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0" r:id="rId4"/>
    <p:sldId id="258" r:id="rId5"/>
    <p:sldId id="261" r:id="rId6"/>
    <p:sldId id="263" r:id="rId7"/>
    <p:sldId id="257" r:id="rId8"/>
    <p:sldId id="283" r:id="rId9"/>
    <p:sldId id="285" r:id="rId10"/>
    <p:sldId id="264" r:id="rId11"/>
    <p:sldId id="265" r:id="rId12"/>
    <p:sldId id="266" r:id="rId13"/>
    <p:sldId id="282" r:id="rId14"/>
    <p:sldId id="284" r:id="rId15"/>
    <p:sldId id="286" r:id="rId16"/>
    <p:sldId id="273" r:id="rId17"/>
    <p:sldId id="274" r:id="rId18"/>
    <p:sldId id="270" r:id="rId19"/>
    <p:sldId id="275" r:id="rId20"/>
    <p:sldId id="279" r:id="rId21"/>
    <p:sldId id="276" r:id="rId22"/>
    <p:sldId id="281" r:id="rId23"/>
    <p:sldId id="280" r:id="rId24"/>
    <p:sldId id="267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9605F-2D83-4E47-B8C4-679E7BA5B296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80F02-BAEF-4A70-A475-1B0912BE9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59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80F02-BAEF-4A70-A475-1B0912BE953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117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161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743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814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431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609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81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779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828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7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76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97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40097-E6B9-40EA-A924-381DDD238EE3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F2A27-14DA-4AE3-9781-3E98A610A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65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39" y="-24764"/>
            <a:ext cx="9309540" cy="6982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400256"/>
            <a:ext cx="10214656" cy="341632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ТРАГИЧЕСКИЙ</a:t>
            </a:r>
          </a:p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ПАФОС </a:t>
            </a:r>
          </a:p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«Донских рассказов» </a:t>
            </a:r>
          </a:p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М. а. </a:t>
            </a:r>
            <a:r>
              <a:rPr lang="ru-RU" sz="5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шолохов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B2710EF-8AF1-4683-94F4-68F2CE90470A}"/>
              </a:ext>
            </a:extLst>
          </p:cNvPr>
          <p:cNvSpPr/>
          <p:nvPr/>
        </p:nvSpPr>
        <p:spPr>
          <a:xfrm>
            <a:off x="107504" y="326270"/>
            <a:ext cx="87198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Светлоградский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региональный сельскохозяйственный колледж»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BC05ACD-1E9A-46C1-853F-E8EFE7C58095}"/>
              </a:ext>
            </a:extLst>
          </p:cNvPr>
          <p:cNvSpPr/>
          <p:nvPr/>
        </p:nvSpPr>
        <p:spPr>
          <a:xfrm>
            <a:off x="3157071" y="6230150"/>
            <a:ext cx="20680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Светлоград, 2023г.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5432A2-60F3-4A99-A268-3EFCFC3D2C19}"/>
              </a:ext>
            </a:extLst>
          </p:cNvPr>
          <p:cNvSpPr/>
          <p:nvPr/>
        </p:nvSpPr>
        <p:spPr>
          <a:xfrm>
            <a:off x="4915982" y="4963654"/>
            <a:ext cx="37265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русского языка </a:t>
            </a:r>
          </a:p>
          <a:p>
            <a:pPr algn="r"/>
            <a:r>
              <a:rPr lang="ru-RU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литературы </a:t>
            </a:r>
            <a:r>
              <a:rPr lang="ru-RU" b="1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Анистратенко</a:t>
            </a:r>
            <a:r>
              <a:rPr lang="ru-RU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Л.А.</a:t>
            </a:r>
            <a:endParaRPr lang="ru-RU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523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05013"/>
            <a:ext cx="8496944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В сборник «ДОНСКИЕ РАССКАЗЫ» вошли следующие   рассказы:</a:t>
            </a:r>
            <a:endParaRPr lang="ru-RU" sz="2400" dirty="0">
              <a:latin typeface="Arial Black" pitchFamily="34" charset="0"/>
            </a:endParaRPr>
          </a:p>
          <a:p>
            <a:pPr algn="ctr"/>
            <a:r>
              <a:rPr lang="ru-RU" sz="2400" dirty="0">
                <a:latin typeface="Arial Black" pitchFamily="34" charset="0"/>
              </a:rPr>
              <a:t>Родинка</a:t>
            </a:r>
          </a:p>
          <a:p>
            <a:pPr algn="ctr"/>
            <a:r>
              <a:rPr lang="ru-RU" sz="2400" dirty="0" err="1">
                <a:latin typeface="Arial Black" pitchFamily="34" charset="0"/>
              </a:rPr>
              <a:t>Шибалково</a:t>
            </a:r>
            <a:r>
              <a:rPr lang="ru-RU" sz="2400" dirty="0">
                <a:latin typeface="Arial Black" pitchFamily="34" charset="0"/>
              </a:rPr>
              <a:t> семя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 Председатель Реввоенсовета республики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Бахчевник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Алёшкино сердце</a:t>
            </a:r>
          </a:p>
          <a:p>
            <a:pPr algn="ctr"/>
            <a:r>
              <a:rPr lang="ru-RU" sz="2400" dirty="0" err="1">
                <a:latin typeface="Arial Black" pitchFamily="34" charset="0"/>
              </a:rPr>
              <a:t>Двухмужняя</a:t>
            </a:r>
            <a:endParaRPr lang="ru-RU" sz="2400" dirty="0">
              <a:latin typeface="Arial Black" pitchFamily="34" charset="0"/>
            </a:endParaRPr>
          </a:p>
          <a:p>
            <a:pPr algn="ctr"/>
            <a:r>
              <a:rPr lang="ru-RU" sz="2400" dirty="0">
                <a:latin typeface="Arial Black" pitchFamily="34" charset="0"/>
              </a:rPr>
              <a:t>Коловерть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Жеребёнок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Семейный человек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Червоточина Коловерть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Лазоревая степь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Смертный враг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Чужая кровь </a:t>
            </a:r>
          </a:p>
          <a:p>
            <a:pPr algn="ctr"/>
            <a:r>
              <a:rPr lang="ru-RU" sz="2400" dirty="0" err="1">
                <a:latin typeface="Arial Black" pitchFamily="34" charset="0"/>
              </a:rPr>
              <a:t>Нахалёнок</a:t>
            </a:r>
            <a:endParaRPr lang="ru-RU" sz="2400" dirty="0">
              <a:latin typeface="Arial Black" pitchFamily="34" charset="0"/>
            </a:endParaRPr>
          </a:p>
          <a:p>
            <a:pPr algn="ctr"/>
            <a:r>
              <a:rPr lang="ru-RU" sz="2400" dirty="0">
                <a:latin typeface="Arial Black" pitchFamily="34" charset="0"/>
              </a:rPr>
              <a:t>Путь - дороженька</a:t>
            </a:r>
          </a:p>
          <a:p>
            <a:endParaRPr lang="ru-RU" sz="2400" dirty="0">
              <a:latin typeface="Arial Black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474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3302" y="2060848"/>
            <a:ext cx="8532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 Black" pitchFamily="34" charset="0"/>
              </a:rPr>
              <a:t>Шолохов обращается к событиям гражданской войны, которая происходила на Дону. Писатель сосредоточил внимание на трагических взаимоотношениях между отцом и сыном. Члены одной семьи оказались на разных сторонах баррикад. Он никого не осуждал, не разделял людей на два лагеря – хороших и плохих.</a:t>
            </a:r>
          </a:p>
          <a:p>
            <a:r>
              <a:rPr lang="ru-RU" sz="2400" dirty="0">
                <a:latin typeface="Arial Black" pitchFamily="34" charset="0"/>
              </a:rPr>
              <a:t>В центре повествования – общечеловеческие позиции, человеческая душа. </a:t>
            </a:r>
          </a:p>
          <a:p>
            <a:r>
              <a:rPr lang="ru-RU" sz="2400" dirty="0">
                <a:latin typeface="Arial Black" pitchFamily="34" charset="0"/>
              </a:rPr>
              <a:t> «Донские рассказы» — это литературный дебют М. Шолохова.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7152" y="188640"/>
            <a:ext cx="8898590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ТЕМАТИКА </a:t>
            </a:r>
          </a:p>
          <a:p>
            <a:pPr algn="ctr"/>
            <a:r>
              <a:rPr lang="ru-RU" sz="48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«ДОНСКИХ рассказов»</a:t>
            </a:r>
          </a:p>
        </p:txBody>
      </p:sp>
    </p:spTree>
    <p:extLst>
      <p:ext uri="{BB962C8B-B14F-4D97-AF65-F5344CB8AC3E}">
        <p14:creationId xmlns:p14="http://schemas.microsoft.com/office/powerpoint/2010/main" val="2744183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80000">
            <a:off x="836822" y="378279"/>
            <a:ext cx="3760571" cy="60116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455412"/>
            <a:ext cx="2746623" cy="37204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7" y="489152"/>
            <a:ext cx="413995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itchFamily="34" charset="0"/>
              </a:rPr>
              <a:t>В результате, в 1924-м выходит «Родинка», вошедшая в «Донские рассказы». Главная мысль – боль и несчастья, которые приносит война. В основе произведения Михаила Шолохова «Судьба человека» – реальные события.</a:t>
            </a:r>
          </a:p>
          <a:p>
            <a:endParaRPr lang="ru-RU" sz="2000" dirty="0">
              <a:latin typeface="Arial Black" pitchFamily="34" charset="0"/>
            </a:endParaRPr>
          </a:p>
          <a:p>
            <a:r>
              <a:rPr lang="ru-RU" sz="2000" dirty="0">
                <a:latin typeface="Arial Black" pitchFamily="34" charset="0"/>
              </a:rPr>
              <a:t>Читатели знакомятся с характерной «шолоховской» речью. Автор «монополизирует» тему гражданской войны, красот донской природы, трагедию жестокости и нелепости распрей</a:t>
            </a:r>
            <a:r>
              <a:rPr lang="ru-RU" sz="2400" dirty="0">
                <a:latin typeface="Arial Blac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751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4879"/>
            <a:ext cx="3316287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HP\Downloads\01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2" t="17576" r="53485" b="27879"/>
          <a:stretch/>
        </p:blipFill>
        <p:spPr bwMode="auto">
          <a:xfrm>
            <a:off x="5220072" y="2782104"/>
            <a:ext cx="3685309" cy="37407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4702" y="4706479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latin typeface="Arial Black" pitchFamily="34" charset="0"/>
              </a:rPr>
              <a:t>Почему  «родинка»?</a:t>
            </a:r>
          </a:p>
          <a:p>
            <a:r>
              <a:rPr lang="ru-RU" dirty="0">
                <a:latin typeface="Arial Black" pitchFamily="34" charset="0"/>
              </a:rPr>
              <a:t>Родинка – это не только примета, по которой узнает атаман убитого им сына, это и знак былого единства, родства людей, ставших непримиримыми врагами.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592067"/>
            <a:ext cx="47654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itchFamily="34" charset="0"/>
              </a:rPr>
              <a:t>В центре повествования – общечеловеческие позиции, человеческая душа. Трагических взаимоотношениях между отцом и сыном. Члены одной семьи оказались на разных сторонах баррикад. </a:t>
            </a:r>
          </a:p>
        </p:txBody>
      </p:sp>
    </p:spTree>
    <p:extLst>
      <p:ext uri="{BB962C8B-B14F-4D97-AF65-F5344CB8AC3E}">
        <p14:creationId xmlns:p14="http://schemas.microsoft.com/office/powerpoint/2010/main" val="862892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467544" y="260648"/>
            <a:ext cx="3384376" cy="108012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Идея рассказа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1835696" y="1340768"/>
            <a:ext cx="432048" cy="936104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458260"/>
            <a:ext cx="3384376" cy="1872208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itchFamily="34" charset="0"/>
              </a:rPr>
              <a:t>Писатель не оправдывает жестокость идеями, не анализирует убеждения.</a:t>
            </a:r>
          </a:p>
        </p:txBody>
      </p:sp>
      <p:sp>
        <p:nvSpPr>
          <p:cNvPr id="11" name="Овал 10"/>
          <p:cNvSpPr/>
          <p:nvPr/>
        </p:nvSpPr>
        <p:spPr>
          <a:xfrm>
            <a:off x="5076056" y="279852"/>
            <a:ext cx="3240360" cy="1060915"/>
          </a:xfrm>
          <a:prstGeom prst="ellips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Композиция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7740352" y="1340767"/>
            <a:ext cx="360040" cy="345638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458260"/>
            <a:ext cx="3168352" cy="1872208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Внешний сюжет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5508104" y="1340767"/>
            <a:ext cx="360040" cy="111749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88124" y="4797152"/>
            <a:ext cx="3132348" cy="1797318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Внутренний сюжет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21234" y="2458260"/>
            <a:ext cx="3119117" cy="1872208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в рамках этого плана писатель познакомил читателей с героями рассказа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4797152"/>
            <a:ext cx="4032448" cy="1797318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автор рассуждает о нравственной проблеме описанной ситуации, переживаниях героев, неоправданных мечтах, роли судьбы в жизни людей.</a:t>
            </a:r>
          </a:p>
        </p:txBody>
      </p:sp>
    </p:spTree>
    <p:extLst>
      <p:ext uri="{BB962C8B-B14F-4D97-AF65-F5344CB8AC3E}">
        <p14:creationId xmlns:p14="http://schemas.microsoft.com/office/powerpoint/2010/main" val="242510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6" grpId="0" animBg="1"/>
      <p:bldP spid="7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0507" y="404664"/>
            <a:ext cx="83808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РОДИНКА: ОБРАЗ НИКОЛКИ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77374"/>
            <a:ext cx="272702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ПОРТРЕТНЫЕ </a:t>
            </a:r>
          </a:p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ДЕТАЛИ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1505083"/>
            <a:ext cx="38090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ЧЕРТЫ ХАРАКТЕРА,</a:t>
            </a:r>
          </a:p>
          <a:p>
            <a:pPr algn="ctr"/>
            <a:r>
              <a:rPr lang="ru-RU" sz="24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ПСИХОЛОГИЧЕСКОЕ</a:t>
            </a:r>
          </a:p>
          <a:p>
            <a:pPr algn="ctr"/>
            <a:r>
              <a:rPr lang="ru-RU" sz="24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 СОСТОЯНИЕ ГЕРОЯ</a:t>
            </a:r>
            <a:endParaRPr lang="ru-RU" sz="2400" b="1" cap="all" spc="0" dirty="0">
              <a:ln w="0"/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64448" y="1514541"/>
            <a:ext cx="2579552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ОТНОШЕНИЕ </a:t>
            </a:r>
          </a:p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К ВРАГУ, </a:t>
            </a:r>
          </a:p>
          <a:p>
            <a:pPr algn="ctr"/>
            <a:r>
              <a:rPr lang="ru-RU" sz="24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К  ВОЙНЕ</a:t>
            </a:r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403648" y="2308371"/>
            <a:ext cx="360040" cy="1552677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53499" y="2705412"/>
            <a:ext cx="394837" cy="115563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854224" y="2705412"/>
            <a:ext cx="390184" cy="115563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928" y="3877430"/>
            <a:ext cx="3096344" cy="2319585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Не по летам</a:t>
            </a:r>
          </a:p>
          <a:p>
            <a:pPr algn="ctr"/>
            <a:r>
              <a:rPr lang="ru-RU" dirty="0">
                <a:latin typeface="Arial Black" pitchFamily="34" charset="0"/>
              </a:rPr>
              <a:t>выглядит. Старят его</a:t>
            </a:r>
          </a:p>
          <a:p>
            <a:pPr algn="ctr"/>
            <a:r>
              <a:rPr lang="ru-RU" dirty="0">
                <a:latin typeface="Arial Black" pitchFamily="34" charset="0"/>
              </a:rPr>
              <a:t>глаза в морщинках</a:t>
            </a:r>
          </a:p>
          <a:p>
            <a:pPr algn="ctr"/>
            <a:r>
              <a:rPr lang="ru-RU" dirty="0">
                <a:latin typeface="Arial Black" pitchFamily="34" charset="0"/>
              </a:rPr>
              <a:t>лучистых и спина,</a:t>
            </a:r>
          </a:p>
          <a:p>
            <a:pPr algn="ctr"/>
            <a:r>
              <a:rPr lang="ru-RU" dirty="0">
                <a:latin typeface="Arial Black" pitchFamily="34" charset="0"/>
              </a:rPr>
              <a:t>по-стариковски</a:t>
            </a:r>
          </a:p>
          <a:p>
            <a:pPr algn="ctr"/>
            <a:r>
              <a:rPr lang="ru-RU" dirty="0">
                <a:latin typeface="Arial Black" pitchFamily="34" charset="0"/>
              </a:rPr>
              <a:t>сутулая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47865" y="3861048"/>
            <a:ext cx="3024336" cy="2335967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Стыдится своих</a:t>
            </a:r>
          </a:p>
          <a:p>
            <a:pPr algn="ctr"/>
            <a:r>
              <a:rPr lang="ru-RU" dirty="0">
                <a:latin typeface="Arial Black" pitchFamily="34" charset="0"/>
              </a:rPr>
              <a:t>восемнадцати годов.</a:t>
            </a:r>
          </a:p>
          <a:p>
            <a:pPr algn="ctr"/>
            <a:r>
              <a:rPr lang="ru-RU" dirty="0">
                <a:latin typeface="Arial Black" pitchFamily="34" charset="0"/>
              </a:rPr>
              <a:t>От отца унаследовал</a:t>
            </a:r>
          </a:p>
          <a:p>
            <a:pPr algn="ctr"/>
            <a:r>
              <a:rPr lang="ru-RU" dirty="0">
                <a:latin typeface="Arial Black" pitchFamily="34" charset="0"/>
              </a:rPr>
              <a:t>любовь к лошадям,</a:t>
            </a:r>
          </a:p>
          <a:p>
            <a:pPr algn="ctr"/>
            <a:r>
              <a:rPr lang="ru-RU" dirty="0">
                <a:latin typeface="Arial Black" pitchFamily="34" charset="0"/>
              </a:rPr>
              <a:t>неизмеримую отвагу</a:t>
            </a:r>
          </a:p>
          <a:p>
            <a:pPr algn="ctr"/>
            <a:r>
              <a:rPr lang="ru-RU" dirty="0">
                <a:latin typeface="Arial Black" pitchFamily="34" charset="0"/>
              </a:rPr>
              <a:t>и родинку с</a:t>
            </a:r>
          </a:p>
          <a:p>
            <a:pPr algn="ctr"/>
            <a:r>
              <a:rPr lang="ru-RU" dirty="0">
                <a:latin typeface="Arial Black" pitchFamily="34" charset="0"/>
              </a:rPr>
              <a:t>голубиное яйцо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564448" y="3861048"/>
            <a:ext cx="2400040" cy="2335967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Опять кровь…</a:t>
            </a:r>
          </a:p>
          <a:p>
            <a:pPr algn="ctr"/>
            <a:r>
              <a:rPr lang="ru-RU" dirty="0">
                <a:latin typeface="Arial Black" pitchFamily="34" charset="0"/>
              </a:rPr>
              <a:t>Уморился так жить…</a:t>
            </a:r>
          </a:p>
          <a:p>
            <a:pPr algn="ctr"/>
            <a:r>
              <a:rPr lang="ru-RU" dirty="0">
                <a:latin typeface="Arial Black" pitchFamily="34" charset="0"/>
              </a:rPr>
              <a:t>Опостылело все…</a:t>
            </a:r>
          </a:p>
        </p:txBody>
      </p:sp>
    </p:spTree>
    <p:extLst>
      <p:ext uri="{BB962C8B-B14F-4D97-AF65-F5344CB8AC3E}">
        <p14:creationId xmlns:p14="http://schemas.microsoft.com/office/powerpoint/2010/main" val="385033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9185" y="332656"/>
            <a:ext cx="83856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РОДИНКА: ОБРАЗ АТАМАНА</a:t>
            </a:r>
            <a:endParaRPr lang="ru-RU" sz="40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787" y="1196751"/>
            <a:ext cx="272702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ПОРТРЕТНЫЕ </a:t>
            </a:r>
          </a:p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ДЕТАЛИ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80079" y="1196751"/>
            <a:ext cx="3911648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ЧЕРТЫ ХАРАКТЕРА, </a:t>
            </a:r>
          </a:p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ПСИХОЛОГИЧЕСКОЕ </a:t>
            </a:r>
          </a:p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СОСТОЯНИЕ ГЕРОЯ</a:t>
            </a:r>
          </a:p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50772" y="1199214"/>
            <a:ext cx="25795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ОТНОШЕНИЕ </a:t>
            </a:r>
          </a:p>
          <a:p>
            <a:pPr algn="ctr"/>
            <a:r>
              <a:rPr lang="ru-RU" sz="2400" b="1" cap="all" spc="0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К ВРАГУ,</a:t>
            </a:r>
          </a:p>
          <a:p>
            <a:pPr algn="ctr"/>
            <a:r>
              <a:rPr lang="ru-RU" sz="24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К ВОЙНЕ</a:t>
            </a:r>
            <a:endParaRPr lang="ru-RU" sz="2400" b="1" cap="all" spc="0" dirty="0">
              <a:ln w="0"/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475656" y="2027748"/>
            <a:ext cx="360040" cy="140125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572000" y="2399543"/>
            <a:ext cx="288032" cy="110146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840548" y="2399543"/>
            <a:ext cx="403860" cy="1029457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9185" y="3460722"/>
            <a:ext cx="2248599" cy="2344541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itchFamily="34" charset="0"/>
              </a:rPr>
              <a:t>ассоциация с волком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80079" y="3480865"/>
            <a:ext cx="2772041" cy="2324399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itchFamily="34" charset="0"/>
              </a:rPr>
              <a:t>зачерствела душа;</a:t>
            </a:r>
          </a:p>
          <a:p>
            <a:pPr algn="ctr"/>
            <a:r>
              <a:rPr lang="ru-RU" sz="2000" dirty="0">
                <a:latin typeface="Arial Black" pitchFamily="34" charset="0"/>
              </a:rPr>
              <a:t>тоска, боль,</a:t>
            </a:r>
          </a:p>
          <a:p>
            <a:pPr algn="ctr"/>
            <a:r>
              <a:rPr lang="ru-RU" sz="2000" dirty="0">
                <a:latin typeface="Arial Black" pitchFamily="34" charset="0"/>
              </a:rPr>
              <a:t>жестокость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3501008"/>
            <a:ext cx="3096344" cy="2304256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itchFamily="34" charset="0"/>
              </a:rPr>
              <a:t>ненависть:</a:t>
            </a:r>
          </a:p>
          <a:p>
            <a:pPr algn="ctr"/>
            <a:r>
              <a:rPr lang="ru-RU" sz="2000" dirty="0">
                <a:latin typeface="Arial Black" pitchFamily="34" charset="0"/>
              </a:rPr>
              <a:t>«коммунистов</a:t>
            </a:r>
          </a:p>
          <a:p>
            <a:pPr algn="ctr"/>
            <a:r>
              <a:rPr lang="ru-RU" sz="2000" dirty="0">
                <a:latin typeface="Arial Black" pitchFamily="34" charset="0"/>
              </a:rPr>
              <a:t>ликвидируем»,</a:t>
            </a:r>
          </a:p>
          <a:p>
            <a:pPr algn="ctr"/>
            <a:r>
              <a:rPr lang="ru-RU" sz="2000" dirty="0">
                <a:latin typeface="Arial Black" pitchFamily="34" charset="0"/>
              </a:rPr>
              <a:t>тоска по мирной</a:t>
            </a:r>
          </a:p>
          <a:p>
            <a:pPr algn="ctr"/>
            <a:r>
              <a:rPr lang="ru-RU" sz="2000" dirty="0">
                <a:latin typeface="Arial Black" pitchFamily="34" charset="0"/>
              </a:rPr>
              <a:t>жизни, по дому, по</a:t>
            </a:r>
          </a:p>
          <a:p>
            <a:pPr algn="ctr"/>
            <a:r>
              <a:rPr lang="ru-RU" sz="2000" dirty="0">
                <a:latin typeface="Arial Black" pitchFamily="34" charset="0"/>
              </a:rPr>
              <a:t>крестьянскому труду.</a:t>
            </a:r>
          </a:p>
        </p:txBody>
      </p:sp>
    </p:spTree>
    <p:extLst>
      <p:ext uri="{BB962C8B-B14F-4D97-AF65-F5344CB8AC3E}">
        <p14:creationId xmlns:p14="http://schemas.microsoft.com/office/powerpoint/2010/main" val="223759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80" y="0"/>
            <a:ext cx="91703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4412" y="700599"/>
            <a:ext cx="2433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СМЫСЛ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0719" y="1844824"/>
            <a:ext cx="539442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ОДНОКОРЕННЫЕ 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СЛОВА -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«РОДИНКА»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5099" y="3926302"/>
            <a:ext cx="389722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АВТОРСКАЯ 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ОЦЕНКА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 ГЕРОЕВ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4280" y="5865294"/>
            <a:ext cx="3475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КОНФЛИКТ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3131840" y="869410"/>
            <a:ext cx="2160240" cy="505863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491970" y="2835527"/>
            <a:ext cx="1800200" cy="45092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491880" y="4437112"/>
            <a:ext cx="1800200" cy="50405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799159" y="6021289"/>
            <a:ext cx="1492922" cy="55189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508104" y="116632"/>
            <a:ext cx="3456384" cy="2232248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Родинка – это не только примета, по которой узнает атаман убитого им сына, это и знак былого единства, родства людей, ставших непримиримыми врагами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2546032"/>
            <a:ext cx="3456384" cy="1531040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 род, родина, народ, родство, родственный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08104" y="4221088"/>
            <a:ext cx="3456384" cy="1008112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устали от того, что делают, очерствели душо</a:t>
            </a:r>
            <a:r>
              <a:rPr lang="ru-RU" dirty="0"/>
              <a:t>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08104" y="5541259"/>
            <a:ext cx="3456384" cy="1355957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r>
              <a:rPr lang="ru-RU" dirty="0">
                <a:latin typeface="Arial Black" pitchFamily="34" charset="0"/>
              </a:rPr>
              <a:t>между нормами человеческой жизни и бесчеловечностью братоубийственной войны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621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86" y="-87856"/>
            <a:ext cx="9265305" cy="694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3618"/>
            <a:ext cx="3168352" cy="29601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3386633"/>
            <a:ext cx="84249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itchFamily="34" charset="0"/>
              </a:rPr>
              <a:t>Рассказ «</a:t>
            </a:r>
            <a:r>
              <a:rPr lang="ru-RU" sz="2000" dirty="0" err="1">
                <a:latin typeface="Arial Black" pitchFamily="34" charset="0"/>
              </a:rPr>
              <a:t>Шибалково</a:t>
            </a:r>
            <a:r>
              <a:rPr lang="ru-RU" sz="2000" dirty="0">
                <a:latin typeface="Arial Black" pitchFamily="34" charset="0"/>
              </a:rPr>
              <a:t> семя» </a:t>
            </a:r>
          </a:p>
          <a:p>
            <a:r>
              <a:rPr lang="ru-RU" sz="2000" dirty="0">
                <a:latin typeface="Arial Black" pitchFamily="34" charset="0"/>
              </a:rPr>
              <a:t>был написан а 1925. </a:t>
            </a:r>
          </a:p>
          <a:p>
            <a:r>
              <a:rPr lang="ru-RU" sz="2000" dirty="0">
                <a:latin typeface="Arial Black" pitchFamily="34" charset="0"/>
              </a:rPr>
              <a:t>Идея: даже в условиях </a:t>
            </a:r>
          </a:p>
          <a:p>
            <a:r>
              <a:rPr lang="ru-RU" sz="2000" dirty="0">
                <a:latin typeface="Arial Black" pitchFamily="34" charset="0"/>
              </a:rPr>
              <a:t>братоубийственной войны</a:t>
            </a:r>
          </a:p>
          <a:p>
            <a:r>
              <a:rPr lang="ru-RU" sz="2000" dirty="0">
                <a:latin typeface="Arial Black" pitchFamily="34" charset="0"/>
              </a:rPr>
              <a:t> человек может и должен </a:t>
            </a:r>
          </a:p>
          <a:p>
            <a:r>
              <a:rPr lang="ru-RU" sz="2000" dirty="0">
                <a:latin typeface="Arial Black" pitchFamily="34" charset="0"/>
              </a:rPr>
              <a:t>сохранить в душе главные </a:t>
            </a:r>
          </a:p>
          <a:p>
            <a:r>
              <a:rPr lang="ru-RU" sz="2000" dirty="0">
                <a:latin typeface="Arial Black" pitchFamily="34" charset="0"/>
              </a:rPr>
              <a:t>человеческие качества: </a:t>
            </a:r>
          </a:p>
          <a:p>
            <a:r>
              <a:rPr lang="ru-RU" sz="2000" dirty="0">
                <a:latin typeface="Arial Black" pitchFamily="34" charset="0"/>
              </a:rPr>
              <a:t>любовь, доброту, чувство</a:t>
            </a:r>
          </a:p>
          <a:p>
            <a:r>
              <a:rPr lang="ru-RU" sz="2000" dirty="0">
                <a:latin typeface="Arial Black" pitchFamily="34" charset="0"/>
              </a:rPr>
              <a:t> справедливости, </a:t>
            </a:r>
          </a:p>
          <a:p>
            <a:r>
              <a:rPr lang="ru-RU" sz="2000" dirty="0">
                <a:latin typeface="Arial Black" pitchFamily="34" charset="0"/>
              </a:rPr>
              <a:t>сострадание к слабым.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3618"/>
            <a:ext cx="3672408" cy="52716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34" y="2414934"/>
            <a:ext cx="4260850" cy="440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8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8" y="0"/>
            <a:ext cx="9259835" cy="72076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24336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СМЫСЛ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64761"/>
            <a:ext cx="539442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ОДНОКОРЕННЫЕ 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СЛОВА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 - «СЕМЯ»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714" y="3501008"/>
            <a:ext cx="372570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АВТОРСКАЯ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 ОЦЕНКА </a:t>
            </a:r>
          </a:p>
          <a:p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ГЕРОЕВ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805264"/>
            <a:ext cx="3475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КОНФЛИКТ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3092748" y="620688"/>
            <a:ext cx="1989922" cy="49186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347864" y="2060848"/>
            <a:ext cx="1728192" cy="50405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426486" y="4188899"/>
            <a:ext cx="1656184" cy="47066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714518" y="6021288"/>
            <a:ext cx="1368152" cy="49186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77974" y="87314"/>
            <a:ext cx="3386514" cy="1181446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 «Мой это сынишка, мое семя…»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07171" y="1762804"/>
            <a:ext cx="3386513" cy="1342906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Arial Black" pitchFamily="34" charset="0"/>
              </a:rPr>
              <a:t>семья, семьянин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36367" y="3678416"/>
            <a:ext cx="3357317" cy="1584176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Поражается циничности, хладнокровию казаков,</a:t>
            </a:r>
          </a:p>
          <a:p>
            <a:pPr algn="ctr"/>
            <a:r>
              <a:rPr lang="ru-RU" dirty="0">
                <a:latin typeface="Arial Black" pitchFamily="34" charset="0"/>
              </a:rPr>
              <a:t>симпатизирует </a:t>
            </a:r>
            <a:r>
              <a:rPr lang="ru-RU" dirty="0" err="1">
                <a:latin typeface="Arial Black" pitchFamily="34" charset="0"/>
              </a:rPr>
              <a:t>Шибалку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36367" y="5472519"/>
            <a:ext cx="3357317" cy="1589400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Arial Black" pitchFamily="34" charset="0"/>
              </a:rPr>
              <a:t>Судьба ребёнка — не любовь, покой и счастье для себя: “...сын будет власть Советскую оборонять”</a:t>
            </a:r>
          </a:p>
        </p:txBody>
      </p:sp>
    </p:spTree>
    <p:extLst>
      <p:ext uri="{BB962C8B-B14F-4D97-AF65-F5344CB8AC3E}">
        <p14:creationId xmlns:p14="http://schemas.microsoft.com/office/powerpoint/2010/main" val="171828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72789" y="228123"/>
            <a:ext cx="756084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ЦЕЛИ.</a:t>
            </a:r>
          </a:p>
          <a:p>
            <a:endParaRPr lang="ru-RU" dirty="0">
              <a:latin typeface="Arial Black" pitchFamily="34" charset="0"/>
            </a:endParaRPr>
          </a:p>
          <a:p>
            <a:r>
              <a:rPr lang="ru-RU" dirty="0">
                <a:latin typeface="Arial Black" pitchFamily="34" charset="0"/>
              </a:rPr>
              <a:t> </a:t>
            </a:r>
            <a:r>
              <a:rPr lang="ru-RU" sz="2800" u="sng" dirty="0">
                <a:solidFill>
                  <a:schemeClr val="bg1"/>
                </a:solidFill>
                <a:latin typeface="Arial Black" pitchFamily="34" charset="0"/>
              </a:rPr>
              <a:t>Предметная: </a:t>
            </a:r>
          </a:p>
          <a:p>
            <a:r>
              <a:rPr lang="ru-RU" sz="2800" dirty="0">
                <a:latin typeface="Arial Black" pitchFamily="34" charset="0"/>
              </a:rPr>
              <a:t>в процессе анализа произведений подведение учащихся к пониманию того, что гражданская война является  трагедией, войной братоубийственной, противоречащей нормам нравственности.</a:t>
            </a:r>
          </a:p>
          <a:p>
            <a:r>
              <a:rPr lang="ru-RU" sz="2800" u="sng" dirty="0">
                <a:solidFill>
                  <a:schemeClr val="bg1"/>
                </a:solidFill>
                <a:latin typeface="Arial Black" pitchFamily="34" charset="0"/>
              </a:rPr>
              <a:t>Личностная: </a:t>
            </a:r>
          </a:p>
          <a:p>
            <a:r>
              <a:rPr lang="ru-RU" sz="2800" dirty="0">
                <a:latin typeface="Arial Black" pitchFamily="34" charset="0"/>
              </a:rPr>
              <a:t>воспитание чувства ответственности за свои поступки, объективное понимание истории своей страны.</a:t>
            </a:r>
          </a:p>
        </p:txBody>
      </p:sp>
    </p:spTree>
    <p:extLst>
      <p:ext uri="{BB962C8B-B14F-4D97-AF65-F5344CB8AC3E}">
        <p14:creationId xmlns:p14="http://schemas.microsoft.com/office/powerpoint/2010/main" val="30012856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536" y="166568"/>
            <a:ext cx="874846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Трактовка авторской позиции в «Донских рассказах»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М. А. Шолохова</a:t>
            </a:r>
          </a:p>
          <a:p>
            <a:pPr marL="400050" indent="-400050">
              <a:buFont typeface="Wingdings" pitchFamily="2" charset="2"/>
              <a:buChar char="q"/>
            </a:pPr>
            <a:r>
              <a:rPr lang="ru-RU" dirty="0">
                <a:latin typeface="Arial Black" pitchFamily="34" charset="0"/>
              </a:rPr>
              <a:t>«Очень рано созревает у Шолохова мысль о том, что в этой войне неправы обе стороны… Главную тему «Донских рассказов» можно определить так: </a:t>
            </a:r>
          </a:p>
          <a:p>
            <a:pPr marL="400050" indent="-400050">
              <a:buFont typeface="Wingdings" pitchFamily="2" charset="2"/>
              <a:buChar char="q"/>
            </a:pPr>
            <a:r>
              <a:rPr lang="ru-RU" dirty="0" err="1">
                <a:latin typeface="Arial Black" pitchFamily="34" charset="0"/>
              </a:rPr>
              <a:t>расчеловечивание</a:t>
            </a:r>
            <a:r>
              <a:rPr lang="ru-RU" dirty="0">
                <a:latin typeface="Arial Black" pitchFamily="34" charset="0"/>
              </a:rPr>
              <a:t> и красных, и белых в ходе войны и редкие минуты торжества очень трудного обратного процесса – </a:t>
            </a:r>
            <a:r>
              <a:rPr lang="ru-RU" dirty="0" err="1">
                <a:latin typeface="Arial Black" pitchFamily="34" charset="0"/>
              </a:rPr>
              <a:t>вочеловечивания</a:t>
            </a:r>
            <a:r>
              <a:rPr lang="ru-RU" dirty="0">
                <a:latin typeface="Arial Black" pitchFamily="34" charset="0"/>
              </a:rPr>
              <a:t>… Шолохов оценил Гражданскую войну как национальную катастрофу, в которой не было и не могло быть победителей» (филолог Л.Г. Сатарова, статья «Брат на брата, сын на отца»)</a:t>
            </a:r>
          </a:p>
          <a:p>
            <a:pPr marL="400050" indent="-400050">
              <a:buFont typeface="Wingdings" pitchFamily="2" charset="2"/>
              <a:buChar char="q"/>
            </a:pPr>
            <a:r>
              <a:rPr lang="ru-RU" dirty="0">
                <a:latin typeface="Arial Black" pitchFamily="34" charset="0"/>
              </a:rPr>
              <a:t>Литературовед В. А. </a:t>
            </a:r>
            <a:r>
              <a:rPr lang="ru-RU" dirty="0" err="1">
                <a:latin typeface="Arial Black" pitchFamily="34" charset="0"/>
              </a:rPr>
              <a:t>Чалмаев</a:t>
            </a:r>
            <a:r>
              <a:rPr lang="ru-RU" dirty="0">
                <a:latin typeface="Arial Black" pitchFamily="34" charset="0"/>
              </a:rPr>
              <a:t> определяет шолоховскую позицию в «Донских рассказах» как «совесть молчащую, благословляющую кровопролитие». Критик пишет, что в «Донских рассказах» на лицо «психоз ненависти», «романтика расстрелов», нравственная «глухота», возведение в культ насилия, идеализация методов насилия «во имя высшей правды».</a:t>
            </a:r>
          </a:p>
          <a:p>
            <a:pPr marL="400050" indent="-400050">
              <a:buFont typeface="Wingdings" pitchFamily="2" charset="2"/>
              <a:buChar char="q"/>
            </a:pPr>
            <a:r>
              <a:rPr lang="ru-RU" dirty="0">
                <a:latin typeface="Arial Black" pitchFamily="34" charset="0"/>
              </a:rPr>
              <a:t> « Внимание к лучшим сторонам человеческой натуры в момент жестокой братоубийственной схватки… придаёт многим рассказам гуманистическое звучание » (американский исследователь </a:t>
            </a:r>
            <a:r>
              <a:rPr lang="ru-RU" dirty="0" err="1">
                <a:latin typeface="Arial Black" pitchFamily="34" charset="0"/>
              </a:rPr>
              <a:t>Э.Симмонс</a:t>
            </a:r>
            <a:r>
              <a:rPr lang="ru-RU" dirty="0">
                <a:latin typeface="Arial Black" pitchFamily="34" charset="0"/>
              </a:rPr>
              <a:t> в работе о </a:t>
            </a:r>
            <a:r>
              <a:rPr lang="ru-RU" dirty="0" err="1">
                <a:latin typeface="Arial Black" pitchFamily="34" charset="0"/>
              </a:rPr>
              <a:t>М.Шолохове</a:t>
            </a:r>
            <a:r>
              <a:rPr lang="ru-RU" dirty="0">
                <a:latin typeface="Arial Black" pitchFamily="34" charset="0"/>
              </a:rPr>
              <a:t> «Он избрал свой путь»)</a:t>
            </a:r>
          </a:p>
        </p:txBody>
      </p:sp>
    </p:spTree>
    <p:extLst>
      <p:ext uri="{BB962C8B-B14F-4D97-AF65-F5344CB8AC3E}">
        <p14:creationId xmlns:p14="http://schemas.microsoft.com/office/powerpoint/2010/main" val="3895284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88640"/>
            <a:ext cx="813690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«Донских рассказах»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ни в одном М. Шолохов не воспел гражданскую войну, т.к. повествует о жестокости и крушении нравственных начал в человеке;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осуждает войну – «распрю, разрушающую творение Любви»; она бессмысленна и греховна;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гражданская война для него – преступление;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приводит к христианскому завету: «любите врагов своих»;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«правда жизни», изображённая в рассказах, намечает основной конфликт будущего </a:t>
            </a:r>
            <a:r>
              <a:rPr lang="ru-RU" sz="2400" dirty="0" err="1">
                <a:latin typeface="Arial Black" pitchFamily="34" charset="0"/>
              </a:rPr>
              <a:t>столкно</a:t>
            </a:r>
            <a:r>
              <a:rPr lang="ru-RU" sz="2400" dirty="0">
                <a:latin typeface="Arial Black" pitchFamily="34" charset="0"/>
              </a:rPr>
              <a:t>- </a:t>
            </a:r>
            <a:r>
              <a:rPr lang="ru-RU" sz="2400" dirty="0" err="1">
                <a:latin typeface="Arial Black" pitchFamily="34" charset="0"/>
              </a:rPr>
              <a:t>вения</a:t>
            </a:r>
            <a:r>
              <a:rPr lang="ru-RU" sz="2400" dirty="0">
                <a:latin typeface="Arial Black" pitchFamily="34" charset="0"/>
              </a:rPr>
              <a:t> казачества с советской властью в «Тихом Доне» и «Поднятой целине»</a:t>
            </a:r>
          </a:p>
        </p:txBody>
      </p:sp>
    </p:spTree>
    <p:extLst>
      <p:ext uri="{BB962C8B-B14F-4D97-AF65-F5344CB8AC3E}">
        <p14:creationId xmlns:p14="http://schemas.microsoft.com/office/powerpoint/2010/main" val="1402380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196752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ДОМАШНЕЕ ЗАДАНИЕ:</a:t>
            </a:r>
          </a:p>
          <a:p>
            <a:r>
              <a:rPr lang="ru-RU" sz="2800" dirty="0">
                <a:latin typeface="Arial Black" pitchFamily="34" charset="0"/>
              </a:rPr>
              <a:t>напишите эссе, используя последние строки стихотворения Александра Александровича </a:t>
            </a:r>
          </a:p>
          <a:p>
            <a:r>
              <a:rPr lang="ru-RU" sz="2800" dirty="0" err="1">
                <a:latin typeface="Arial Black" pitchFamily="34" charset="0"/>
              </a:rPr>
              <a:t>Зобнина</a:t>
            </a:r>
            <a:r>
              <a:rPr lang="ru-RU" sz="2800" dirty="0">
                <a:latin typeface="Arial Black" pitchFamily="34" charset="0"/>
              </a:rPr>
              <a:t>:</a:t>
            </a:r>
          </a:p>
          <a:p>
            <a:endParaRPr lang="ru-RU" sz="2800" dirty="0">
              <a:latin typeface="Arial Black" pitchFamily="34" charset="0"/>
            </a:endParaRPr>
          </a:p>
          <a:p>
            <a:r>
              <a:rPr lang="ru-RU" sz="2800" dirty="0">
                <a:latin typeface="Arial Black" pitchFamily="34" charset="0"/>
              </a:rPr>
              <a:t>Господь, вразуми </a:t>
            </a:r>
            <a:r>
              <a:rPr lang="ru-RU" sz="2800" dirty="0" err="1">
                <a:latin typeface="Arial Black" pitchFamily="34" charset="0"/>
              </a:rPr>
              <a:t>человеков</a:t>
            </a:r>
            <a:r>
              <a:rPr lang="ru-RU" sz="2800" dirty="0">
                <a:latin typeface="Arial Black" pitchFamily="34" charset="0"/>
              </a:rPr>
              <a:t>:</a:t>
            </a:r>
          </a:p>
          <a:p>
            <a:r>
              <a:rPr lang="ru-RU" sz="2800" dirty="0">
                <a:latin typeface="Arial Black" pitchFamily="34" charset="0"/>
              </a:rPr>
              <a:t>Пусть думают лучше они,</a:t>
            </a:r>
          </a:p>
          <a:p>
            <a:r>
              <a:rPr lang="ru-RU" sz="2800" dirty="0">
                <a:latin typeface="Arial Black" pitchFamily="34" charset="0"/>
              </a:rPr>
              <a:t>Как мирно решать распри века</a:t>
            </a:r>
          </a:p>
          <a:p>
            <a:r>
              <a:rPr lang="ru-RU" sz="2800" dirty="0">
                <a:latin typeface="Arial Black" pitchFamily="34" charset="0"/>
              </a:rPr>
              <a:t>И делать счастливыми дни.</a:t>
            </a:r>
          </a:p>
        </p:txBody>
      </p:sp>
    </p:spTree>
    <p:extLst>
      <p:ext uri="{BB962C8B-B14F-4D97-AF65-F5344CB8AC3E}">
        <p14:creationId xmlns:p14="http://schemas.microsoft.com/office/powerpoint/2010/main" val="878170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859065"/>
            <a:ext cx="864096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Все рядком лежат -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Не </a:t>
            </a:r>
            <a:r>
              <a:rPr lang="ru-RU" sz="3200" dirty="0" err="1">
                <a:solidFill>
                  <a:schemeClr val="bg1"/>
                </a:solidFill>
                <a:latin typeface="Arial Black" pitchFamily="34" charset="0"/>
              </a:rPr>
              <a:t>развесть</a:t>
            </a:r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 межой.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Поглядеть: солдат.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Где свой, где чужой?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Белый был — красным стал: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Кровь обагрила.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Красным был — белый стал: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Смерть побелила.</a:t>
            </a:r>
          </a:p>
          <a:p>
            <a:pPr algn="ctr"/>
            <a:endParaRPr lang="ru-RU" sz="3200" dirty="0">
              <a:latin typeface="Arial Black" pitchFamily="34" charset="0"/>
            </a:endParaRPr>
          </a:p>
          <a:p>
            <a:pPr algn="r"/>
            <a:r>
              <a:rPr lang="ru-RU" sz="2000" dirty="0">
                <a:latin typeface="Arial Black" pitchFamily="34" charset="0"/>
              </a:rPr>
              <a:t>М.И. Цветаева.</a:t>
            </a:r>
          </a:p>
          <a:p>
            <a:pPr algn="r"/>
            <a:r>
              <a:rPr lang="ru-RU" sz="2000" dirty="0">
                <a:latin typeface="Arial Black" pitchFamily="34" charset="0"/>
              </a:rPr>
              <a:t>1920.</a:t>
            </a:r>
          </a:p>
        </p:txBody>
      </p:sp>
    </p:spTree>
    <p:extLst>
      <p:ext uri="{BB962C8B-B14F-4D97-AF65-F5344CB8AC3E}">
        <p14:creationId xmlns:p14="http://schemas.microsoft.com/office/powerpoint/2010/main" val="3753119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484784"/>
            <a:ext cx="914400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002060"/>
                </a:solidFill>
                <a:latin typeface="Arial Black" pitchFamily="34" charset="0"/>
              </a:rPr>
              <a:t>Лучше верный мир, чем расчет на победу. </a:t>
            </a:r>
          </a:p>
          <a:p>
            <a:pPr algn="r"/>
            <a:r>
              <a:rPr lang="ru-RU" sz="2800" dirty="0">
                <a:latin typeface="Arial Black" pitchFamily="34" charset="0"/>
              </a:rPr>
              <a:t>Тит Ливий</a:t>
            </a:r>
          </a:p>
          <a:p>
            <a:endParaRPr lang="ru-RU" dirty="0"/>
          </a:p>
        </p:txBody>
      </p:sp>
      <p:pic>
        <p:nvPicPr>
          <p:cNvPr id="4" name="Neposedy_-_Zdravstvuj_Mir_(Gybka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73.513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248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9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9532" y="182213"/>
            <a:ext cx="871296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СПИСОК ИСПОЛЬЗОВАННОЙ ЛИТЕРАТУРЫ</a:t>
            </a:r>
          </a:p>
          <a:p>
            <a:endParaRPr lang="ru-RU" dirty="0"/>
          </a:p>
          <a:p>
            <a:r>
              <a:rPr lang="ru-RU" dirty="0">
                <a:latin typeface="Arial Black" pitchFamily="34" charset="0"/>
              </a:rPr>
              <a:t>1.Абашева Д.В. Поэтика народной культуры в «Донских рассказах» М. Шолохова // В книге: Художественная словесность: теория, методология исследования, история Коллективная монография, посвященная 70-летнему </a:t>
            </a:r>
            <a:r>
              <a:rPr lang="ru-RU" dirty="0" err="1">
                <a:latin typeface="Arial Black" pitchFamily="34" charset="0"/>
              </a:rPr>
              <a:t>юбилеюдоктора</a:t>
            </a:r>
            <a:r>
              <a:rPr lang="ru-RU" dirty="0">
                <a:latin typeface="Arial Black" pitchFamily="34" charset="0"/>
              </a:rPr>
              <a:t> филологических наук, профессора, Заслуженного деятеля науки РФ Юрия Ивановича </a:t>
            </a:r>
            <a:r>
              <a:rPr lang="ru-RU" dirty="0" err="1">
                <a:latin typeface="Arial Black" pitchFamily="34" charset="0"/>
              </a:rPr>
              <a:t>Минералова</a:t>
            </a:r>
            <a:r>
              <a:rPr lang="ru-RU" dirty="0">
                <a:latin typeface="Arial Black" pitchFamily="34" charset="0"/>
              </a:rPr>
              <a:t>. / Под редакцией И.Г. </a:t>
            </a:r>
            <a:r>
              <a:rPr lang="ru-RU" dirty="0" err="1">
                <a:latin typeface="Arial Black" pitchFamily="34" charset="0"/>
              </a:rPr>
              <a:t>Минераловой</a:t>
            </a:r>
            <a:r>
              <a:rPr lang="ru-RU" dirty="0">
                <a:latin typeface="Arial Black" pitchFamily="34" charset="0"/>
              </a:rPr>
              <a:t>, С.А. Васильева. – Москва, 2018. – С. 344-353.</a:t>
            </a:r>
          </a:p>
          <a:p>
            <a:r>
              <a:rPr lang="ru-RU" dirty="0">
                <a:latin typeface="Arial Black" pitchFamily="34" charset="0"/>
              </a:rPr>
              <a:t>2.Аблязова С.П., Федорова Т.Н. Типология конфликтов в «Донских рассказах» М.А. Шолохова // Русское слово: материалы Всероссийской научно-практической конференции с международным участием памяти профессора Е.И. Никитиной. Отв. ред. Е.В. </a:t>
            </a:r>
            <a:r>
              <a:rPr lang="ru-RU" dirty="0" err="1">
                <a:latin typeface="Arial Black" pitchFamily="34" charset="0"/>
              </a:rPr>
              <a:t>Баканова</a:t>
            </a:r>
            <a:r>
              <a:rPr lang="ru-RU" dirty="0">
                <a:latin typeface="Arial Black" pitchFamily="34" charset="0"/>
              </a:rPr>
              <a:t>. – 2017. – С. 63-67.</a:t>
            </a:r>
          </a:p>
          <a:p>
            <a:r>
              <a:rPr lang="ru-RU" dirty="0">
                <a:latin typeface="Arial Black" pitchFamily="34" charset="0"/>
              </a:rPr>
              <a:t>3.Архипова Е.В. Сборник «Донских рассказов» М.А. Шолохова в свете критики // Современные тенденции в науке и образовании: сборник научных трудов по материалам Международной научно-практической конференции: в 6 частях. ООО "Ар-</a:t>
            </a:r>
            <a:r>
              <a:rPr lang="ru-RU" dirty="0" err="1">
                <a:latin typeface="Arial Black" pitchFamily="34" charset="0"/>
              </a:rPr>
              <a:t>Консалт</a:t>
            </a:r>
            <a:r>
              <a:rPr lang="ru-RU" dirty="0">
                <a:latin typeface="Arial Black" pitchFamily="34" charset="0"/>
              </a:rPr>
              <a:t>". – 2016. – С. 111-113.</a:t>
            </a:r>
          </a:p>
          <a:p>
            <a:r>
              <a:rPr lang="ru-RU" dirty="0">
                <a:latin typeface="Arial Black" pitchFamily="34" charset="0"/>
              </a:rPr>
              <a:t>4.Галаганова С.Г.  «Две улицы»: тема социокультурного раскола казачества в рассказах Михаила Шолохова // Казачество. – 2016. – № 21 (8). – С. 31-39.</a:t>
            </a:r>
          </a:p>
        </p:txBody>
      </p:sp>
    </p:spTree>
    <p:extLst>
      <p:ext uri="{BB962C8B-B14F-4D97-AF65-F5344CB8AC3E}">
        <p14:creationId xmlns:p14="http://schemas.microsoft.com/office/powerpoint/2010/main" val="4287922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320456"/>
            <a:ext cx="7488832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Задачи: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 Black" pitchFamily="34" charset="0"/>
              </a:rPr>
              <a:t>Формировать элементарные навыки поисковой и исследовательской деятельности.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 Black" pitchFamily="34" charset="0"/>
              </a:rPr>
              <a:t>Формировать и развивать положительное отношение, интерес, как к данному учебному предмету, так и к учению вообще.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 Black" pitchFamily="34" charset="0"/>
              </a:rPr>
              <a:t>Учить мыслить логично, научно, творчески.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 Black" pitchFamily="34" charset="0"/>
              </a:rPr>
              <a:t>Обобщить  и систематизировать полученные в ходе предшествующих уроков знания учащихся о значении Октябрьской революции и гражданской войны  в судьбах и творчестве русских писателей и поэтов;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 Black" pitchFamily="34" charset="0"/>
              </a:rPr>
              <a:t>Развивать умение работать с дополнительной литературой, отбирать нужный материал в соответствии с темой;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 Black" pitchFamily="34" charset="0"/>
              </a:rPr>
              <a:t>Развивать умение учащихся вести дискуссию, аргументировано отстаивать свою точку зрения;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 Black" pitchFamily="34" charset="0"/>
              </a:rPr>
              <a:t>Отрабатывать навыки комплексного анализа текста;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066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801260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 Black" pitchFamily="34" charset="0"/>
              </a:rPr>
              <a:t>В гражданской войне не бывает победителей. Это только кажется, что одна сторона доказала своё превосходство. В русской смуте проиграли все, потому что страна оказалась затоплена кровью.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24178" y="3861048"/>
            <a:ext cx="748883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 Black" pitchFamily="34" charset="0"/>
              </a:rPr>
              <a:t>В гражданских войнах все является несчастьем... Но нет ничего несчастнее, чем сама победа… </a:t>
            </a:r>
          </a:p>
          <a:p>
            <a:r>
              <a:rPr lang="ru-RU" sz="2400" dirty="0">
                <a:latin typeface="Arial Black" pitchFamily="34" charset="0"/>
              </a:rPr>
              <a:t>                                Марк Туллий Цицерон</a:t>
            </a:r>
          </a:p>
        </p:txBody>
      </p:sp>
    </p:spTree>
    <p:extLst>
      <p:ext uri="{BB962C8B-B14F-4D97-AF65-F5344CB8AC3E}">
        <p14:creationId xmlns:p14="http://schemas.microsoft.com/office/powerpoint/2010/main" val="349876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3588" y="332656"/>
            <a:ext cx="741682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Гражданская война...</a:t>
            </a:r>
          </a:p>
          <a:p>
            <a:r>
              <a:rPr lang="ru-RU" sz="2400" dirty="0">
                <a:latin typeface="Arial Black" pitchFamily="34" charset="0"/>
              </a:rPr>
              <a:t>Кошмар и жуть — гражданская война…</a:t>
            </a:r>
          </a:p>
          <a:p>
            <a:r>
              <a:rPr lang="ru-RU" sz="2400" dirty="0">
                <a:latin typeface="Arial Black" pitchFamily="34" charset="0"/>
              </a:rPr>
              <a:t>Опять в разгаре, не прошло и века.</a:t>
            </a:r>
          </a:p>
          <a:p>
            <a:r>
              <a:rPr lang="ru-RU" sz="2400" dirty="0">
                <a:latin typeface="Arial Black" pitchFamily="34" charset="0"/>
              </a:rPr>
              <a:t>Вновь платится высокая цена,</a:t>
            </a:r>
          </a:p>
          <a:p>
            <a:r>
              <a:rPr lang="ru-RU" sz="2400" dirty="0">
                <a:latin typeface="Arial Black" pitchFamily="34" charset="0"/>
              </a:rPr>
              <a:t>Бесценным даром — жизнью человека.</a:t>
            </a:r>
          </a:p>
          <a:p>
            <a:endParaRPr lang="ru-RU" sz="2400" dirty="0">
              <a:latin typeface="Arial Black" pitchFamily="34" charset="0"/>
            </a:endParaRPr>
          </a:p>
          <a:p>
            <a:r>
              <a:rPr lang="ru-RU" sz="2400" dirty="0">
                <a:latin typeface="Arial Black" pitchFamily="34" charset="0"/>
              </a:rPr>
              <a:t>Вновь правят все, кому не лень,</a:t>
            </a:r>
          </a:p>
          <a:p>
            <a:r>
              <a:rPr lang="ru-RU" sz="2400" dirty="0">
                <a:latin typeface="Arial Black" pitchFamily="34" charset="0"/>
              </a:rPr>
              <a:t>Всё обещая лгут, оскалив зубы.</a:t>
            </a:r>
          </a:p>
          <a:p>
            <a:r>
              <a:rPr lang="ru-RU" sz="2400" dirty="0">
                <a:latin typeface="Arial Black" pitchFamily="34" charset="0"/>
              </a:rPr>
              <a:t>Несут с трибуны чушь и дребедень,</a:t>
            </a:r>
          </a:p>
          <a:p>
            <a:r>
              <a:rPr lang="ru-RU" sz="2400" dirty="0">
                <a:latin typeface="Arial Black" pitchFamily="34" charset="0"/>
              </a:rPr>
              <a:t>Пуская под откос, чужие судьбы.</a:t>
            </a:r>
          </a:p>
          <a:p>
            <a:endParaRPr lang="ru-RU" sz="2400" dirty="0">
              <a:latin typeface="Arial Black" pitchFamily="34" charset="0"/>
            </a:endParaRPr>
          </a:p>
          <a:p>
            <a:r>
              <a:rPr lang="ru-RU" sz="2400" dirty="0">
                <a:latin typeface="Arial Black" pitchFamily="34" charset="0"/>
              </a:rPr>
              <a:t>Опять воюют братья меж собой.</a:t>
            </a:r>
          </a:p>
          <a:p>
            <a:r>
              <a:rPr lang="ru-RU" sz="2400" dirty="0">
                <a:latin typeface="Arial Black" pitchFamily="34" charset="0"/>
              </a:rPr>
              <a:t>За чьё-то благо беспощадно бьются.</a:t>
            </a:r>
          </a:p>
          <a:p>
            <a:r>
              <a:rPr lang="ru-RU" sz="2400" dirty="0">
                <a:latin typeface="Arial Black" pitchFamily="34" charset="0"/>
              </a:rPr>
              <a:t>Позволив задурманить разум свой,</a:t>
            </a:r>
          </a:p>
          <a:p>
            <a:r>
              <a:rPr lang="ru-RU" sz="2400" dirty="0">
                <a:latin typeface="Arial Black" pitchFamily="34" charset="0"/>
              </a:rPr>
              <a:t>Лежать на поле брани остаются.</a:t>
            </a:r>
          </a:p>
          <a:p>
            <a:endParaRPr lang="ru-RU" dirty="0">
              <a:latin typeface="Arial Black" pitchFamily="34" charset="0"/>
            </a:endParaRPr>
          </a:p>
          <a:p>
            <a:pPr algn="r"/>
            <a:r>
              <a:rPr lang="ru-RU" b="1" dirty="0">
                <a:latin typeface="Arial Black" pitchFamily="34" charset="0"/>
              </a:rPr>
              <a:t>Николай </a:t>
            </a:r>
            <a:r>
              <a:rPr lang="ru-RU" b="1" dirty="0" err="1">
                <a:latin typeface="Arial Black" pitchFamily="34" charset="0"/>
              </a:rPr>
              <a:t>Гольбрайх</a:t>
            </a:r>
            <a:r>
              <a:rPr lang="ru-RU" b="1" dirty="0">
                <a:latin typeface="Arial Black" pitchFamily="34" charset="0"/>
              </a:rPr>
              <a:t> </a:t>
            </a:r>
          </a:p>
        </p:txBody>
      </p:sp>
      <p:pic>
        <p:nvPicPr>
          <p:cNvPr id="3" name="фон для стиха - хороший фон для чтения драматических стихов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185.940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4941168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293"/>
            <a:ext cx="4071937" cy="32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8600"/>
            <a:ext cx="45847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55" y="3423010"/>
            <a:ext cx="4127500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93498"/>
            <a:ext cx="4584700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4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3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48680"/>
            <a:ext cx="8064896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Война́. </a:t>
            </a:r>
          </a:p>
          <a:p>
            <a:r>
              <a:rPr lang="ru-RU" sz="2400" dirty="0">
                <a:latin typeface="Arial Black" pitchFamily="34" charset="0"/>
              </a:rPr>
              <a:t>Общеславянское слово, образованное от существительного вой — «воин». </a:t>
            </a:r>
          </a:p>
          <a:p>
            <a:r>
              <a:rPr lang="ru-RU" sz="2400" dirty="0">
                <a:latin typeface="Arial Black" pitchFamily="34" charset="0"/>
              </a:rPr>
              <a:t>Впервые встречается в письменных памятниках XI в. в значении «вооруженная борьба двух или нескольких народов, государств.</a:t>
            </a:r>
          </a:p>
          <a:p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Гражданская война. </a:t>
            </a:r>
          </a:p>
          <a:p>
            <a:r>
              <a:rPr lang="ru-RU" sz="2400" dirty="0">
                <a:latin typeface="Arial Black" pitchFamily="34" charset="0"/>
              </a:rPr>
              <a:t>Это вооружённая борьба за власть между представителями разных классов. </a:t>
            </a:r>
          </a:p>
          <a:p>
            <a:r>
              <a:rPr lang="ru-RU" sz="2400" dirty="0">
                <a:latin typeface="Arial Black" pitchFamily="34" charset="0"/>
              </a:rPr>
              <a:t>Величайшее бедствие, трагедия для страны, народа в целом, для каждой семьи и каждого человека в отдельности. Она заставляет людей истреблять друг друга, разделяя родных и близких. </a:t>
            </a:r>
          </a:p>
        </p:txBody>
      </p:sp>
    </p:spTree>
    <p:extLst>
      <p:ext uri="{BB962C8B-B14F-4D97-AF65-F5344CB8AC3E}">
        <p14:creationId xmlns:p14="http://schemas.microsoft.com/office/powerpoint/2010/main" val="2494415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" r="8344" b="5735"/>
          <a:stretch/>
        </p:blipFill>
        <p:spPr bwMode="auto">
          <a:xfrm>
            <a:off x="323527" y="404663"/>
            <a:ext cx="4378037" cy="59212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56123" y="764704"/>
            <a:ext cx="36004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 Black" pitchFamily="34" charset="0"/>
              </a:rPr>
              <a:t>«Я родился на Дону, рос там, учился, формировался как человек и писатель и являюсь патриотом своей великой могущественной Родины».</a:t>
            </a:r>
          </a:p>
          <a:p>
            <a:pPr algn="r"/>
            <a:r>
              <a:rPr lang="ru-RU" dirty="0">
                <a:latin typeface="Arial Black" pitchFamily="34" charset="0"/>
              </a:rPr>
              <a:t>М.А. Шолохов</a:t>
            </a:r>
          </a:p>
          <a:p>
            <a:pPr algn="r"/>
            <a:r>
              <a:rPr lang="ru-RU" dirty="0">
                <a:latin typeface="Arial Black" pitchFamily="34" charset="0"/>
              </a:rPr>
              <a:t>(1905 – 1984)</a:t>
            </a:r>
          </a:p>
        </p:txBody>
      </p:sp>
    </p:spTree>
    <p:extLst>
      <p:ext uri="{BB962C8B-B14F-4D97-AF65-F5344CB8AC3E}">
        <p14:creationId xmlns:p14="http://schemas.microsoft.com/office/powerpoint/2010/main" val="154139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4001"/>
            <a:ext cx="88924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Казаки</a:t>
            </a:r>
            <a:r>
              <a:rPr lang="ru-RU" dirty="0">
                <a:latin typeface="Arial Black" pitchFamily="34" charset="0"/>
              </a:rPr>
              <a:t> — это определенное сословие, которое существовало в Российском государстве. Слово «казак» происходит от тюркского «вольный человек». </a:t>
            </a:r>
          </a:p>
          <a:p>
            <a:r>
              <a:rPr lang="ru-RU" dirty="0">
                <a:latin typeface="Arial Black" pitchFamily="34" charset="0"/>
              </a:rPr>
              <a:t>В России многие слышали о Запорожских и Донских казаках, это два самых известных казачьих сообщества. Оба появились приблизительно в XV-XVI веках. Они имели похожие традиции и культуру, но жили на разных территориях, хоть и недалеко друг от друга. Запорожцы — вдоль Днепра на территории современной Украины, донские — вдоль нижнего Дона на территории современной России.</a:t>
            </a:r>
          </a:p>
          <a:p>
            <a:r>
              <a:rPr lang="ru-RU" dirty="0">
                <a:latin typeface="Arial Black" pitchFamily="34" charset="0"/>
              </a:rPr>
              <a:t>К XIX казачество стало исключительно военным сословием, казаки часто участвовали в подавлении различных восстаний. Во время гражданской войны казаки сражались по обе стороны участников конфликта.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3855744"/>
            <a:ext cx="3724275" cy="29249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40502"/>
            <a:ext cx="3653036" cy="25193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61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04664"/>
            <a:ext cx="792088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Донское казачье войско </a:t>
            </a:r>
            <a:r>
              <a:rPr lang="ru-RU" sz="2400" dirty="0">
                <a:latin typeface="Arial Black" pitchFamily="34" charset="0"/>
              </a:rPr>
              <a:t>— первое по старшинству  и самое многочисленное из казачьих войск</a:t>
            </a:r>
          </a:p>
          <a:p>
            <a:r>
              <a:rPr lang="ru-RU" sz="2400" dirty="0">
                <a:latin typeface="Arial Black" pitchFamily="34" charset="0"/>
              </a:rPr>
              <a:t>Российской империи.</a:t>
            </a:r>
          </a:p>
          <a:p>
            <a:r>
              <a:rPr lang="ru-RU" sz="2400" u="sng" dirty="0">
                <a:latin typeface="Arial Black" pitchFamily="34" charset="0"/>
              </a:rPr>
              <a:t>Отличительные черты казачества как сословия:</a:t>
            </a:r>
            <a:endParaRPr lang="ru-RU" sz="2400" dirty="0">
              <a:latin typeface="Arial Black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особый порядок отбывания воинской повинности,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освобождение от подушной подати, от</a:t>
            </a:r>
          </a:p>
          <a:p>
            <a:r>
              <a:rPr lang="ru-RU" sz="2400" dirty="0">
                <a:latin typeface="Arial Black" pitchFamily="34" charset="0"/>
              </a:rPr>
              <a:t>государственного земского сбора,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право беспошлинной торговли в пределах</a:t>
            </a:r>
          </a:p>
          <a:p>
            <a:r>
              <a:rPr lang="ru-RU" sz="2400" dirty="0">
                <a:latin typeface="Arial Black" pitchFamily="34" charset="0"/>
              </a:rPr>
              <a:t>войсковых территорий,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400" dirty="0">
                <a:latin typeface="Arial Black" pitchFamily="34" charset="0"/>
              </a:rPr>
              <a:t>особые права на пользование государственными  землями и другими угодьями.</a:t>
            </a:r>
          </a:p>
        </p:txBody>
      </p:sp>
    </p:spTree>
    <p:extLst>
      <p:ext uri="{BB962C8B-B14F-4D97-AF65-F5344CB8AC3E}">
        <p14:creationId xmlns:p14="http://schemas.microsoft.com/office/powerpoint/2010/main" val="4528628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1761</Words>
  <Application>Microsoft Office PowerPoint</Application>
  <PresentationFormat>Экран (4:3)</PresentationFormat>
  <Paragraphs>223</Paragraphs>
  <Slides>25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Arial Black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люда</dc:creator>
  <cp:lastModifiedBy>Admin</cp:lastModifiedBy>
  <cp:revision>48</cp:revision>
  <dcterms:created xsi:type="dcterms:W3CDTF">2021-03-20T12:56:05Z</dcterms:created>
  <dcterms:modified xsi:type="dcterms:W3CDTF">2024-03-16T18:36:14Z</dcterms:modified>
</cp:coreProperties>
</file>