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9761C3D-D22F-4594-89B3-89873BDB6D55}">
  <a:tblStyle styleId="{B9761C3D-D22F-4594-89B3-89873BDB6D5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1434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3317926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ctrTitle"/>
          </p:nvPr>
        </p:nvSpPr>
        <p:spPr>
          <a:xfrm>
            <a:off x="-100012" y="1225550"/>
            <a:ext cx="8083550" cy="2714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3200"/>
              <a:buFont typeface="Times New Roman"/>
              <a:buNone/>
            </a:pPr>
            <a:r>
              <a:rPr lang="en-US" sz="32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Тема</a:t>
            </a:r>
            <a:r>
              <a:rPr lang="en-US" sz="32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самообразования</a:t>
            </a:r>
            <a:r>
              <a:rPr lang="en-US" sz="32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en-US" sz="32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32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2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en-US" sz="3200" b="1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Использование</a:t>
            </a:r>
            <a:r>
              <a:rPr lang="en-US" sz="32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технологии</a:t>
            </a:r>
            <a:r>
              <a:rPr lang="en-US" sz="32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логико-смысловых</a:t>
            </a:r>
            <a:r>
              <a:rPr lang="en-US" sz="32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моделей</a:t>
            </a:r>
            <a:r>
              <a:rPr lang="en-US" sz="32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</a:t>
            </a:r>
            <a:r>
              <a:rPr lang="en-US" sz="32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уроках</a:t>
            </a:r>
            <a:r>
              <a:rPr lang="en-US" sz="32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3200" b="1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начальной</a:t>
            </a:r>
            <a:r>
              <a:rPr lang="en-US" sz="32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школе</a:t>
            </a:r>
            <a:r>
              <a:rPr lang="en-US" sz="32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endParaRPr dirty="0"/>
          </a:p>
        </p:txBody>
      </p:sp>
      <p:sp>
        <p:nvSpPr>
          <p:cNvPr id="84" name="Google Shape;84;p13"/>
          <p:cNvSpPr txBox="1">
            <a:spLocks noGrp="1"/>
          </p:cNvSpPr>
          <p:nvPr>
            <p:ph type="subTitle" idx="1"/>
          </p:nvPr>
        </p:nvSpPr>
        <p:spPr>
          <a:xfrm>
            <a:off x="2849562" y="4090987"/>
            <a:ext cx="4495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000"/>
              <a:buNone/>
            </a:pPr>
            <a:r>
              <a:rPr lang="en-US" sz="20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Учитель</a:t>
            </a:r>
            <a:r>
              <a:rPr lang="en-US" sz="20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начальных</a:t>
            </a:r>
            <a:r>
              <a:rPr lang="en-US" sz="20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классов</a:t>
            </a:r>
            <a:endParaRPr dirty="0"/>
          </a:p>
          <a:p>
            <a:pPr marL="0" lvl="0" indent="0" algn="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E1610"/>
              </a:buClr>
              <a:buSzPts val="2000"/>
              <a:buNone/>
            </a:pPr>
            <a:r>
              <a:rPr lang="en-US" sz="20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</a:t>
            </a:r>
            <a:r>
              <a:rPr lang="ru-RU" sz="20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</a:t>
            </a:r>
            <a:r>
              <a:rPr lang="en-US" sz="20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ОУ «</a:t>
            </a:r>
            <a:r>
              <a:rPr lang="ru-RU" sz="20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Школа №2</a:t>
            </a:r>
            <a:r>
              <a:rPr lang="en-US" sz="20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endParaRPr dirty="0"/>
          </a:p>
          <a:p>
            <a:pPr marL="0" lvl="0" indent="0" algn="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E1610"/>
              </a:buClr>
              <a:buSzPts val="2000"/>
              <a:buNone/>
            </a:pPr>
            <a:r>
              <a:rPr lang="ru-RU" sz="20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Хохлова Е.Б.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3"/>
          <p:cNvSpPr txBox="1"/>
          <p:nvPr/>
        </p:nvSpPr>
        <p:spPr>
          <a:xfrm>
            <a:off x="1219200" y="1371600"/>
            <a:ext cx="5638800" cy="2246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информационность;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наглядность;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системность;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простота;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новизна.</a:t>
            </a:r>
            <a:endParaRPr/>
          </a:p>
        </p:txBody>
      </p:sp>
      <p:sp>
        <p:nvSpPr>
          <p:cNvPr id="267" name="Google Shape;267;p23"/>
          <p:cNvSpPr txBox="1"/>
          <p:nvPr/>
        </p:nvSpPr>
        <p:spPr>
          <a:xfrm>
            <a:off x="186117" y="403759"/>
            <a:ext cx="87312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4800"/>
              <a:buFont typeface="Times New Roman"/>
              <a:buNone/>
            </a:pPr>
            <a:r>
              <a:rPr lang="en-US" sz="4800" b="1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Возможности</a:t>
            </a:r>
            <a:r>
              <a:rPr lang="en-US" sz="48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технологии</a:t>
            </a:r>
            <a:r>
              <a:rPr lang="en-US" sz="4800" b="1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dirty="0"/>
          </a:p>
        </p:txBody>
      </p:sp>
      <p:pic>
        <p:nvPicPr>
          <p:cNvPr id="268" name="Google Shape;268;p23" descr="C:\Users\Екатерина\Desktop\8743_y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19412" y="3617912"/>
            <a:ext cx="5735637" cy="283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4"/>
          <p:cNvSpPr txBox="1"/>
          <p:nvPr/>
        </p:nvSpPr>
        <p:spPr>
          <a:xfrm>
            <a:off x="857250" y="466725"/>
            <a:ext cx="5329237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4800"/>
              <a:buFont typeface="Times New Roman"/>
              <a:buNone/>
            </a:pPr>
            <a:r>
              <a:rPr lang="en-US" sz="4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ЛСМ применимы </a:t>
            </a:r>
            <a:endParaRPr/>
          </a:p>
        </p:txBody>
      </p:sp>
      <p:sp>
        <p:nvSpPr>
          <p:cNvPr id="284" name="Google Shape;284;p24"/>
          <p:cNvSpPr txBox="1"/>
          <p:nvPr/>
        </p:nvSpPr>
        <p:spPr>
          <a:xfrm>
            <a:off x="990600" y="1301750"/>
            <a:ext cx="6324600" cy="2246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</a:t>
            </a:r>
            <a:r>
              <a:rPr lang="en-US" sz="2800" b="0" i="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любом</a:t>
            </a: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уроке;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</a:t>
            </a:r>
            <a:r>
              <a:rPr lang="en-US" sz="2800" b="0" i="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любом</a:t>
            </a: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этапе урока;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</a:t>
            </a:r>
            <a:r>
              <a:rPr lang="en-US" sz="2800" b="0" i="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протяжении всего </a:t>
            </a: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урока;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</a:t>
            </a:r>
            <a:r>
              <a:rPr lang="en-US" sz="2800" b="0" i="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протяжении нескольких </a:t>
            </a: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уроков</a:t>
            </a: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 </a:t>
            </a:r>
            <a:r>
              <a:rPr lang="en-US" sz="2800" b="0" i="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любой форме </a:t>
            </a: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урока.</a:t>
            </a:r>
            <a:endParaRPr/>
          </a:p>
        </p:txBody>
      </p:sp>
      <p:pic>
        <p:nvPicPr>
          <p:cNvPr id="285" name="Google Shape;285;p24" descr="C:\Users\Екатерина\Desktop\8743_z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4200" y="3733800"/>
            <a:ext cx="5772150" cy="2820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89412" y="539750"/>
            <a:ext cx="3025775" cy="157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9487" y="2239962"/>
            <a:ext cx="2178050" cy="938212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25"/>
          <p:cNvSpPr txBox="1"/>
          <p:nvPr/>
        </p:nvSpPr>
        <p:spPr>
          <a:xfrm>
            <a:off x="1001712" y="722312"/>
            <a:ext cx="2133600" cy="914400"/>
          </a:xfrm>
          <a:prstGeom prst="rect">
            <a:avLst/>
          </a:prstGeom>
          <a:gradFill>
            <a:gsLst>
              <a:gs pos="0">
                <a:srgbClr val="EDA8A5"/>
              </a:gs>
              <a:gs pos="35000">
                <a:srgbClr val="F1C3C0"/>
              </a:gs>
              <a:gs pos="100000">
                <a:srgbClr val="FAE7E7"/>
              </a:gs>
            </a:gsLst>
            <a:lin ang="16200000" scaled="0"/>
          </a:gradFill>
          <a:ln w="25400" cap="flat" cmpd="sng">
            <a:solidFill>
              <a:srgbClr val="9B320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25"/>
          <p:cNvSpPr txBox="1">
            <a:spLocks noGrp="1"/>
          </p:cNvSpPr>
          <p:nvPr>
            <p:ph type="ctrTitle"/>
          </p:nvPr>
        </p:nvSpPr>
        <p:spPr>
          <a:xfrm>
            <a:off x="4187825" y="2265362"/>
            <a:ext cx="3708400" cy="984250"/>
          </a:xfrm>
          <a:prstGeom prst="rect">
            <a:avLst/>
          </a:prstGeom>
          <a:gradFill>
            <a:gsLst>
              <a:gs pos="0">
                <a:srgbClr val="EDA8A5"/>
              </a:gs>
              <a:gs pos="35000">
                <a:srgbClr val="F1C3C0"/>
              </a:gs>
              <a:gs pos="100000">
                <a:srgbClr val="FAE7E7"/>
              </a:gs>
            </a:gsLst>
            <a:lin ang="16200000" scaled="0"/>
          </a:gradFill>
          <a:ln w="25400" cap="flat" cmpd="sng">
            <a:solidFill>
              <a:srgbClr val="9B320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Внедрение в практику </a:t>
            </a:r>
            <a:endParaRPr/>
          </a:p>
        </p:txBody>
      </p:sp>
      <p:sp>
        <p:nvSpPr>
          <p:cNvPr id="304" name="Google Shape;304;p25"/>
          <p:cNvSpPr txBox="1"/>
          <p:nvPr/>
        </p:nvSpPr>
        <p:spPr>
          <a:xfrm>
            <a:off x="2671762" y="3849687"/>
            <a:ext cx="5648325" cy="1865312"/>
          </a:xfrm>
          <a:prstGeom prst="rect">
            <a:avLst/>
          </a:prstGeom>
          <a:gradFill>
            <a:gsLst>
              <a:gs pos="0">
                <a:srgbClr val="EDA8A5"/>
              </a:gs>
              <a:gs pos="35000">
                <a:srgbClr val="F1C3C0"/>
              </a:gs>
              <a:gs pos="100000">
                <a:srgbClr val="FAE7E7"/>
              </a:gs>
            </a:gsLst>
            <a:lin ang="16200000" scaled="0"/>
          </a:gradFill>
          <a:ln w="25400" cap="flat" cmpd="sng">
            <a:solidFill>
              <a:srgbClr val="9B320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25"/>
          <p:cNvSpPr txBox="1"/>
          <p:nvPr/>
        </p:nvSpPr>
        <p:spPr>
          <a:xfrm>
            <a:off x="1420812" y="877887"/>
            <a:ext cx="1384300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2016\17</a:t>
            </a:r>
            <a:endParaRPr/>
          </a:p>
        </p:txBody>
      </p:sp>
      <p:sp>
        <p:nvSpPr>
          <p:cNvPr id="306" name="Google Shape;306;p25"/>
          <p:cNvSpPr txBox="1"/>
          <p:nvPr/>
        </p:nvSpPr>
        <p:spPr>
          <a:xfrm>
            <a:off x="4487862" y="663575"/>
            <a:ext cx="3324225" cy="1385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Сбор, анализ и систематизация информации</a:t>
            </a:r>
            <a:endParaRPr/>
          </a:p>
        </p:txBody>
      </p:sp>
      <p:sp>
        <p:nvSpPr>
          <p:cNvPr id="307" name="Google Shape;307;p25"/>
          <p:cNvSpPr txBox="1"/>
          <p:nvPr/>
        </p:nvSpPr>
        <p:spPr>
          <a:xfrm>
            <a:off x="1420812" y="2466975"/>
            <a:ext cx="2133600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2017\18</a:t>
            </a:r>
            <a:endParaRPr/>
          </a:p>
        </p:txBody>
      </p:sp>
      <p:sp>
        <p:nvSpPr>
          <p:cNvPr id="308" name="Google Shape;308;p25"/>
          <p:cNvSpPr txBox="1"/>
          <p:nvPr/>
        </p:nvSpPr>
        <p:spPr>
          <a:xfrm>
            <a:off x="2903537" y="3919537"/>
            <a:ext cx="5597525" cy="18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теория; 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составление ЛСМ к различным урокам;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анализ уроков, корректировка.</a:t>
            </a:r>
            <a:endParaRPr/>
          </a:p>
        </p:txBody>
      </p:sp>
      <p:sp>
        <p:nvSpPr>
          <p:cNvPr id="309" name="Google Shape;309;p25"/>
          <p:cNvSpPr/>
          <p:nvPr/>
        </p:nvSpPr>
        <p:spPr>
          <a:xfrm>
            <a:off x="3425825" y="936625"/>
            <a:ext cx="627062" cy="533400"/>
          </a:xfrm>
          <a:prstGeom prst="rightArrow">
            <a:avLst>
              <a:gd name="adj1" fmla="val 12413"/>
              <a:gd name="adj2" fmla="val 50000"/>
            </a:avLst>
          </a:prstGeom>
          <a:gradFill>
            <a:gsLst>
              <a:gs pos="0">
                <a:srgbClr val="FEF5F3"/>
              </a:gs>
              <a:gs pos="74000">
                <a:srgbClr val="F3A98F"/>
              </a:gs>
              <a:gs pos="83000">
                <a:srgbClr val="F3A98F"/>
              </a:gs>
              <a:gs pos="100000">
                <a:srgbClr val="F7C6B4"/>
              </a:gs>
            </a:gsLst>
            <a:lin ang="5400000" scaled="0"/>
          </a:gradFill>
          <a:ln w="25400" cap="flat" cmpd="sng">
            <a:solidFill>
              <a:srgbClr val="9B320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0" name="Google Shape;31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94075" y="2433637"/>
            <a:ext cx="658812" cy="59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02300" y="3240087"/>
            <a:ext cx="590550" cy="6588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26"/>
          <p:cNvSpPr txBox="1">
            <a:spLocks noGrp="1"/>
          </p:cNvSpPr>
          <p:nvPr>
            <p:ph type="ctrTitle"/>
          </p:nvPr>
        </p:nvSpPr>
        <p:spPr>
          <a:xfrm>
            <a:off x="1125070" y="478565"/>
            <a:ext cx="6522538" cy="562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160F"/>
              </a:buClr>
              <a:buSzPts val="4800"/>
              <a:buFont typeface="Book Antiqua"/>
              <a:buNone/>
            </a:pPr>
            <a:r>
              <a:rPr lang="en-US" sz="4800" b="1" i="0" u="none" strike="noStrike" cap="none" dirty="0" err="1">
                <a:solidFill>
                  <a:srgbClr val="4D160F"/>
                </a:solidFill>
                <a:latin typeface="Book Antiqua"/>
                <a:ea typeface="Book Antiqua"/>
                <a:cs typeface="Book Antiqua"/>
                <a:sym typeface="Book Antiqua"/>
              </a:rPr>
              <a:t>Анкета</a:t>
            </a:r>
            <a:endParaRPr sz="4800" b="1" i="0" u="none" strike="noStrike" cap="none" dirty="0">
              <a:solidFill>
                <a:srgbClr val="4D160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27" name="Google Shape;327;p26"/>
          <p:cNvSpPr txBox="1"/>
          <p:nvPr/>
        </p:nvSpPr>
        <p:spPr>
          <a:xfrm>
            <a:off x="995320" y="995320"/>
            <a:ext cx="6713889" cy="4760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</a:pPr>
            <a:r>
              <a:rPr lang="ru-RU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Нравится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</a:t>
            </a:r>
            <a:r>
              <a:rPr lang="ru-RU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ебе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школе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  <a:endParaRPr sz="1200" dirty="0"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</a:pPr>
            <a:r>
              <a:rPr lang="ru-RU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Утром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ты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всегда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идешь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радостью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школу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  <a:endParaRPr sz="1200" dirty="0"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</a:pPr>
            <a:r>
              <a:rPr lang="ru-RU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Нравится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тебе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когда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отменяют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уроки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  <a:endParaRPr sz="1200" dirty="0"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</a:pPr>
            <a:r>
              <a:rPr lang="ru-RU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Хотел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</a:t>
            </a:r>
            <a:r>
              <a:rPr lang="ru-RU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бы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ты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чтобы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школе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остались</a:t>
            </a:r>
            <a:endParaRPr lang="ru-RU" sz="2400" b="0" i="0" u="none" dirty="0" smtClean="0">
              <a:solidFill>
                <a:srgbClr val="4E16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</a:pP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перемены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? </a:t>
            </a:r>
            <a:endParaRPr sz="1200" dirty="0"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</a:pPr>
            <a:r>
              <a:rPr lang="ru-RU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Хотел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бы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ты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чтобы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тебябыл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менее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строгий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учитель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  <a:endParaRPr sz="1200" dirty="0"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</a:pPr>
            <a:r>
              <a:rPr lang="ru-RU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6.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Нравятся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вам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уроки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  <a:endParaRPr sz="1200" dirty="0"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</a:pPr>
            <a:r>
              <a:rPr lang="ru-RU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7.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Всегда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запоминаете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изученный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материал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  <a:endParaRPr sz="1200" dirty="0"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</a:pPr>
            <a:r>
              <a:rPr lang="ru-RU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8.</a:t>
            </a:r>
            <a:r>
              <a:rPr lang="en-US" sz="2400" b="0" i="0" u="none" dirty="0" err="1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Возникают</a:t>
            </a:r>
            <a:r>
              <a:rPr lang="en-US" sz="2400" b="0" i="0" u="none" dirty="0" smtClean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вас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трудности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уроках</a:t>
            </a:r>
            <a:r>
              <a:rPr lang="en-US" sz="2400" b="0" i="0" u="none" dirty="0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  <a:endParaRPr sz="1200" dirty="0"/>
          </a:p>
          <a:p>
            <a:pPr marL="514350" marR="0" lvl="0" indent="-514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Times New Roman"/>
              <a:buNone/>
            </a:pP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7"/>
          <p:cNvSpPr txBox="1"/>
          <p:nvPr/>
        </p:nvSpPr>
        <p:spPr>
          <a:xfrm>
            <a:off x="657225" y="647700"/>
            <a:ext cx="7369175" cy="1173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4800"/>
              <a:buFont typeface="Times New Roman"/>
              <a:buNone/>
            </a:pPr>
            <a:r>
              <a:rPr lang="en-US" sz="4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Уровень познавательной активности</a:t>
            </a:r>
            <a:endParaRPr/>
          </a:p>
        </p:txBody>
      </p:sp>
      <p:graphicFrame>
        <p:nvGraphicFramePr>
          <p:cNvPr id="343" name="Google Shape;343;p27"/>
          <p:cNvGraphicFramePr/>
          <p:nvPr/>
        </p:nvGraphicFramePr>
        <p:xfrm>
          <a:off x="1009650" y="2046287"/>
          <a:ext cx="6919900" cy="3289895"/>
        </p:xfrm>
        <a:graphic>
          <a:graphicData uri="http://schemas.openxmlformats.org/drawingml/2006/table">
            <a:tbl>
              <a:tblPr>
                <a:noFill/>
                <a:tableStyleId>{B9761C3D-D22F-4594-89B3-89873BDB6D55}</a:tableStyleId>
              </a:tblPr>
              <a:tblGrid>
                <a:gridCol w="2876550"/>
                <a:gridCol w="1736725"/>
                <a:gridCol w="2306625"/>
              </a:tblGrid>
              <a:tr h="517525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Times New Roman"/>
                        <a:buNone/>
                      </a:pPr>
                      <a:r>
                        <a:rPr lang="en-US" sz="2800" b="1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Уровень развития познавательной активности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Times New Roman"/>
                        <a:buNone/>
                      </a:pPr>
                      <a:r>
                        <a:rPr lang="en-US" sz="2800" b="1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Количество (%)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81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Начало обучения (сентябрь)</a:t>
                      </a:r>
                      <a:endParaRPr/>
                    </a:p>
                  </a:txBody>
                  <a:tcPr marL="91450" marR="91450" marT="45725" marB="45725">
                    <a:lnL w="254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>
                        <a:alpha val="1960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настоящее время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>
                        <a:alpha val="19607"/>
                      </a:schemeClr>
                    </a:solidFill>
                  </a:tcPr>
                </a:tc>
              </a:tr>
              <a:tr h="496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 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1%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7%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96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Средний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>
                        <a:alpha val="1960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32%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>
                        <a:alpha val="1960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33%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>
                        <a:alpha val="19607"/>
                      </a:schemeClr>
                    </a:solidFill>
                  </a:tcPr>
                </a:tc>
              </a:tr>
              <a:tr h="496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Низкий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67%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60%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4"/>
          <p:cNvSpPr txBox="1">
            <a:spLocks noGrp="1"/>
          </p:cNvSpPr>
          <p:nvPr>
            <p:ph type="ctrTitle"/>
          </p:nvPr>
        </p:nvSpPr>
        <p:spPr>
          <a:xfrm>
            <a:off x="0" y="1371600"/>
            <a:ext cx="8820150" cy="2419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4000"/>
              <a:buFont typeface="Times New Roman"/>
              <a:buNone/>
            </a:pPr>
            <a:r>
              <a:rPr lang="en-US" sz="40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"Не мыслям следует учить, а мыслить" </a:t>
            </a:r>
            <a:r>
              <a:rPr lang="en-US" sz="3600" b="0" i="0" u="none">
                <a:solidFill>
                  <a:srgbClr val="4E161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600" b="0" i="0" u="none">
                <a:solidFill>
                  <a:srgbClr val="4E161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600" b="0" i="0" u="none">
                <a:solidFill>
                  <a:srgbClr val="4E1610"/>
                </a:solidFill>
                <a:latin typeface="Arial"/>
                <a:ea typeface="Arial"/>
                <a:cs typeface="Arial"/>
                <a:sym typeface="Arial"/>
              </a:rPr>
              <a:t>                                </a:t>
            </a:r>
            <a:br>
              <a:rPr lang="en-US" sz="3600" b="0" i="0" u="none">
                <a:solidFill>
                  <a:srgbClr val="4E161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600" b="0" i="0" u="none">
                <a:solidFill>
                  <a:srgbClr val="4E1610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   (И.Кант)</a:t>
            </a:r>
            <a:r>
              <a:rPr lang="en-US" sz="4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4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1026" name="Picture 2" descr="C:\Users\Admin\Desktop\ХОХЛОВА ПЕДКОНКУРС\IMG-ffb5a0dde38fa04261444e099bf8faac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358" y="2176757"/>
            <a:ext cx="4488383" cy="336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5"/>
          <p:cNvSpPr txBox="1">
            <a:spLocks noGrp="1"/>
          </p:cNvSpPr>
          <p:nvPr>
            <p:ph type="ctrTitle"/>
          </p:nvPr>
        </p:nvSpPr>
        <p:spPr>
          <a:xfrm>
            <a:off x="841375" y="57150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4800"/>
              <a:buFont typeface="Times New Roman"/>
              <a:buNone/>
            </a:pPr>
            <a:r>
              <a:rPr lang="en-US" sz="4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Актуальность</a:t>
            </a:r>
            <a:endParaRPr/>
          </a:p>
        </p:txBody>
      </p:sp>
      <p:sp>
        <p:nvSpPr>
          <p:cNvPr id="127" name="Google Shape;127;p15"/>
          <p:cNvSpPr txBox="1"/>
          <p:nvPr/>
        </p:nvSpPr>
        <p:spPr>
          <a:xfrm>
            <a:off x="1066800" y="2514600"/>
            <a:ext cx="2359025" cy="1219200"/>
          </a:xfrm>
          <a:prstGeom prst="rect">
            <a:avLst/>
          </a:prstGeom>
          <a:gradFill>
            <a:gsLst>
              <a:gs pos="0">
                <a:srgbClr val="FEF5F3"/>
              </a:gs>
              <a:gs pos="74000">
                <a:srgbClr val="F3A98F"/>
              </a:gs>
              <a:gs pos="83000">
                <a:srgbClr val="F3A98F"/>
              </a:gs>
              <a:gs pos="100000">
                <a:srgbClr val="F7C6B4"/>
              </a:gs>
            </a:gsLst>
            <a:lin ang="5400000" scaled="0"/>
          </a:gradFill>
          <a:ln w="25400" cap="flat" cmpd="sng">
            <a:solidFill>
              <a:srgbClr val="9B320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5"/>
          <p:cNvSpPr txBox="1"/>
          <p:nvPr/>
        </p:nvSpPr>
        <p:spPr>
          <a:xfrm>
            <a:off x="4876800" y="2513012"/>
            <a:ext cx="3506787" cy="1878012"/>
          </a:xfrm>
          <a:prstGeom prst="rect">
            <a:avLst/>
          </a:prstGeom>
          <a:gradFill>
            <a:gsLst>
              <a:gs pos="0">
                <a:srgbClr val="FEF5F3"/>
              </a:gs>
              <a:gs pos="74000">
                <a:srgbClr val="F3A98F"/>
              </a:gs>
              <a:gs pos="83000">
                <a:srgbClr val="F3A98F"/>
              </a:gs>
              <a:gs pos="100000">
                <a:srgbClr val="F7C6B4"/>
              </a:gs>
            </a:gsLst>
            <a:lin ang="5400000" scaled="0"/>
          </a:gradFill>
          <a:ln w="25400" cap="flat" cmpd="sng">
            <a:solidFill>
              <a:srgbClr val="9B320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5"/>
          <p:cNvSpPr/>
          <p:nvPr/>
        </p:nvSpPr>
        <p:spPr>
          <a:xfrm>
            <a:off x="3732212" y="2895600"/>
            <a:ext cx="838200" cy="457200"/>
          </a:xfrm>
          <a:prstGeom prst="rightArrow">
            <a:avLst>
              <a:gd name="adj1" fmla="val 15709"/>
              <a:gd name="adj2" fmla="val 50000"/>
            </a:avLst>
          </a:prstGeom>
          <a:gradFill>
            <a:gsLst>
              <a:gs pos="0">
                <a:srgbClr val="FEF5F3"/>
              </a:gs>
              <a:gs pos="74000">
                <a:srgbClr val="F3A98F"/>
              </a:gs>
              <a:gs pos="83000">
                <a:srgbClr val="F3A98F"/>
              </a:gs>
              <a:gs pos="100000">
                <a:srgbClr val="F7C6B4"/>
              </a:gs>
            </a:gsLst>
            <a:lin ang="5400000" scaled="0"/>
          </a:gradFill>
          <a:ln w="25400" cap="flat" cmpd="sng">
            <a:solidFill>
              <a:srgbClr val="9B320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5"/>
          <p:cNvSpPr txBox="1"/>
          <p:nvPr/>
        </p:nvSpPr>
        <p:spPr>
          <a:xfrm>
            <a:off x="1119187" y="2544762"/>
            <a:ext cx="3144837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снизить трудоемкость</a:t>
            </a:r>
            <a:endParaRPr/>
          </a:p>
        </p:txBody>
      </p:sp>
      <p:sp>
        <p:nvSpPr>
          <p:cNvPr id="131" name="Google Shape;131;p15"/>
          <p:cNvSpPr txBox="1"/>
          <p:nvPr/>
        </p:nvSpPr>
        <p:spPr>
          <a:xfrm>
            <a:off x="4987925" y="2530475"/>
            <a:ext cx="3395662" cy="18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повысить эффективность деятельности учителя и учащихся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0900" y="2438400"/>
            <a:ext cx="3479800" cy="3205162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147" name="Google Shape;147;p16"/>
          <p:cNvSpPr txBox="1"/>
          <p:nvPr/>
        </p:nvSpPr>
        <p:spPr>
          <a:xfrm>
            <a:off x="4848225" y="2395537"/>
            <a:ext cx="3378200" cy="2024062"/>
          </a:xfrm>
          <a:prstGeom prst="rect">
            <a:avLst/>
          </a:prstGeom>
          <a:gradFill>
            <a:gsLst>
              <a:gs pos="0">
                <a:srgbClr val="FEF5F3"/>
              </a:gs>
              <a:gs pos="74000">
                <a:srgbClr val="F3A98F"/>
              </a:gs>
              <a:gs pos="83000">
                <a:srgbClr val="F3A98F"/>
              </a:gs>
              <a:gs pos="100000">
                <a:srgbClr val="F7C6B4"/>
              </a:gs>
            </a:gsLst>
            <a:lin ang="5400000" scaled="0"/>
          </a:gradFill>
          <a:ln w="25400" cap="flat" cmpd="sng">
            <a:solidFill>
              <a:srgbClr val="9B320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6"/>
          <p:cNvSpPr txBox="1"/>
          <p:nvPr/>
        </p:nvSpPr>
        <p:spPr>
          <a:xfrm>
            <a:off x="1422400" y="630237"/>
            <a:ext cx="25146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4800"/>
              <a:buFont typeface="Times New Roman"/>
              <a:buNone/>
            </a:pPr>
            <a:r>
              <a:rPr lang="en-US" sz="4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Объект</a:t>
            </a:r>
            <a:endParaRPr/>
          </a:p>
        </p:txBody>
      </p:sp>
      <p:sp>
        <p:nvSpPr>
          <p:cNvPr id="149" name="Google Shape;149;p16"/>
          <p:cNvSpPr txBox="1"/>
          <p:nvPr/>
        </p:nvSpPr>
        <p:spPr>
          <a:xfrm>
            <a:off x="5221287" y="638175"/>
            <a:ext cx="2760662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4800"/>
              <a:buFont typeface="Times New Roman"/>
              <a:buNone/>
            </a:pPr>
            <a:r>
              <a:rPr lang="en-US" sz="4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Предмет</a:t>
            </a:r>
            <a:endParaRPr/>
          </a:p>
        </p:txBody>
      </p:sp>
      <p:sp>
        <p:nvSpPr>
          <p:cNvPr id="150" name="Google Shape;150;p16"/>
          <p:cNvSpPr txBox="1"/>
          <p:nvPr/>
        </p:nvSpPr>
        <p:spPr>
          <a:xfrm>
            <a:off x="939800" y="2590800"/>
            <a:ext cx="3302000" cy="267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процесс обучения младших школьников, направленный на повышение качества обучения.</a:t>
            </a:r>
            <a:endParaRPr/>
          </a:p>
        </p:txBody>
      </p:sp>
      <p:sp>
        <p:nvSpPr>
          <p:cNvPr id="151" name="Google Shape;151;p16"/>
          <p:cNvSpPr txBox="1"/>
          <p:nvPr/>
        </p:nvSpPr>
        <p:spPr>
          <a:xfrm>
            <a:off x="5011737" y="2476500"/>
            <a:ext cx="3214687" cy="18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применение логико-смысловых моделей на уроках в начальной школе.</a:t>
            </a:r>
            <a:endParaRPr/>
          </a:p>
        </p:txBody>
      </p:sp>
      <p:sp>
        <p:nvSpPr>
          <p:cNvPr id="152" name="Google Shape;152;p16"/>
          <p:cNvSpPr/>
          <p:nvPr/>
        </p:nvSpPr>
        <p:spPr>
          <a:xfrm>
            <a:off x="2362200" y="1660525"/>
            <a:ext cx="457200" cy="515937"/>
          </a:xfrm>
          <a:prstGeom prst="downArrow">
            <a:avLst>
              <a:gd name="adj1" fmla="val 12030"/>
              <a:gd name="adj2" fmla="val 50000"/>
            </a:avLst>
          </a:prstGeom>
          <a:gradFill>
            <a:gsLst>
              <a:gs pos="0">
                <a:srgbClr val="FEF5F3"/>
              </a:gs>
              <a:gs pos="74000">
                <a:srgbClr val="F3A98F"/>
              </a:gs>
              <a:gs pos="83000">
                <a:srgbClr val="F3A98F"/>
              </a:gs>
              <a:gs pos="100000">
                <a:srgbClr val="F7C6B4"/>
              </a:gs>
            </a:gsLst>
            <a:lin ang="5400000" scaled="0"/>
          </a:gradFill>
          <a:ln w="25400" cap="flat" cmpd="sng">
            <a:solidFill>
              <a:srgbClr val="9B320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78562" y="1628775"/>
            <a:ext cx="517525" cy="54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7"/>
          <p:cNvSpPr txBox="1">
            <a:spLocks noGrp="1"/>
          </p:cNvSpPr>
          <p:nvPr>
            <p:ph type="ctrTitle"/>
          </p:nvPr>
        </p:nvSpPr>
        <p:spPr>
          <a:xfrm>
            <a:off x="512762" y="801687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Times New Roman"/>
              <a:buNone/>
            </a:pPr>
            <a: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Цель работы: </a:t>
            </a: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выявить эффективность использования логико-смысловых моделей для повышения качества обучения на уроках в начальной школе.</a:t>
            </a:r>
            <a:endParaRPr/>
          </a:p>
        </p:txBody>
      </p:sp>
      <p:sp>
        <p:nvSpPr>
          <p:cNvPr id="169" name="Google Shape;169;p17"/>
          <p:cNvSpPr txBox="1"/>
          <p:nvPr/>
        </p:nvSpPr>
        <p:spPr>
          <a:xfrm>
            <a:off x="1295400" y="2587625"/>
            <a:ext cx="8001000" cy="3998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400"/>
              <a:buFont typeface="Times New Roman"/>
              <a:buNone/>
            </a:pPr>
            <a:r>
              <a:rPr lang="en-US" sz="24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Задачи</a:t>
            </a:r>
            <a:endParaRPr/>
          </a:p>
          <a:p>
            <a:pPr marL="0" marR="0" lvl="0" indent="-152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E1610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реализовать использование ЛСМ на уроках в начальной школе;</a:t>
            </a:r>
            <a:endParaRPr/>
          </a:p>
          <a:p>
            <a:pPr marL="0" marR="0" lvl="0" indent="-152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E1610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проанализировать эффективность применения ЛСМ на уроках в начальной школе и их влияние на мотивацию                учащихся к учебной деятельности;</a:t>
            </a:r>
            <a:endParaRPr/>
          </a:p>
          <a:p>
            <a:pPr marL="0" marR="0" lvl="0" indent="-152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E1610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разработка интерактивных шаблонов (электронных вариантов) ЛСМ.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rgbClr val="4E16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8"/>
          <p:cNvSpPr txBox="1"/>
          <p:nvPr/>
        </p:nvSpPr>
        <p:spPr>
          <a:xfrm>
            <a:off x="862012" y="1247775"/>
            <a:ext cx="6804025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4800"/>
              <a:buFont typeface="Times New Roman"/>
              <a:buNone/>
            </a:pPr>
            <a:r>
              <a:rPr lang="en-US" sz="4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Методы исследования:</a:t>
            </a:r>
            <a:endParaRPr/>
          </a:p>
        </p:txBody>
      </p:sp>
      <p:sp>
        <p:nvSpPr>
          <p:cNvPr id="185" name="Google Shape;185;p18"/>
          <p:cNvSpPr txBox="1"/>
          <p:nvPr/>
        </p:nvSpPr>
        <p:spPr>
          <a:xfrm>
            <a:off x="1428750" y="2227262"/>
            <a:ext cx="6427787" cy="2246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теоретический анализ литературы;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рефлексия собственной педагогической деятельности;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наблюдение;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анализ продуктов деятельности.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0"/>
          <p:cNvSpPr txBox="1">
            <a:spLocks noGrp="1"/>
          </p:cNvSpPr>
          <p:nvPr>
            <p:ph type="ctrTitle"/>
          </p:nvPr>
        </p:nvSpPr>
        <p:spPr>
          <a:xfrm>
            <a:off x="2783743" y="1008360"/>
            <a:ext cx="336220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160F"/>
              </a:buClr>
              <a:buSzPts val="5400"/>
              <a:buFont typeface="Book Antiqua"/>
              <a:buNone/>
            </a:pPr>
            <a:r>
              <a:rPr lang="en-US" sz="5400" b="1" i="0" u="none" strike="noStrike" cap="none">
                <a:solidFill>
                  <a:srgbClr val="4D160F"/>
                </a:solidFill>
                <a:latin typeface="Book Antiqua"/>
                <a:ea typeface="Book Antiqua"/>
                <a:cs typeface="Book Antiqua"/>
                <a:sym typeface="Book Antiqua"/>
              </a:rPr>
              <a:t>Алгоритм</a:t>
            </a:r>
            <a:endParaRPr sz="5400" b="1" i="0" u="none" strike="noStrike" cap="none">
              <a:solidFill>
                <a:srgbClr val="4D160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20"/>
          <p:cNvSpPr txBox="1"/>
          <p:nvPr/>
        </p:nvSpPr>
        <p:spPr>
          <a:xfrm>
            <a:off x="885825" y="2730500"/>
            <a:ext cx="7578725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Times New Roman"/>
              <a:buNone/>
            </a:pPr>
            <a: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шаг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выделить центральное  ядро </a:t>
            </a:r>
            <a:endParaRPr/>
          </a:p>
        </p:txBody>
      </p:sp>
      <p:sp>
        <p:nvSpPr>
          <p:cNvPr id="218" name="Google Shape;218;p20"/>
          <p:cNvSpPr/>
          <p:nvPr/>
        </p:nvSpPr>
        <p:spPr>
          <a:xfrm>
            <a:off x="5388787" y="2514600"/>
            <a:ext cx="3061320" cy="1744216"/>
          </a:xfrm>
          <a:prstGeom prst="ellipse">
            <a:avLst/>
          </a:prstGeom>
          <a:gradFill>
            <a:gsLst>
              <a:gs pos="0">
                <a:srgbClr val="D5C9C9"/>
              </a:gs>
              <a:gs pos="35000">
                <a:srgbClr val="E1D8D8"/>
              </a:gs>
              <a:gs pos="100000">
                <a:srgbClr val="F3EFEF"/>
              </a:gs>
            </a:gsLst>
            <a:lin ang="16200000" scaled="0"/>
          </a:gradFill>
          <a:ln w="9525" cap="flat" cmpd="sng">
            <a:solidFill>
              <a:srgbClr val="8D7F8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240E"/>
              </a:buClr>
              <a:buSzPts val="2000"/>
              <a:buFont typeface="Calibri"/>
              <a:buNone/>
            </a:pPr>
            <a:r>
              <a:rPr lang="en-US" sz="2000" b="1" i="0" u="none" strike="noStrike" cap="none">
                <a:solidFill>
                  <a:srgbClr val="5E240E"/>
                </a:solidFill>
                <a:latin typeface="Calibri"/>
                <a:ea typeface="Calibri"/>
                <a:cs typeface="Calibri"/>
                <a:sym typeface="Calibri"/>
              </a:rPr>
              <a:t>КЛЮЧЕВОЕ СЛОВО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1"/>
          <p:cNvSpPr txBox="1">
            <a:spLocks noGrp="1"/>
          </p:cNvSpPr>
          <p:nvPr>
            <p:ph type="ctrTitle"/>
          </p:nvPr>
        </p:nvSpPr>
        <p:spPr>
          <a:xfrm>
            <a:off x="873125" y="539750"/>
            <a:ext cx="7791450" cy="1814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Times New Roman"/>
              <a:buNone/>
            </a:pPr>
            <a: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 шаг</a:t>
            </a: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выделить координаты</a:t>
            </a:r>
            <a: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b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(характеристики модели по существенному признаку</a:t>
            </a: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r>
              <a:rPr lang="en-US" sz="2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4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234" name="Google Shape;234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33612" y="2057400"/>
            <a:ext cx="6269037" cy="373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48200" y="3457575"/>
            <a:ext cx="1981200" cy="931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8800" y="2046287"/>
            <a:ext cx="6750050" cy="3744912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22"/>
          <p:cNvSpPr txBox="1"/>
          <p:nvPr/>
        </p:nvSpPr>
        <p:spPr>
          <a:xfrm>
            <a:off x="1130300" y="706437"/>
            <a:ext cx="6457950" cy="1385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Times New Roman"/>
              <a:buNone/>
            </a:pPr>
            <a: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 шаг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E1610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наполнить каждую координату смыслами </a:t>
            </a:r>
            <a:r>
              <a:rPr lang="en-US" sz="2800" b="1" i="0" u="none">
                <a:solidFill>
                  <a:srgbClr val="4E16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(узлами)</a:t>
            </a:r>
            <a:endParaRPr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</TotalTime>
  <Words>316</Words>
  <Application>Microsoft Office PowerPoint</Application>
  <PresentationFormat>Экран (4:3)</PresentationFormat>
  <Paragraphs>72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Аспект</vt:lpstr>
      <vt:lpstr>Тема самообразования: «Использование технологии логико-смысловых моделей на уроках в начальной школе»</vt:lpstr>
      <vt:lpstr>"Не мыслям следует учить, а мыслить"                                                                                  (И.Кант) </vt:lpstr>
      <vt:lpstr>Актуальность</vt:lpstr>
      <vt:lpstr>Презентация PowerPoint</vt:lpstr>
      <vt:lpstr>Цель работы: выявить эффективность использования логико-смысловых моделей для повышения качества обучения на уроках в начальной школе.</vt:lpstr>
      <vt:lpstr>Презентация PowerPoint</vt:lpstr>
      <vt:lpstr>Алгоритм</vt:lpstr>
      <vt:lpstr>   2 шаг выделить координаты  (характеристики модели по существенному признаку)  </vt:lpstr>
      <vt:lpstr>Презентация PowerPoint</vt:lpstr>
      <vt:lpstr>Презентация PowerPoint</vt:lpstr>
      <vt:lpstr>Презентация PowerPoint</vt:lpstr>
      <vt:lpstr>Внедрение в практику </vt:lpstr>
      <vt:lpstr>Анкета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самообразования: «Использование технологии логико-смысловых моделей на уроках в начальной школе»</dc:title>
  <dc:creator>Admin</dc:creator>
  <cp:lastModifiedBy>Admin</cp:lastModifiedBy>
  <cp:revision>4</cp:revision>
  <dcterms:modified xsi:type="dcterms:W3CDTF">2024-03-16T19:01:26Z</dcterms:modified>
</cp:coreProperties>
</file>