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58" r:id="rId2"/>
    <p:sldId id="275" r:id="rId3"/>
    <p:sldId id="285" r:id="rId4"/>
    <p:sldId id="286" r:id="rId5"/>
    <p:sldId id="281" r:id="rId6"/>
    <p:sldId id="288" r:id="rId7"/>
    <p:sldId id="289" r:id="rId8"/>
    <p:sldId id="290" r:id="rId9"/>
    <p:sldId id="291" r:id="rId10"/>
    <p:sldId id="292" r:id="rId11"/>
    <p:sldId id="293" r:id="rId12"/>
    <p:sldId id="295" r:id="rId13"/>
    <p:sldId id="294" r:id="rId14"/>
    <p:sldId id="296" r:id="rId15"/>
    <p:sldId id="297" r:id="rId16"/>
    <p:sldId id="287" r:id="rId17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3B4B98B0-60AC-42C2-AFA5-B58CD77FA1E5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5294" autoAdjust="0"/>
  </p:normalViewPr>
  <p:slideViewPr>
    <p:cSldViewPr snapToGrid="0">
      <p:cViewPr varScale="1">
        <p:scale>
          <a:sx n="115" d="100"/>
          <a:sy n="115" d="100"/>
        </p:scale>
        <p:origin x="372" y="108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88" d="100"/>
          <a:sy n="88" d="100"/>
        </p:scale>
        <p:origin x="3072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45780F96-9F63-46DC-89B9-1EB316A4C3F1}" type="datetime1">
              <a:rPr lang="ru-RU" smtClean="0"/>
              <a:t>16.03.2024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B828588A-5C4E-401A-AECC-B6F63A9DE96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599797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0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B57270-FB13-43BF-B9A8-12255E8CEF6B}" type="datetime1">
              <a:rPr lang="ru-RU" smtClean="0"/>
              <a:pPr/>
              <a:t>16.03.2024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noProof="0" dirty="0" smtClean="0"/>
              <a:t>Образец текста</a:t>
            </a:r>
          </a:p>
          <a:p>
            <a:pPr lvl="1" rtl="0"/>
            <a:r>
              <a:rPr lang="ru-RU" noProof="0" dirty="0" smtClean="0"/>
              <a:t>Второй уровень</a:t>
            </a:r>
          </a:p>
          <a:p>
            <a:pPr lvl="2" rtl="0"/>
            <a:r>
              <a:rPr lang="ru-RU" noProof="0" dirty="0" smtClean="0"/>
              <a:t>Третий уровень</a:t>
            </a:r>
          </a:p>
          <a:p>
            <a:pPr lvl="3" rtl="0"/>
            <a:r>
              <a:rPr lang="ru-RU" noProof="0" dirty="0" smtClean="0"/>
              <a:t>Четвертый уровень</a:t>
            </a:r>
          </a:p>
          <a:p>
            <a:pPr lvl="4" rtl="0"/>
            <a:r>
              <a:rPr lang="ru-RU" noProof="0" dirty="0" smtClean="0"/>
              <a:t>Пятый уровень</a:t>
            </a:r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77542409-6A04-4DC6-AC3A-D3758287A8F2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5411505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77542409-6A04-4DC6-AC3A-D3758287A8F2}" type="slidenum">
              <a:rPr lang="ru-RU" smtClean="0"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008298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77542409-6A04-4DC6-AC3A-D3758287A8F2}" type="slidenum">
              <a:rPr lang="ru-RU" smtClean="0"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829942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77542409-6A04-4DC6-AC3A-D3758287A8F2}" type="slidenum">
              <a:rPr lang="ru-RU" smtClean="0"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30828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1600200" y="0"/>
            <a:ext cx="5029200" cy="59436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51777" y="3019706"/>
            <a:ext cx="4846320" cy="2387600"/>
          </a:xfrm>
        </p:spPr>
        <p:txBody>
          <a:bodyPr rtlCol="0" anchor="b">
            <a:normAutofit/>
          </a:bodyPr>
          <a:lstStyle>
            <a:lvl1pPr algn="l">
              <a:lnSpc>
                <a:spcPct val="90000"/>
              </a:lnSpc>
              <a:defRPr sz="48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51777" y="5381894"/>
            <a:ext cx="4846320" cy="448056"/>
          </a:xfrm>
        </p:spPr>
        <p:txBody>
          <a:bodyPr rtlCol="0">
            <a:normAutofit/>
          </a:bodyPr>
          <a:lstStyle>
            <a:lvl1pPr marL="0" indent="0" algn="l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 smtClean="0"/>
              <a:t>Образец подзаголовка</a:t>
            </a:r>
            <a:endParaRPr lang="ru-RU" noProof="0" dirty="0"/>
          </a:p>
        </p:txBody>
      </p:sp>
      <p:pic>
        <p:nvPicPr>
          <p:cNvPr id="8" name="Рисунок 7" descr="Пышные белые облака в синем небе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57400"/>
            <a:ext cx="1490472" cy="3886200"/>
          </a:xfrm>
          <a:prstGeom prst="rect">
            <a:avLst/>
          </a:prstGeom>
        </p:spPr>
      </p:pic>
      <p:pic>
        <p:nvPicPr>
          <p:cNvPr id="10" name="Рисунок 9" descr="Росток крупным планом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39128" y="2057400"/>
            <a:ext cx="2060767" cy="3886200"/>
          </a:xfrm>
          <a:prstGeom prst="rect">
            <a:avLst/>
          </a:prstGeom>
        </p:spPr>
      </p:pic>
      <p:pic>
        <p:nvPicPr>
          <p:cNvPr id="11" name="Рисунок 10" descr="Волны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09623" y="2057400"/>
            <a:ext cx="3282696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8731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CD8D479-8942-46E8-A226-A4E01F7A105C}" type="slidenum">
              <a:rPr lang="ru-RU" noProof="0" smtClean="0"/>
              <a:t>‹#›</a:t>
            </a:fld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8F943B5-716B-4E60-AC51-C0D60AE27CA9}" type="datetime1">
              <a:rPr lang="ru-RU" noProof="0" smtClean="0"/>
              <a:t>16.03.2024</a:t>
            </a:fld>
            <a:endParaRPr lang="ru-RU" noProof="0" dirty="0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1637716" y="6629400"/>
            <a:ext cx="9144259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rtl="0"/>
            <a:r>
              <a:rPr lang="ru"/>
              <a:t>Добавить нижний колонтитул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0709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190500"/>
            <a:ext cx="2057400" cy="5986463"/>
          </a:xfrm>
        </p:spPr>
        <p:txBody>
          <a:bodyPr vert="eaVert"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190500"/>
            <a:ext cx="7734300" cy="5986463"/>
          </a:xfrm>
        </p:spPr>
        <p:txBody>
          <a:bodyPr vert="eaVert"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CD8D479-8942-46E8-A226-A4E01F7A105C}" type="slidenum">
              <a:rPr lang="ru-RU" noProof="0" smtClean="0"/>
              <a:t>‹#›</a:t>
            </a:fld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4721154-E9C7-4390-942A-E75CA2BFED42}" type="datetime1">
              <a:rPr lang="ru-RU" noProof="0" smtClean="0"/>
              <a:t>16.03.2024</a:t>
            </a:fld>
            <a:endParaRPr lang="ru-RU" noProof="0" dirty="0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1637716" y="6629400"/>
            <a:ext cx="9144259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rtl="0"/>
            <a:r>
              <a:rPr lang="ru"/>
              <a:t>Добавить нижний колонтитул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1014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CD8D479-8942-46E8-A226-A4E01F7A105C}" type="slidenum">
              <a:rPr lang="ru-RU" noProof="0" smtClean="0"/>
              <a:t>‹#›</a:t>
            </a:fld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0163828-5280-4472-A4D7-66218A81EFE5}" type="datetime1">
              <a:rPr lang="ru-RU" noProof="0" smtClean="0"/>
              <a:t>16.03.2024</a:t>
            </a:fld>
            <a:endParaRPr lang="ru-RU" noProof="0" dirty="0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1637716" y="6629400"/>
            <a:ext cx="9144259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rtl="0"/>
            <a:r>
              <a:rPr lang="ru"/>
              <a:t>Добавить нижний колонтитул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5116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1600199" y="2059146"/>
            <a:ext cx="7199696" cy="38862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51777" y="2263913"/>
            <a:ext cx="6949440" cy="3143393"/>
          </a:xfrm>
        </p:spPr>
        <p:txBody>
          <a:bodyPr rtlCol="0"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Замещающий текст 2"/>
          <p:cNvSpPr>
            <a:spLocks noGrp="1"/>
          </p:cNvSpPr>
          <p:nvPr>
            <p:ph type="body" idx="1"/>
          </p:nvPr>
        </p:nvSpPr>
        <p:spPr>
          <a:xfrm>
            <a:off x="1751777" y="5381893"/>
            <a:ext cx="6949440" cy="449523"/>
          </a:xfrm>
        </p:spPr>
        <p:txBody>
          <a:bodyPr rtlCol="0"/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pic>
        <p:nvPicPr>
          <p:cNvPr id="11" name="Рисунок 10" descr="Зеленая трава крупным планом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59146"/>
            <a:ext cx="1490472" cy="3886200"/>
          </a:xfrm>
          <a:prstGeom prst="rect">
            <a:avLst/>
          </a:prstGeom>
        </p:spPr>
      </p:pic>
      <p:pic>
        <p:nvPicPr>
          <p:cNvPr id="9" name="Рисунок 8" descr="Волны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09623" y="2059146"/>
            <a:ext cx="3282696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9894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3768">
          <p15:clr>
            <a:srgbClr val="FDE53C"/>
          </p15:clr>
        </p15:guide>
        <p15:guide id="2" orient="horz" pos="1296">
          <p15:clr>
            <a:srgbClr val="FDE53C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типа объекто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09700" y="1556281"/>
            <a:ext cx="4610099" cy="4620682"/>
          </a:xfrm>
        </p:spPr>
        <p:txBody>
          <a:bodyPr rtlCol="0"/>
          <a:lstStyle>
            <a:lvl1pPr>
              <a:defRPr sz="22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556281"/>
            <a:ext cx="4609775" cy="4620682"/>
          </a:xfrm>
        </p:spPr>
        <p:txBody>
          <a:bodyPr rtlCol="0"/>
          <a:lstStyle>
            <a:lvl1pPr>
              <a:defRPr sz="22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CD8D479-8942-46E8-A226-A4E01F7A105C}" type="slidenum">
              <a:rPr lang="ru-RU" noProof="0" smtClean="0"/>
              <a:t>‹#›</a:t>
            </a:fld>
            <a:endParaRPr lang="ru-RU" noProof="0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4E2717A-72BC-4AC8-8921-DA2D072E37AE}" type="datetime1">
              <a:rPr lang="ru-RU" noProof="0" smtClean="0"/>
              <a:t>16.03.2024</a:t>
            </a:fld>
            <a:endParaRPr lang="ru-RU" noProof="0" dirty="0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3"/>
          </p:nvPr>
        </p:nvSpPr>
        <p:spPr>
          <a:xfrm>
            <a:off x="1637716" y="6629400"/>
            <a:ext cx="9144259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rtl="0"/>
            <a:r>
              <a:rPr lang="ru"/>
              <a:t>Добавить нижний колонтитул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1687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409699" y="1554480"/>
            <a:ext cx="4608576" cy="823912"/>
          </a:xfrm>
        </p:spPr>
        <p:txBody>
          <a:bodyPr rtlCol="0" anchor="b">
            <a:normAutofit/>
          </a:bodyPr>
          <a:lstStyle>
            <a:lvl1pPr marL="0" indent="0">
              <a:spcBef>
                <a:spcPts val="0"/>
              </a:spcBef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409699" y="2434147"/>
            <a:ext cx="4608576" cy="3811271"/>
          </a:xfrm>
        </p:spPr>
        <p:txBody>
          <a:bodyPr rtlCol="0"/>
          <a:lstStyle>
            <a:lvl1pPr>
              <a:defRPr sz="22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5" name="Замещающий текст 4"/>
          <p:cNvSpPr>
            <a:spLocks noGrp="1"/>
          </p:cNvSpPr>
          <p:nvPr>
            <p:ph type="body" sz="quarter" idx="3"/>
          </p:nvPr>
        </p:nvSpPr>
        <p:spPr>
          <a:xfrm>
            <a:off x="6172200" y="1554480"/>
            <a:ext cx="4610100" cy="823912"/>
          </a:xfrm>
        </p:spPr>
        <p:txBody>
          <a:bodyPr rtlCol="0" anchor="b">
            <a:normAutofit/>
          </a:bodyPr>
          <a:lstStyle>
            <a:lvl1pPr marL="0" indent="0">
              <a:spcBef>
                <a:spcPts val="0"/>
              </a:spcBef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434147"/>
            <a:ext cx="4610100" cy="3811271"/>
          </a:xfrm>
        </p:spPr>
        <p:txBody>
          <a:bodyPr rtlCol="0"/>
          <a:lstStyle>
            <a:lvl1pPr>
              <a:defRPr sz="22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CD8D479-8942-46E8-A226-A4E01F7A105C}" type="slidenum">
              <a:rPr lang="ru-RU" noProof="0" smtClean="0"/>
              <a:t>‹#›</a:t>
            </a:fld>
            <a:endParaRPr lang="ru-RU" noProof="0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BD81B4D-E892-4FC6-934E-40A30BFB461C}" type="datetime1">
              <a:rPr lang="ru-RU" noProof="0" smtClean="0"/>
              <a:t>16.03.2024</a:t>
            </a:fld>
            <a:endParaRPr lang="ru-RU" noProof="0" dirty="0"/>
          </a:p>
        </p:txBody>
      </p:sp>
      <p:sp>
        <p:nvSpPr>
          <p:cNvPr id="10" name="Нижний колонтитул 7"/>
          <p:cNvSpPr>
            <a:spLocks noGrp="1"/>
          </p:cNvSpPr>
          <p:nvPr>
            <p:ph type="ftr" sz="quarter" idx="13"/>
          </p:nvPr>
        </p:nvSpPr>
        <p:spPr>
          <a:xfrm>
            <a:off x="1637716" y="6629400"/>
            <a:ext cx="9144259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rtl="0"/>
            <a:r>
              <a:rPr lang="ru"/>
              <a:t>Добавить нижний колонтитул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7180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CD8D479-8942-46E8-A226-A4E01F7A105C}" type="slidenum">
              <a:rPr lang="ru-RU" noProof="0" smtClean="0"/>
              <a:t>‹#›</a:t>
            </a:fld>
            <a:endParaRPr lang="ru-RU" noProof="0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1333FBD-FBEF-4B57-B8DC-4234BE1A264A}" type="datetime1">
              <a:rPr lang="ru-RU" noProof="0" smtClean="0"/>
              <a:t>16.03.2024</a:t>
            </a:fld>
            <a:endParaRPr lang="ru-RU" noProof="0" dirty="0"/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1637716" y="6629400"/>
            <a:ext cx="9144259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rtl="0"/>
            <a:r>
              <a:rPr lang="ru" dirty="0"/>
              <a:t>Добавить нижний колонтитул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5877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CD8D479-8942-46E8-A226-A4E01F7A105C}" type="slidenum">
              <a:rPr lang="ru-RU" noProof="0" smtClean="0"/>
              <a:t>‹#›</a:t>
            </a:fld>
            <a:endParaRPr lang="ru-RU" noProof="0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F4CB2CC-35F0-48D8-B42B-98E8C2903E26}" type="datetime1">
              <a:rPr lang="ru-RU" noProof="0" smtClean="0"/>
              <a:t>16.03.2024</a:t>
            </a:fld>
            <a:endParaRPr lang="ru-RU" noProof="0" dirty="0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637716" y="6629400"/>
            <a:ext cx="9144259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rtl="0"/>
            <a:r>
              <a:rPr lang="ru"/>
              <a:t>Добавить нижний колонтитул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7393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82434" y="919616"/>
            <a:ext cx="4155622" cy="2532888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09699" y="915923"/>
            <a:ext cx="5216979" cy="5065776"/>
          </a:xfrm>
        </p:spPr>
        <p:txBody>
          <a:bodyPr rtlCol="0"/>
          <a:lstStyle>
            <a:lvl1pPr>
              <a:defRPr sz="22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Замещающий текст 3"/>
          <p:cNvSpPr>
            <a:spLocks noGrp="1"/>
          </p:cNvSpPr>
          <p:nvPr>
            <p:ph type="body" sz="half" idx="2"/>
          </p:nvPr>
        </p:nvSpPr>
        <p:spPr>
          <a:xfrm>
            <a:off x="6682434" y="3502152"/>
            <a:ext cx="4155622" cy="2479548"/>
          </a:xfrm>
        </p:spPr>
        <p:txBody>
          <a:bodyPr rtlCol="0">
            <a:normAutofit/>
          </a:bodyPr>
          <a:lstStyle>
            <a:lvl1pPr marL="0" indent="0">
              <a:spcBef>
                <a:spcPts val="90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CD8D479-8942-46E8-A226-A4E01F7A105C}" type="slidenum">
              <a:rPr lang="ru-RU" noProof="0" smtClean="0"/>
              <a:t>‹#›</a:t>
            </a:fld>
            <a:endParaRPr lang="ru-RU" noProof="0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2B0F11E-5037-405E-8E2B-0466DD3BFAB3}" type="datetime1">
              <a:rPr lang="ru-RU" noProof="0" smtClean="0"/>
              <a:t>16.03.2024</a:t>
            </a:fld>
            <a:endParaRPr lang="ru-RU" noProof="0" dirty="0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3"/>
          </p:nvPr>
        </p:nvSpPr>
        <p:spPr>
          <a:xfrm>
            <a:off x="1637716" y="6629400"/>
            <a:ext cx="9144259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rtl="0"/>
            <a:r>
              <a:rPr lang="ru"/>
              <a:t>Добавить нижний колонтитул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3549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82435" y="919616"/>
            <a:ext cx="4155622" cy="2532888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idx="1"/>
          </p:nvPr>
        </p:nvSpPr>
        <p:spPr>
          <a:xfrm>
            <a:off x="0" y="915923"/>
            <a:ext cx="6626677" cy="5065776"/>
          </a:xfrm>
        </p:spPr>
        <p:txBody>
          <a:bodyPr tIns="1371600" rtlCol="0">
            <a:normAutofit/>
          </a:bodyPr>
          <a:lstStyle>
            <a:lvl1pPr marL="0" indent="0" algn="ctr">
              <a:spcBef>
                <a:spcPts val="0"/>
              </a:spcBef>
              <a:buNone/>
              <a:defRPr sz="2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4" name="Замещающий текст 3"/>
          <p:cNvSpPr>
            <a:spLocks noGrp="1"/>
          </p:cNvSpPr>
          <p:nvPr>
            <p:ph type="body" sz="half" idx="2"/>
          </p:nvPr>
        </p:nvSpPr>
        <p:spPr>
          <a:xfrm>
            <a:off x="6682435" y="3502152"/>
            <a:ext cx="4155622" cy="2479547"/>
          </a:xfrm>
        </p:spPr>
        <p:txBody>
          <a:bodyPr rtlCol="0">
            <a:normAutofit/>
          </a:bodyPr>
          <a:lstStyle>
            <a:lvl1pPr marL="0" indent="0">
              <a:spcBef>
                <a:spcPts val="90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CD8D479-8942-46E8-A226-A4E01F7A105C}" type="slidenum">
              <a:rPr lang="ru-RU" noProof="0" smtClean="0"/>
              <a:t>‹#›</a:t>
            </a:fld>
            <a:endParaRPr lang="ru-RU" noProof="0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C13596A-5853-4CC6-8C35-05CA99C740A6}" type="datetime1">
              <a:rPr lang="ru-RU" noProof="0" smtClean="0"/>
              <a:t>16.03.2024</a:t>
            </a:fld>
            <a:endParaRPr lang="ru-RU" noProof="0" dirty="0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3"/>
          </p:nvPr>
        </p:nvSpPr>
        <p:spPr>
          <a:xfrm>
            <a:off x="1637716" y="6629400"/>
            <a:ext cx="9144259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rtl="0"/>
            <a:r>
              <a:rPr lang="ru"/>
              <a:t>Добавить нижний колонтитул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422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 userDrawn="1"/>
        </p:nvSpPr>
        <p:spPr>
          <a:xfrm>
            <a:off x="0" y="6629400"/>
            <a:ext cx="1499616" cy="228600"/>
          </a:xfrm>
          <a:prstGeom prst="rect">
            <a:avLst/>
          </a:prstGeom>
          <a:gradFill>
            <a:gsLst>
              <a:gs pos="0">
                <a:schemeClr val="accent1">
                  <a:lumMod val="15000"/>
                  <a:lumOff val="85000"/>
                </a:schemeClr>
              </a:gs>
              <a:gs pos="100000">
                <a:schemeClr val="accent1">
                  <a:lumMod val="15000"/>
                  <a:lumOff val="8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609344" y="6629400"/>
            <a:ext cx="10582656" cy="228600"/>
          </a:xfrm>
          <a:prstGeom prst="rect">
            <a:avLst/>
          </a:prstGeom>
          <a:gradFill>
            <a:gsLst>
              <a:gs pos="0">
                <a:schemeClr val="accent1">
                  <a:lumMod val="35000"/>
                  <a:lumOff val="65000"/>
                </a:schemeClr>
              </a:gs>
              <a:gs pos="100000">
                <a:schemeClr val="accent1">
                  <a:lumMod val="35000"/>
                  <a:lumOff val="6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10026" y="276087"/>
            <a:ext cx="9371949" cy="118356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ru-RU" noProof="0" dirty="0" smtClean="0"/>
              <a:t>Образец заголовка</a:t>
            </a:r>
            <a:endParaRPr lang="ru-RU" noProof="0" dirty="0"/>
          </a:p>
        </p:txBody>
      </p:sp>
      <p:sp>
        <p:nvSpPr>
          <p:cNvPr id="3" name="Замещающий текст 2"/>
          <p:cNvSpPr>
            <a:spLocks noGrp="1"/>
          </p:cNvSpPr>
          <p:nvPr>
            <p:ph type="body" idx="1"/>
          </p:nvPr>
        </p:nvSpPr>
        <p:spPr>
          <a:xfrm>
            <a:off x="1410027" y="1566001"/>
            <a:ext cx="9371948" cy="46206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-RU" noProof="0" dirty="0" smtClean="0"/>
              <a:t>Образец текста</a:t>
            </a:r>
          </a:p>
          <a:p>
            <a:pPr lvl="1" rtl="0"/>
            <a:r>
              <a:rPr lang="ru-RU" noProof="0" dirty="0" smtClean="0"/>
              <a:t>Второй уровень</a:t>
            </a:r>
          </a:p>
          <a:p>
            <a:pPr lvl="2" rtl="0"/>
            <a:r>
              <a:rPr lang="ru-RU" noProof="0" dirty="0" smtClean="0"/>
              <a:t>Третий уровень</a:t>
            </a:r>
          </a:p>
          <a:p>
            <a:pPr lvl="3" rtl="0"/>
            <a:r>
              <a:rPr lang="ru-RU" noProof="0" dirty="0" smtClean="0"/>
              <a:t>Четвертый уровень</a:t>
            </a:r>
          </a:p>
          <a:p>
            <a:pPr lvl="4" rtl="0"/>
            <a:r>
              <a:rPr lang="ru-RU" noProof="0" dirty="0" smtClean="0"/>
              <a:t>Пятый уровень</a:t>
            </a:r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0" y="6629400"/>
            <a:ext cx="410402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rtl="0"/>
            <a:fld id="{9CD8D479-8942-46E8-A226-A4E01F7A105C}" type="slidenum">
              <a:rPr lang="ru-RU" noProof="0" smtClean="0"/>
              <a:pPr/>
              <a:t>‹#›</a:t>
            </a:fld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3403" y="6629400"/>
            <a:ext cx="1000662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rtl="0"/>
            <a:fld id="{51B4E433-1349-4167-9370-08225F16CED3}" type="datetime1">
              <a:rPr lang="ru-RU" noProof="0" smtClean="0"/>
              <a:t>16.03.2024</a:t>
            </a:fld>
            <a:endParaRPr lang="ru-RU" noProof="0" dirty="0"/>
          </a:p>
        </p:txBody>
      </p:sp>
      <p:sp>
        <p:nvSpPr>
          <p:cNvPr id="12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1637716" y="6629400"/>
            <a:ext cx="9144259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rtl="0"/>
            <a:r>
              <a:rPr lang="ru"/>
              <a:t>Добавить нижний колонтитул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60464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/>
  <p:txStyles>
    <p:titleStyle>
      <a:lvl1pPr algn="l" defTabSz="914400" rtl="0" eaLnBrk="1" latinLnBrk="0" hangingPunct="1">
        <a:spcBef>
          <a:spcPct val="0"/>
        </a:spcBef>
        <a:buNone/>
        <a:defRPr sz="34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210312" indent="-210312" algn="l" defTabSz="914400" rtl="0" eaLnBrk="1" latinLnBrk="0" hangingPunct="1">
        <a:lnSpc>
          <a:spcPct val="90000"/>
        </a:lnSpc>
        <a:spcBef>
          <a:spcPts val="11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438912" indent="-155448" algn="l" defTabSz="91440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676656" indent="-155448" algn="l" defTabSz="91440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905256" indent="-155448" algn="l" defTabSz="91440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33856" indent="-155448" algn="l" defTabSz="91440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362456" indent="-155448" algn="l" defTabSz="91440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591056" indent="-155448" algn="l" defTabSz="91440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819656" indent="-155448" algn="l" defTabSz="91440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048256" indent="-155448" algn="l" defTabSz="91440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13" Type="http://schemas.openxmlformats.org/officeDocument/2006/relationships/image" Target="../media/image47.jpg"/><Relationship Id="rId3" Type="http://schemas.openxmlformats.org/officeDocument/2006/relationships/image" Target="../media/image37.jpg"/><Relationship Id="rId7" Type="http://schemas.openxmlformats.org/officeDocument/2006/relationships/image" Target="../media/image41.jpg"/><Relationship Id="rId12" Type="http://schemas.openxmlformats.org/officeDocument/2006/relationships/image" Target="../media/image46.jp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0.jpg"/><Relationship Id="rId11" Type="http://schemas.openxmlformats.org/officeDocument/2006/relationships/image" Target="../media/image45.jpg"/><Relationship Id="rId5" Type="http://schemas.openxmlformats.org/officeDocument/2006/relationships/image" Target="../media/image39.jpg"/><Relationship Id="rId10" Type="http://schemas.openxmlformats.org/officeDocument/2006/relationships/image" Target="../media/image44.jpg"/><Relationship Id="rId4" Type="http://schemas.openxmlformats.org/officeDocument/2006/relationships/image" Target="../media/image38.jpg"/><Relationship Id="rId9" Type="http://schemas.openxmlformats.org/officeDocument/2006/relationships/image" Target="../media/image43.jp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jpg"/><Relationship Id="rId3" Type="http://schemas.openxmlformats.org/officeDocument/2006/relationships/image" Target="../media/image49.jpg"/><Relationship Id="rId7" Type="http://schemas.openxmlformats.org/officeDocument/2006/relationships/image" Target="../media/image53.jpg"/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2.jpg"/><Relationship Id="rId5" Type="http://schemas.openxmlformats.org/officeDocument/2006/relationships/image" Target="../media/image51.jpg"/><Relationship Id="rId4" Type="http://schemas.openxmlformats.org/officeDocument/2006/relationships/image" Target="../media/image50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8.jpg"/><Relationship Id="rId4" Type="http://schemas.openxmlformats.org/officeDocument/2006/relationships/image" Target="../media/image57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g"/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2.jpg"/><Relationship Id="rId4" Type="http://schemas.openxmlformats.org/officeDocument/2006/relationships/image" Target="../media/image61.jp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jpeg"/><Relationship Id="rId3" Type="http://schemas.openxmlformats.org/officeDocument/2006/relationships/image" Target="../media/image64.jpeg"/><Relationship Id="rId7" Type="http://schemas.openxmlformats.org/officeDocument/2006/relationships/image" Target="../media/image68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7.jpeg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jpeg"/><Relationship Id="rId3" Type="http://schemas.openxmlformats.org/officeDocument/2006/relationships/image" Target="../media/image71.jpeg"/><Relationship Id="rId7" Type="http://schemas.openxmlformats.org/officeDocument/2006/relationships/image" Target="../media/image75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4.jpeg"/><Relationship Id="rId5" Type="http://schemas.openxmlformats.org/officeDocument/2006/relationships/image" Target="../media/image73.jpeg"/><Relationship Id="rId4" Type="http://schemas.openxmlformats.org/officeDocument/2006/relationships/image" Target="../media/image72.jpeg"/><Relationship Id="rId9" Type="http://schemas.openxmlformats.org/officeDocument/2006/relationships/image" Target="../media/image77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g"/><Relationship Id="rId3" Type="http://schemas.openxmlformats.org/officeDocument/2006/relationships/image" Target="../media/image15.jpg"/><Relationship Id="rId7" Type="http://schemas.openxmlformats.org/officeDocument/2006/relationships/image" Target="../media/image19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g"/><Relationship Id="rId5" Type="http://schemas.openxmlformats.org/officeDocument/2006/relationships/image" Target="../media/image17.jpg"/><Relationship Id="rId4" Type="http://schemas.openxmlformats.org/officeDocument/2006/relationships/image" Target="../media/image16.jpg"/><Relationship Id="rId9" Type="http://schemas.openxmlformats.org/officeDocument/2006/relationships/image" Target="../media/image21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7" Type="http://schemas.openxmlformats.org/officeDocument/2006/relationships/image" Target="../media/image27.jpe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6.jpg"/><Relationship Id="rId5" Type="http://schemas.openxmlformats.org/officeDocument/2006/relationships/image" Target="../media/image25.jpg"/><Relationship Id="rId4" Type="http://schemas.openxmlformats.org/officeDocument/2006/relationships/image" Target="../media/image24.jp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g"/><Relationship Id="rId3" Type="http://schemas.openxmlformats.org/officeDocument/2006/relationships/image" Target="../media/image29.jpg"/><Relationship Id="rId7" Type="http://schemas.openxmlformats.org/officeDocument/2006/relationships/image" Target="../media/image33.jp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2.jpg"/><Relationship Id="rId5" Type="http://schemas.openxmlformats.org/officeDocument/2006/relationships/image" Target="../media/image31.jpg"/><Relationship Id="rId4" Type="http://schemas.openxmlformats.org/officeDocument/2006/relationships/image" Target="../media/image30.jpg"/><Relationship Id="rId9" Type="http://schemas.openxmlformats.org/officeDocument/2006/relationships/image" Target="../media/image3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26591" y="1232470"/>
            <a:ext cx="4846320" cy="2387600"/>
          </a:xfrm>
        </p:spPr>
        <p:txBody>
          <a:bodyPr rtlCol="0">
            <a:normAutofit/>
          </a:bodyPr>
          <a:lstStyle/>
          <a:p>
            <a:pPr algn="ctr" rtl="0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 : </a:t>
            </a:r>
            <a:b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«Всем нужна вода!»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/>
          <a:lstStyle/>
          <a:p>
            <a:pPr algn="r" rtl="0"/>
            <a:r>
              <a:rPr lang="ru-RU" b="1" dirty="0" smtClean="0"/>
              <a:t>Дети средней группы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4261546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1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НОД: «Почему растаяла Снегурочка?»; рисование «Снежинка»; «Снеговики»; «Рыбки в </a:t>
            </a:r>
            <a:r>
              <a:rPr lang="ru-RU" sz="1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аквариумах»; </a:t>
            </a:r>
            <a:r>
              <a:rPr lang="ru-RU" sz="1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аппликация </a:t>
            </a:r>
            <a:r>
              <a:rPr lang="ru-RU" sz="1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«Снежинки – сестрички»; </a:t>
            </a:r>
            <a:r>
              <a:rPr lang="ru-RU" sz="1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лепка</a:t>
            </a:r>
            <a:r>
              <a:rPr lang="ru-RU" sz="1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«Снеговик»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21333FBD-FBEF-4B57-B8DC-4234BE1A264A}" type="datetime1">
              <a:rPr lang="ru-RU" noProof="0" smtClean="0"/>
              <a:t>16.03.2024</a:t>
            </a:fld>
            <a:endParaRPr lang="ru-RU" noProof="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4289" y="934229"/>
            <a:ext cx="2564856" cy="192364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9007" y="2936279"/>
            <a:ext cx="2626822" cy="197011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4606" y="4984803"/>
            <a:ext cx="1910178" cy="146650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331" y="934229"/>
            <a:ext cx="2564856" cy="192364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096" y="2923203"/>
            <a:ext cx="2624953" cy="196871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141" y="5010318"/>
            <a:ext cx="1887307" cy="1415479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8787" y="934229"/>
            <a:ext cx="2253924" cy="198597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1883" y="954489"/>
            <a:ext cx="2624953" cy="196871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18" t="261" r="-218" b="9738"/>
          <a:stretch/>
        </p:blipFill>
        <p:spPr>
          <a:xfrm>
            <a:off x="7657171" y="3132719"/>
            <a:ext cx="1443725" cy="2092356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91" b="7046"/>
          <a:stretch/>
        </p:blipFill>
        <p:spPr>
          <a:xfrm>
            <a:off x="9206599" y="3132719"/>
            <a:ext cx="1360166" cy="209235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4469" y="3880781"/>
            <a:ext cx="1486999" cy="2022274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2468" y="3907560"/>
            <a:ext cx="1412392" cy="192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0614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37855" y="276087"/>
            <a:ext cx="9244120" cy="413869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ПОДВИЖНЫЕ ИГРЫ</a:t>
            </a:r>
            <a:br>
              <a:rPr lang="ru-RU" sz="1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«Капельки»; «Море  волнуется раз…»; «Ручеек».</a:t>
            </a:r>
            <a:endParaRPr lang="ru-RU" sz="16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403" y="749235"/>
            <a:ext cx="2969490" cy="222711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83"/>
          <a:stretch/>
        </p:blipFill>
        <p:spPr>
          <a:xfrm>
            <a:off x="158913" y="3149832"/>
            <a:ext cx="3024863" cy="240791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3748" y="3685337"/>
            <a:ext cx="3011017" cy="225826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73" t="-291" r="18217" b="436"/>
          <a:stretch/>
        </p:blipFill>
        <p:spPr>
          <a:xfrm>
            <a:off x="3561647" y="967011"/>
            <a:ext cx="2487353" cy="254102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7753" y="749235"/>
            <a:ext cx="3130813" cy="234811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3518" y="3244761"/>
            <a:ext cx="3066117" cy="229958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4507" y="1422042"/>
            <a:ext cx="2187847" cy="2918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2372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54480" y="276087"/>
            <a:ext cx="9227495" cy="430495"/>
          </a:xfrm>
        </p:spPr>
        <p:txBody>
          <a:bodyPr>
            <a:normAutofit/>
          </a:bodyPr>
          <a:lstStyle/>
          <a:p>
            <a:pPr algn="ctr"/>
            <a:r>
              <a:rPr lang="ru-RU" sz="1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ИГРЫ СО СНЕГОМ</a:t>
            </a:r>
            <a:endParaRPr lang="ru-RU" sz="16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21333FBD-FBEF-4B57-B8DC-4234BE1A264A}" type="datetime1">
              <a:rPr lang="ru-RU" noProof="0" smtClean="0"/>
              <a:t>16.03.2024</a:t>
            </a:fld>
            <a:endParaRPr lang="ru-RU" noProof="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" y="574178"/>
            <a:ext cx="2599522" cy="346386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2458" y="1756812"/>
            <a:ext cx="2798202" cy="372860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1140" y="1179045"/>
            <a:ext cx="2794457" cy="372860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6829" y="574179"/>
            <a:ext cx="2850232" cy="3797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6356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10026" y="276087"/>
            <a:ext cx="9371949" cy="363993"/>
          </a:xfrm>
        </p:spPr>
        <p:txBody>
          <a:bodyPr>
            <a:normAutofit/>
          </a:bodyPr>
          <a:lstStyle/>
          <a:p>
            <a:pPr algn="ctr"/>
            <a:r>
              <a:rPr lang="ru-RU" sz="1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ЛЕПБУК</a:t>
            </a:r>
            <a:endParaRPr lang="ru-RU" sz="16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21333FBD-FBEF-4B57-B8DC-4234BE1A264A}" type="datetime1">
              <a:rPr lang="ru-RU" noProof="0" smtClean="0"/>
              <a:t>16.03.2024</a:t>
            </a:fld>
            <a:endParaRPr lang="ru-RU" noProof="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646" y="640080"/>
            <a:ext cx="3491345" cy="261850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2105" y="640079"/>
            <a:ext cx="3491345" cy="261850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9564" y="640079"/>
            <a:ext cx="3141576" cy="261850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65" b="2899"/>
          <a:stretch/>
        </p:blipFill>
        <p:spPr>
          <a:xfrm>
            <a:off x="1712422" y="3622581"/>
            <a:ext cx="8611035" cy="2438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5869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10026" y="276087"/>
            <a:ext cx="9371949" cy="405557"/>
          </a:xfrm>
        </p:spPr>
        <p:txBody>
          <a:bodyPr>
            <a:normAutofit/>
          </a:bodyPr>
          <a:lstStyle/>
          <a:p>
            <a:pPr algn="ctr"/>
            <a:r>
              <a:rPr lang="ru-RU" sz="16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ДОСУГ КАПИТОШКА В ГОСТЯХ У РЕБЯТ</a:t>
            </a:r>
            <a:endParaRPr lang="ru-RU" sz="1600" b="1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21333FBD-FBEF-4B57-B8DC-4234BE1A264A}" type="datetime1">
              <a:rPr lang="ru-RU" noProof="0" smtClean="0"/>
              <a:t>16.03.2024</a:t>
            </a:fld>
            <a:endParaRPr lang="ru-RU" noProof="0" dirty="0"/>
          </a:p>
        </p:txBody>
      </p:sp>
      <p:pic>
        <p:nvPicPr>
          <p:cNvPr id="4" name="Рисунок 3" descr="C:\Users\Администратор\Desktop\Проект вода\Капитошка\Кап 8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2082" y="781126"/>
            <a:ext cx="2390429" cy="316791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Администратор\Desktop\Проект вода\Капитошка\Капитошка 5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7969" y="4056039"/>
            <a:ext cx="3502083" cy="2529667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Администратор\Desktop\Проект вода\Капитошка\Кап9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4103" y="784072"/>
            <a:ext cx="2371898" cy="3169539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C:\Users\Администратор\Desktop\капит1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6932" y="784072"/>
            <a:ext cx="2383329" cy="3169539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C:\Users\Администратор\Desktop\Проект вода\Капитошка\Кап11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9843" y="784072"/>
            <a:ext cx="2438397" cy="3169539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C:\Users\Администратор\Desktop\Проект вода\Капитошка\Капитошка 1.jpg"/>
          <p:cNvPicPr/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11" t="-987" r="3117" b="23456"/>
          <a:stretch/>
        </p:blipFill>
        <p:spPr bwMode="auto">
          <a:xfrm>
            <a:off x="7471181" y="4048518"/>
            <a:ext cx="3841577" cy="252214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Рисунок 9" descr="C:\Users\Администратор\Desktop\Проект вода\Капитошка\Капитошка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6809" y="4056039"/>
            <a:ext cx="1878762" cy="252214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36078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3524" y="-181113"/>
            <a:ext cx="9371949" cy="1183566"/>
          </a:xfrm>
        </p:spPr>
        <p:txBody>
          <a:bodyPr>
            <a:normAutofit/>
          </a:bodyPr>
          <a:lstStyle/>
          <a:p>
            <a:pPr algn="ctr"/>
            <a:r>
              <a:rPr lang="ru-RU" sz="16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МАСТЕР КЛАСС ДЛЯ РОДИТЕЛЕЙ И ДЕТЕЙ: </a:t>
            </a:r>
            <a:br>
              <a:rPr lang="ru-RU" sz="16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«ЭКСПЕРИМЕНТИРУЙТЕ, ВМЕСТЕ С ДЕТЬМИ!»</a:t>
            </a:r>
            <a:br>
              <a:rPr lang="ru-RU" sz="16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b="1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21333FBD-FBEF-4B57-B8DC-4234BE1A264A}" type="datetime1">
              <a:rPr lang="ru-RU" noProof="0" smtClean="0"/>
              <a:t>16.03.2024</a:t>
            </a:fld>
            <a:endParaRPr lang="ru-RU" noProof="0" dirty="0"/>
          </a:p>
        </p:txBody>
      </p:sp>
      <p:pic>
        <p:nvPicPr>
          <p:cNvPr id="5" name="Рисунок 4" descr="C:\Users\Администратор\Desktop\Мастер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704" y="676918"/>
            <a:ext cx="2264035" cy="2946831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Администратор\Desktop\Мастер 1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44" t="-2962" r="20556" b="370"/>
          <a:stretch/>
        </p:blipFill>
        <p:spPr bwMode="auto">
          <a:xfrm>
            <a:off x="3379962" y="703794"/>
            <a:ext cx="2044604" cy="295708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 descr="C:\Users\Администратор\Desktop\Мастер 2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6649" y="761428"/>
            <a:ext cx="2395643" cy="2872573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C:\Users\Администратор\Desktop\м8.jpg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0" r="8696"/>
          <a:stretch/>
        </p:blipFill>
        <p:spPr bwMode="auto">
          <a:xfrm>
            <a:off x="618628" y="3786042"/>
            <a:ext cx="3140075" cy="274066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 descr="C:\Users\Администратор\Desktop\Маср5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6592" y="3786042"/>
            <a:ext cx="1906596" cy="274066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C:\Users\Администратор\Desktop\м4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4467" y="3786042"/>
            <a:ext cx="2042012" cy="274066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C:\Users\Администратор\Desktop\м6.jpg"/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023" y="3786042"/>
            <a:ext cx="3381750" cy="274066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C:\Users\Администратор\Desktop\м7.jpg"/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4870" y="761427"/>
            <a:ext cx="3646188" cy="286232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75738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8588" y="1388225"/>
            <a:ext cx="8250022" cy="3108961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ru-RU" sz="16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Итоговый результат:</a:t>
            </a:r>
            <a:r>
              <a:rPr lang="ru-RU" sz="16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1.У детей сформировались начальные представления о воде как источнике жизни живых организмов.</a:t>
            </a:r>
            <a:br>
              <a:rPr lang="ru-RU" sz="16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2.У детей появились исследовательские умения, соответствующие возрасту (будут задавать вопросы природоведческого характера, устанавливать причинно-следственные связи, появится потребность получить экспериментальным путем, научиться фиксировать наблюдения).</a:t>
            </a:r>
            <a:br>
              <a:rPr lang="ru-RU" sz="16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У детей сформировались знания о бережном отношении к воде и водоемам.</a:t>
            </a:r>
            <a:br>
              <a:rPr lang="ru-RU" sz="16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Повысилась воспитательная компетентность родителей в экологическом образовании дошкольников.</a:t>
            </a:r>
            <a:br>
              <a:rPr lang="ru-RU" sz="16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8609" y="689956"/>
            <a:ext cx="3407577" cy="45803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33563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7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629400"/>
            <a:ext cx="410402" cy="228600"/>
          </a:xfrm>
        </p:spPr>
        <p:txBody>
          <a:bodyPr rtlCol="0"/>
          <a:lstStyle/>
          <a:p>
            <a:pPr rtl="0"/>
            <a:fld id="{9CD8D479-8942-46E8-A226-A4E01F7A105C}" type="slidenum">
              <a:rPr lang="en-US" smtClean="0"/>
              <a:t>2</a:t>
            </a:fld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C1063F3-74DE-4544-9D50-E0BFE8F251B2}" type="datetime1">
              <a:rPr lang="ru-RU" smtClean="0"/>
              <a:t>16.03.2024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3"/>
          </p:nvPr>
        </p:nvSpPr>
        <p:spPr>
          <a:xfrm>
            <a:off x="1637716" y="6629400"/>
            <a:ext cx="9144259" cy="228600"/>
          </a:xfrm>
        </p:spPr>
        <p:txBody>
          <a:bodyPr rtlCol="0"/>
          <a:lstStyle/>
          <a:p>
            <a:pPr rtl="0"/>
            <a:r>
              <a:rPr lang="ru" dirty="0"/>
              <a:t>Добавить нижний колонтитул</a:t>
            </a:r>
            <a:endParaRPr lang="en-US" dirty="0"/>
          </a:p>
        </p:txBody>
      </p:sp>
      <p:pic>
        <p:nvPicPr>
          <p:cNvPr id="1026" name="Picture 2" descr="https://polotnos.cdnbro.com/posts/090561-den-vody-risunok-30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960" y="640081"/>
            <a:ext cx="5304204" cy="5161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284422" y="556953"/>
            <a:ext cx="571084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79705" algn="just">
              <a:lnSpc>
                <a:spcPct val="150000"/>
              </a:lnSpc>
              <a:spcAft>
                <a:spcPts val="0"/>
              </a:spcAft>
            </a:pPr>
            <a:r>
              <a:rPr lang="ru-RU" sz="16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Вода </a:t>
            </a:r>
            <a:r>
              <a:rPr lang="ru-RU" sz="16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одно из главных богатств на Земле. Вода - это слово известно нам с самого рождения. Подчас мы даже не задумываемся о том, что оно обозначает и что для нас значит. А ведь вода - это главная составляющая всего живого нашей планеты. Без воды никто и ничто на земле не сможет существовать. Наши предки пили только чистую, живую воду, и складывали о ней легенды и сказки. Невозможно представить, что стало бы с нашей планетой, если бы исчезла пресная вода. А такая угроза существует. Пресной воды в мире всего 3 %. Эти запасы истощаются, пресной воды становится всё меньше и меньше. От загрязненной воды страдает все живое вокруг. Поэтому вода – наше главное богатство. Мы решили узнать, как бережно её расходовать. Для исследования мы выбрали тему: «Вода – источник жизни».</a:t>
            </a:r>
            <a:endParaRPr lang="ru-RU" sz="1600" dirty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7619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50276" y="276086"/>
            <a:ext cx="7531699" cy="60000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ru-RU" sz="1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Тип проекта: </a:t>
            </a:r>
            <a:r>
              <a:rPr lang="ru-RU" sz="1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Познавательно-исследовательский, групповой. </a:t>
            </a:r>
            <a:br>
              <a:rPr lang="ru-RU" sz="1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 проекта</a:t>
            </a:r>
            <a:r>
              <a:rPr lang="ru-RU" sz="1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дети средней группы, родители, воспитатели. </a:t>
            </a:r>
            <a:br>
              <a:rPr lang="ru-RU" sz="1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Продолжительность</a:t>
            </a:r>
            <a:r>
              <a:rPr lang="ru-RU" sz="1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краткосрочный</a:t>
            </a:r>
            <a:r>
              <a:rPr lang="ru-RU" sz="1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проекта: </a:t>
            </a:r>
            <a:r>
              <a:rPr lang="ru-RU" sz="1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у детей знания о значении воды в жизни всего живого на земле.</a:t>
            </a:r>
            <a:br>
              <a:rPr lang="ru-RU" sz="1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Исходя из цели, были поставлены задачи: </a:t>
            </a:r>
            <a:r>
              <a:rPr lang="ru-RU" sz="1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Познакомить и систематизировать знания детей о воде и её свойствах. </a:t>
            </a:r>
            <a:br>
              <a:rPr lang="ru-RU" sz="1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Дать представление о роли воды в жизни человека и живых организмов. </a:t>
            </a:r>
            <a:br>
              <a:rPr lang="ru-RU" sz="1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Формировать навык проводить несложные опыты с водой, соблюдать правила безопасного обращения с материалами, инструментами и оборудованием в процессе проведения опытов, экспериментов;</a:t>
            </a:r>
            <a:br>
              <a:rPr lang="ru-RU" sz="1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Развивать любознательность детей, умение наблюдать, анализировать, делать выводы. </a:t>
            </a:r>
            <a:br>
              <a:rPr lang="ru-RU" sz="1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Воспитывать бережное отношение к воде.</a:t>
            </a:r>
            <a:r>
              <a:rPr lang="ru-RU" dirty="0">
                <a:solidFill>
                  <a:srgbClr val="0070C0"/>
                </a:solidFill>
              </a:rPr>
              <a:t/>
            </a:r>
            <a:br>
              <a:rPr lang="ru-RU" dirty="0">
                <a:solidFill>
                  <a:srgbClr val="0070C0"/>
                </a:solidFill>
              </a:rPr>
            </a:b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21333FBD-FBEF-4B57-B8DC-4234BE1A264A}" type="datetime1">
              <a:rPr lang="ru-RU" noProof="0" smtClean="0"/>
              <a:t>16.03.2024</a:t>
            </a:fld>
            <a:endParaRPr lang="ru-RU" noProof="0" dirty="0"/>
          </a:p>
        </p:txBody>
      </p:sp>
      <p:pic>
        <p:nvPicPr>
          <p:cNvPr id="2052" name="Picture 4" descr="https://clipartmag.com/images/rainfall-cartoon-2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984" y="1105591"/>
            <a:ext cx="2338495" cy="3455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s://clipartmag.com/images/rainfall-cartoon-2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984" y="1105591"/>
            <a:ext cx="2338495" cy="3455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5320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3404" y="540327"/>
            <a:ext cx="9222610" cy="5303521"/>
          </a:xfrm>
        </p:spPr>
        <p:txBody>
          <a:bodyPr>
            <a:noAutofit/>
          </a:bodyPr>
          <a:lstStyle/>
          <a:p>
            <a:pPr indent="179705">
              <a:lnSpc>
                <a:spcPct val="150000"/>
              </a:lnSpc>
              <a:spcAft>
                <a:spcPts val="0"/>
              </a:spcAft>
            </a:pPr>
            <a:r>
              <a:rPr lang="ru-RU" sz="16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Аннотация проекта: </a:t>
            </a:r>
            <a:r>
              <a:rPr lang="ru-RU" sz="16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Проект направлен на закрепление и углубление знаний детей о свойствах воды. Дети узнают, что вода необходима для всего живого мира (человека, животных, птиц, рыб, растений). Научатся анализировать имеющиеся факты, устанавливать причинно-следственные связи, делать выводы. Узнают, что вода – это бесценный дар природы, который нужно бережно сохранять.</a:t>
            </a:r>
            <a:r>
              <a:rPr lang="ru-RU" sz="16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Постановка проблемы:</a:t>
            </a:r>
            <a:r>
              <a:rPr lang="ru-RU" sz="16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Жизнь на земле без воды невозможна. Сможем ли мы прожить без воды? Кому нужна вода?  Нужно ли беречь воду и почему?</a:t>
            </a:r>
            <a:r>
              <a:rPr lang="ru-RU" sz="16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6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Гипотеза:</a:t>
            </a:r>
            <a:r>
              <a:rPr lang="ru-RU" sz="16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если бы не было воды, то не было бы жизни на Земле.</a:t>
            </a:r>
            <a:r>
              <a:rPr lang="ru-RU" sz="16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600" b="1" u="sng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Предполагаемый результат</a:t>
            </a:r>
            <a:r>
              <a:rPr lang="ru-RU" sz="16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6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6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• У детей сформируются начальные представления о воде, как источнике жизни живых организмов. </a:t>
            </a:r>
            <a:r>
              <a:rPr lang="ru-RU" sz="16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6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• Дети приобретут экологически ценный опыт поведения и деятельности в природе. </a:t>
            </a:r>
            <a:r>
              <a:rPr lang="ru-RU" sz="16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6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• У детей появятся исследовательские умения, соответствующие возрасту. </a:t>
            </a:r>
            <a:r>
              <a:rPr lang="ru-RU" sz="16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6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• Повысится воспитательная компетентность родителей в экологическом образовании дошкольников.</a:t>
            </a:r>
            <a:r>
              <a:rPr lang="ru-RU" sz="16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Объект исследования</a:t>
            </a:r>
            <a:r>
              <a:rPr lang="ru-RU" sz="16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вода </a:t>
            </a:r>
            <a:endParaRPr lang="ru-RU" sz="1600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21333FBD-FBEF-4B57-B8DC-4234BE1A264A}" type="datetime1">
              <a:rPr lang="ru-RU" noProof="0" smtClean="0"/>
              <a:t>16.03.2024</a:t>
            </a:fld>
            <a:endParaRPr lang="ru-RU" noProof="0" dirty="0"/>
          </a:p>
        </p:txBody>
      </p:sp>
      <p:pic>
        <p:nvPicPr>
          <p:cNvPr id="4" name="Picture 2" descr="https://avatars.mds.yandex.net/i?id=0a44512fdafafea99e525f92d47a148f42aa628a-10702829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0627" y="2170574"/>
            <a:ext cx="2896350" cy="304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0848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0" y="6629400"/>
            <a:ext cx="410402" cy="228600"/>
          </a:xfrm>
        </p:spPr>
        <p:txBody>
          <a:bodyPr rtlCol="0"/>
          <a:lstStyle/>
          <a:p>
            <a:pPr rtl="0"/>
            <a:r>
              <a:rPr lang="en-US" dirty="0" smtClean="0"/>
              <a:t>9</a:t>
            </a:r>
            <a:endParaRPr lang="en-US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412AB48-E56C-45B3-AEF7-A10FF51B13E9}" type="datetime1">
              <a:rPr lang="ru-RU" smtClean="0"/>
              <a:t>16.03.2024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1637716" y="6629400"/>
            <a:ext cx="9144259" cy="228600"/>
          </a:xfrm>
        </p:spPr>
        <p:txBody>
          <a:bodyPr rtlCol="0"/>
          <a:lstStyle/>
          <a:p>
            <a:pPr rtl="0"/>
            <a:r>
              <a:rPr lang="ru" dirty="0"/>
              <a:t>Добавить нижний колонтитул</a:t>
            </a:r>
            <a:endParaRPr lang="en-US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822960" y="241069"/>
            <a:ext cx="1044078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79705" algn="just">
              <a:lnSpc>
                <a:spcPct val="150000"/>
              </a:lnSpc>
              <a:spcAft>
                <a:spcPts val="0"/>
              </a:spcAft>
            </a:pPr>
            <a:r>
              <a:rPr lang="ru-RU" sz="16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1.Подготовительный этап:</a:t>
            </a:r>
            <a:endParaRPr lang="ru-RU" sz="1600" dirty="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16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Определение направленности проекта, целей и задач;</a:t>
            </a:r>
            <a:endParaRPr lang="ru-RU" sz="1600" dirty="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16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Создание опытно- экспериментальной лаборатории в группе;</a:t>
            </a:r>
            <a:endParaRPr lang="ru-RU" sz="1600" dirty="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16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Подготовка и составление картотеки опытов и экспериментов с водой</a:t>
            </a:r>
            <a:r>
              <a:rPr lang="ru-RU" sz="16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600" dirty="0" smtClean="0">
              <a:solidFill>
                <a:srgbClr val="0070C0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buSzPts val="1000"/>
              <a:tabLst>
                <a:tab pos="457200" algn="l"/>
              </a:tabLst>
            </a:pPr>
            <a:r>
              <a:rPr lang="ru-RU" sz="1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2.Основной этап:</a:t>
            </a:r>
          </a:p>
          <a:p>
            <a:pPr marL="285750" indent="-285750" algn="just">
              <a:lnSpc>
                <a:spcPct val="150000"/>
              </a:lnSpc>
              <a:buSzPts val="1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u-RU" sz="1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Беседы и рассказы;</a:t>
            </a:r>
          </a:p>
          <a:p>
            <a:pPr marL="285750" indent="-285750" algn="just">
              <a:lnSpc>
                <a:spcPct val="150000"/>
              </a:lnSpc>
              <a:buSzPts val="1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u-RU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Опытно-экспериментальная </a:t>
            </a:r>
            <a:r>
              <a:rPr lang="ru-RU" sz="1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деятельность;</a:t>
            </a:r>
          </a:p>
          <a:p>
            <a:pPr marL="285750" indent="-285750" algn="just">
              <a:lnSpc>
                <a:spcPct val="150000"/>
              </a:lnSpc>
              <a:buSzPts val="1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u-RU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Познавательная </a:t>
            </a:r>
            <a:r>
              <a:rPr lang="ru-RU" sz="1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 ( НОД, досуги).</a:t>
            </a:r>
          </a:p>
          <a:p>
            <a:pPr marL="285750" indent="-285750" algn="just">
              <a:lnSpc>
                <a:spcPct val="150000"/>
              </a:lnSpc>
              <a:buSzPts val="1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u-RU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Художественное </a:t>
            </a:r>
            <a:r>
              <a:rPr lang="ru-RU" sz="1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творчество (НОД – рисование, аппликация, лепка);</a:t>
            </a:r>
          </a:p>
          <a:p>
            <a:pPr marL="285750" indent="-285750" algn="just">
              <a:lnSpc>
                <a:spcPct val="150000"/>
              </a:lnSpc>
              <a:buSzPts val="1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u-RU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Чтение художественной </a:t>
            </a:r>
            <a:r>
              <a:rPr lang="ru-RU" sz="1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литературы;</a:t>
            </a:r>
          </a:p>
          <a:p>
            <a:pPr marL="285750" indent="-285750" algn="just">
              <a:lnSpc>
                <a:spcPct val="150000"/>
              </a:lnSpc>
              <a:buSzPts val="1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u-RU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Игровая </a:t>
            </a:r>
            <a:r>
              <a:rPr lang="ru-RU" sz="1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 (Подвижные и дидактические игры);</a:t>
            </a:r>
          </a:p>
          <a:p>
            <a:pPr marL="285750" indent="-285750" algn="just">
              <a:lnSpc>
                <a:spcPct val="150000"/>
              </a:lnSpc>
              <a:buSzPts val="1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u-RU" sz="1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родителями .</a:t>
            </a:r>
          </a:p>
          <a:p>
            <a:pPr marL="285750" indent="-285750" algn="just">
              <a:lnSpc>
                <a:spcPct val="150000"/>
              </a:lnSpc>
              <a:buSzPts val="1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endParaRPr lang="ru-RU" sz="160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buSzPts val="1000"/>
              <a:tabLst>
                <a:tab pos="457200" algn="l"/>
              </a:tabLst>
            </a:pPr>
            <a:endParaRPr lang="ru-RU" sz="16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endParaRPr lang="ru-RU" sz="1600" dirty="0" smtClean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https://blogger.googleusercontent.com/img/b/R29vZ2xl/AVvXsEhHLWPznz8jjnXnYCcNAE9yrS807n9tgtfdQHCDI5o92g6iHQxf8_xTiS_dSDVcZTqp3ITUevWAwwZ9sWBGnV0fL6x1VvxAf-5FDkXK7BpBS6xyEJf9MsDIG_OpEds9HAMR6WHMXz97ChN_Sqd-EIvTL_Lx81nWApIIBmbknNeoA9HXqjKs10O5a_Oa/s953/1376040_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9630" y="2169622"/>
            <a:ext cx="3833984" cy="3437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062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10026" y="276087"/>
            <a:ext cx="9371949" cy="26031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6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БЕСЕДЫ И РАССКАЗЫ</a:t>
            </a:r>
            <a:endParaRPr lang="ru-RU" sz="1600" b="1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9933" y="3616682"/>
            <a:ext cx="3759958" cy="2844252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56" y="1029300"/>
            <a:ext cx="2773360" cy="377039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0208" y="1295307"/>
            <a:ext cx="2912641" cy="388352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6021" y="536400"/>
            <a:ext cx="3759958" cy="2819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5004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10026" y="276087"/>
            <a:ext cx="9371949" cy="39724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6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ОПЫТЫ </a:t>
            </a:r>
            <a:r>
              <a:rPr lang="ru-RU" sz="16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ЭКСПЕРИМЕНТЫ</a:t>
            </a:r>
            <a:br>
              <a:rPr lang="ru-RU" sz="16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«Вода принимает форму»; «</a:t>
            </a:r>
            <a:r>
              <a:rPr lang="ru-RU" sz="16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16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ед тоже вода», «Талая вода»; «Прозрачность воды»; </a:t>
            </a:r>
            <a:endParaRPr lang="ru-RU" sz="1600" b="1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3194" y="673331"/>
            <a:ext cx="1580508" cy="2113930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-267" r="-1742" b="31253"/>
          <a:stretch/>
        </p:blipFill>
        <p:spPr>
          <a:xfrm>
            <a:off x="496985" y="673331"/>
            <a:ext cx="2369173" cy="214892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38" b="16735"/>
          <a:stretch/>
        </p:blipFill>
        <p:spPr>
          <a:xfrm>
            <a:off x="496984" y="2972495"/>
            <a:ext cx="2369173" cy="263513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3194" y="3019945"/>
            <a:ext cx="2190441" cy="292204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5754" y="3019945"/>
            <a:ext cx="2190440" cy="292204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446" y="2972495"/>
            <a:ext cx="2261581" cy="301694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5923" y="747928"/>
            <a:ext cx="2860271" cy="214997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8415" y="747928"/>
            <a:ext cx="2845856" cy="2139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3893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12916" y="276087"/>
            <a:ext cx="9269059" cy="363993"/>
          </a:xfrm>
        </p:spPr>
        <p:txBody>
          <a:bodyPr>
            <a:normAutofit/>
          </a:bodyPr>
          <a:lstStyle/>
          <a:p>
            <a:pPr algn="ctr"/>
            <a:r>
              <a:rPr lang="ru-RU" sz="16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«Пар тоже </a:t>
            </a:r>
            <a:r>
              <a:rPr lang="ru-RU" sz="16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вода»; «Животворное </a:t>
            </a:r>
            <a:r>
              <a:rPr lang="ru-RU" sz="16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свойство </a:t>
            </a:r>
            <a:r>
              <a:rPr lang="ru-RU" sz="16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воды».</a:t>
            </a:r>
            <a:endParaRPr lang="ru-RU" sz="1600" b="1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2008" y="657955"/>
            <a:ext cx="3410479" cy="256354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7445" y="640080"/>
            <a:ext cx="3432115" cy="257980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4257" y="3383279"/>
            <a:ext cx="2327888" cy="310384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6013" y="3383279"/>
            <a:ext cx="2293797" cy="310384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0674" y="3383278"/>
            <a:ext cx="2327888" cy="3103849"/>
          </a:xfrm>
          <a:prstGeom prst="rect">
            <a:avLst/>
          </a:prstGeom>
        </p:spPr>
      </p:pic>
      <p:pic>
        <p:nvPicPr>
          <p:cNvPr id="9" name="Picture 4" descr="https://clipartmag.com/images/rainfall-cartoon-21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9445" y="982752"/>
            <a:ext cx="1392563" cy="2057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5526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0" y="387857"/>
            <a:ext cx="9094491" cy="30580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6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Растворимость воды - сахара (сладкая), песка, порошка, акварельные краски. Гайки, почему утонули?</a:t>
            </a:r>
            <a:endParaRPr lang="ru-RU" sz="1600" b="1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18" y="925831"/>
            <a:ext cx="2693323" cy="201999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4728" y="917128"/>
            <a:ext cx="2693322" cy="201999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8991" y="928947"/>
            <a:ext cx="2685013" cy="201376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077" y="3401460"/>
            <a:ext cx="3066010" cy="229950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8691" y="917128"/>
            <a:ext cx="2700772" cy="202557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33" b="14306"/>
          <a:stretch/>
        </p:blipFill>
        <p:spPr>
          <a:xfrm>
            <a:off x="3861943" y="3401459"/>
            <a:ext cx="1876107" cy="229950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2919" y="3401458"/>
            <a:ext cx="1723768" cy="229950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4952" y="3401457"/>
            <a:ext cx="3066010" cy="2299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0662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Экология 16x9">
  <a:themeElements>
    <a:clrScheme name="Ecology">
      <a:dk1>
        <a:srgbClr val="4D3E2F"/>
      </a:dk1>
      <a:lt1>
        <a:sysClr val="window" lastClr="FFFFFF"/>
      </a:lt1>
      <a:dk2>
        <a:srgbClr val="000000"/>
      </a:dk2>
      <a:lt2>
        <a:srgbClr val="DDDDDD"/>
      </a:lt2>
      <a:accent1>
        <a:srgbClr val="8BAA00"/>
      </a:accent1>
      <a:accent2>
        <a:srgbClr val="2A6CB2"/>
      </a:accent2>
      <a:accent3>
        <a:srgbClr val="795837"/>
      </a:accent3>
      <a:accent4>
        <a:srgbClr val="D18316"/>
      </a:accent4>
      <a:accent5>
        <a:srgbClr val="79B4F0"/>
      </a:accent5>
      <a:accent6>
        <a:srgbClr val="CDC80F"/>
      </a:accent6>
      <a:hlink>
        <a:srgbClr val="2A6CB2"/>
      </a:hlink>
      <a:folHlink>
        <a:srgbClr val="808080"/>
      </a:folHlink>
    </a:clrScheme>
    <a:fontScheme name="Corbel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16064208_TF03098889.potx" id="{6E782BF9-2EAE-4A35-8194-CFD4D75475FE}" vid="{18C159E4-9044-4474-91D5-8A91EED38B47}"/>
    </a:ext>
  </a:extLst>
</a:theme>
</file>

<file path=ppt/theme/theme2.xml><?xml version="1.0" encoding="utf-8"?>
<a:theme xmlns:a="http://schemas.openxmlformats.org/drawingml/2006/main" name="Тема Office">
  <a:themeElements>
    <a:clrScheme name="Ecology">
      <a:dk1>
        <a:srgbClr val="4D3E2F"/>
      </a:dk1>
      <a:lt1>
        <a:sysClr val="window" lastClr="FFFFFF"/>
      </a:lt1>
      <a:dk2>
        <a:srgbClr val="000000"/>
      </a:dk2>
      <a:lt2>
        <a:srgbClr val="DDDDDD"/>
      </a:lt2>
      <a:accent1>
        <a:srgbClr val="8BAA00"/>
      </a:accent1>
      <a:accent2>
        <a:srgbClr val="2A6CB2"/>
      </a:accent2>
      <a:accent3>
        <a:srgbClr val="795837"/>
      </a:accent3>
      <a:accent4>
        <a:srgbClr val="D18316"/>
      </a:accent4>
      <a:accent5>
        <a:srgbClr val="79B4F0"/>
      </a:accent5>
      <a:accent6>
        <a:srgbClr val="CDC80F"/>
      </a:accent6>
      <a:hlink>
        <a:srgbClr val="2A6CB2"/>
      </a:hlink>
      <a:folHlink>
        <a:srgbClr val="808080"/>
      </a:folHlink>
    </a:clrScheme>
    <a:fontScheme name="Corbel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Ecology">
      <a:dk1>
        <a:srgbClr val="4D3E2F"/>
      </a:dk1>
      <a:lt1>
        <a:sysClr val="window" lastClr="FFFFFF"/>
      </a:lt1>
      <a:dk2>
        <a:srgbClr val="000000"/>
      </a:dk2>
      <a:lt2>
        <a:srgbClr val="DDDDDD"/>
      </a:lt2>
      <a:accent1>
        <a:srgbClr val="8BAA00"/>
      </a:accent1>
      <a:accent2>
        <a:srgbClr val="2A6CB2"/>
      </a:accent2>
      <a:accent3>
        <a:srgbClr val="795837"/>
      </a:accent3>
      <a:accent4>
        <a:srgbClr val="D18316"/>
      </a:accent4>
      <a:accent5>
        <a:srgbClr val="79B4F0"/>
      </a:accent5>
      <a:accent6>
        <a:srgbClr val="CDC80F"/>
      </a:accent6>
      <a:hlink>
        <a:srgbClr val="2A6CB2"/>
      </a:hlink>
      <a:folHlink>
        <a:srgbClr val="808080"/>
      </a:folHlink>
    </a:clrScheme>
    <a:fontScheme name="Corbel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Учебная фотопрезентация природно-экологической тематики</Template>
  <TotalTime>659</TotalTime>
  <Words>768</Words>
  <Application>Microsoft Office PowerPoint</Application>
  <PresentationFormat>Широкоэкранный</PresentationFormat>
  <Paragraphs>46</Paragraphs>
  <Slides>16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2" baseType="lpstr">
      <vt:lpstr>Arial</vt:lpstr>
      <vt:lpstr>Calibri</vt:lpstr>
      <vt:lpstr>Corbel</vt:lpstr>
      <vt:lpstr>Symbol</vt:lpstr>
      <vt:lpstr>Times New Roman</vt:lpstr>
      <vt:lpstr>Экология 16x9</vt:lpstr>
      <vt:lpstr>Проект :  «Всем нужна вода!»</vt:lpstr>
      <vt:lpstr>  </vt:lpstr>
      <vt:lpstr>Тип проекта: Познавательно-исследовательский, групповой.  Участники проекта: дети средней группы, родители, воспитатели.  Продолжительность: краткосрочный  Цель проекта: Формирование у детей знания о значении воды в жизни всего живого на земле. Исходя из цели, были поставлены задачи:  1. Познакомить и систематизировать знания детей о воде и её свойствах.  2. Дать представление о роли воды в жизни человека и живых организмов.  3. Формировать навык проводить несложные опыты с водой, соблюдать правила безопасного обращения с материалами, инструментами и оборудованием в процессе проведения опытов, экспериментов; 4. Развивать любознательность детей, умение наблюдать, анализировать, делать выводы.  6. Воспитывать бережное отношение к воде. </vt:lpstr>
      <vt:lpstr>Аннотация проекта: Проект направлен на закрепление и углубление знаний детей о свойствах воды. Дети узнают, что вода необходима для всего живого мира (человека, животных, птиц, рыб, растений). Научатся анализировать имеющиеся факты, устанавливать причинно-следственные связи, делать выводы. Узнают, что вода – это бесценный дар природы, который нужно бережно сохранять. Постановка проблемы: Жизнь на земле без воды невозможна. Сможем ли мы прожить без воды? Кому нужна вода?  Нужно ли беречь воду и почему?  Гипотеза: если бы не было воды, то не было бы жизни на Земле. Предполагаемый результат: • У детей сформируются начальные представления о воде, как источнике жизни живых организмов.  • Дети приобретут экологически ценный опыт поведения и деятельности в природе.  • У детей появятся исследовательские умения, соответствующие возрасту.  • Повысится воспитательная компетентность родителей в экологическом образовании дошкольников. Объект исследования: вода </vt:lpstr>
      <vt:lpstr>Презентация PowerPoint</vt:lpstr>
      <vt:lpstr>БЕСЕДЫ И РАССКАЗЫ</vt:lpstr>
      <vt:lpstr>ОПЫТЫ  И ЭКСПЕРИМЕНТЫ «Вода принимает форму»; «Лед тоже вода», «Талая вода»; «Прозрачность воды»; </vt:lpstr>
      <vt:lpstr>«Пар тоже вода»; «Животворное свойство воды».</vt:lpstr>
      <vt:lpstr>Растворимость воды - сахара (сладкая), песка, порошка, акварельные краски. Гайки, почему утонули?</vt:lpstr>
      <vt:lpstr>НОД: «Почему растаяла Снегурочка?»; рисование «Снежинка»; «Снеговики»; «Рыбки в аквариумах»; аппликация «Снежинки – сестрички»; лепка: «Снеговик» </vt:lpstr>
      <vt:lpstr>ПОДВИЖНЫЕ ИГРЫ «Капельки»; «Море  волнуется раз…»; «Ручеек».</vt:lpstr>
      <vt:lpstr>ИГРЫ СО СНЕГОМ</vt:lpstr>
      <vt:lpstr>ЛЕПБУК</vt:lpstr>
      <vt:lpstr>ДОСУГ КАПИТОШКА В ГОСТЯХ У РЕБЯТ</vt:lpstr>
      <vt:lpstr>МАСТЕР КЛАСС ДЛЯ РОДИТЕЛЕЙ И ДЕТЕЙ:  «ЭКСПЕРИМЕНТИРУЙТЕ, ВМЕСТЕ С ДЕТЬМИ!» </vt:lpstr>
      <vt:lpstr>Итоговый результат: 1.У детей сформировались начальные представления о воде как источнике жизни живых организмов. 2.У детей появились исследовательские умения, соответствующие возрасту (будут задавать вопросы природоведческого характера, устанавливать причинно-следственные связи, появится потребность получить экспериментальным путем, научиться фиксировать наблюдения). 3. У детей сформировались знания о бережном отношении к воде и водоемам. 4. Повысилась воспитательная компетентность родителей в экологическом образовании дошкольников.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:  «Всем нужна вода!»</dc:title>
  <dc:creator>Администратор</dc:creator>
  <cp:lastModifiedBy>Администратор</cp:lastModifiedBy>
  <cp:revision>21</cp:revision>
  <dcterms:created xsi:type="dcterms:W3CDTF">2024-02-21T20:40:37Z</dcterms:created>
  <dcterms:modified xsi:type="dcterms:W3CDTF">2024-03-16T10:50:46Z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0x010100AA3F7D94069FF64A86F7DFF56D60E3BE</vt:lpwstr>
  </property>
</Properties>
</file>