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8" r:id="rId2"/>
    <p:sldId id="258" r:id="rId3"/>
    <p:sldId id="288" r:id="rId4"/>
    <p:sldId id="282" r:id="rId5"/>
    <p:sldId id="289" r:id="rId6"/>
    <p:sldId id="311" r:id="rId7"/>
    <p:sldId id="303" r:id="rId8"/>
    <p:sldId id="304" r:id="rId9"/>
    <p:sldId id="308" r:id="rId10"/>
    <p:sldId id="310" r:id="rId11"/>
    <p:sldId id="307" r:id="rId12"/>
    <p:sldId id="286" r:id="rId13"/>
    <p:sldId id="306" r:id="rId14"/>
    <p:sldId id="312" r:id="rId15"/>
    <p:sldId id="313" r:id="rId16"/>
    <p:sldId id="314" r:id="rId17"/>
    <p:sldId id="305" r:id="rId18"/>
    <p:sldId id="275" r:id="rId19"/>
  </p:sldIdLst>
  <p:sldSz cx="9145588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2" autoAdjust="0"/>
    <p:restoredTop sz="95332" autoAdjust="0"/>
  </p:normalViewPr>
  <p:slideViewPr>
    <p:cSldViewPr snapToGrid="0">
      <p:cViewPr varScale="1">
        <p:scale>
          <a:sx n="63" d="100"/>
          <a:sy n="63" d="100"/>
        </p:scale>
        <p:origin x="1042" y="86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D5724-AB01-4826-A433-0F2BF181FEF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8EB91-F29C-43EC-8D83-4C56C9936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748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791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138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53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813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846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108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596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023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50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84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" y="0"/>
            <a:ext cx="9146265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2268" y="1811864"/>
            <a:ext cx="5309788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2268" y="3598328"/>
            <a:ext cx="5309788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6470" y="5054602"/>
            <a:ext cx="673393" cy="279400"/>
          </a:xfrm>
        </p:spPr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2268" y="5054602"/>
            <a:ext cx="4065566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8501" y="5054602"/>
            <a:ext cx="413555" cy="279400"/>
          </a:xfrm>
        </p:spPr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20176" y="3471329"/>
            <a:ext cx="511397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0" y="4815415"/>
            <a:ext cx="6799915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438" y="1032934"/>
            <a:ext cx="7092714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7070" y="5382153"/>
            <a:ext cx="6799915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923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0" y="906873"/>
            <a:ext cx="6799915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69" y="4275666"/>
            <a:ext cx="6799917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688" y="4140199"/>
            <a:ext cx="660757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90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564" y="982132"/>
            <a:ext cx="6401362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478" y="3352800"/>
            <a:ext cx="5893821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67" y="4343401"/>
            <a:ext cx="6799919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50117" y="905362"/>
            <a:ext cx="45739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4829" y="2827870"/>
            <a:ext cx="45739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688" y="4140199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9405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3" y="3308581"/>
            <a:ext cx="6799909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72" y="4777381"/>
            <a:ext cx="679991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792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661" y="982132"/>
            <a:ext cx="6326266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7072" y="3639312"/>
            <a:ext cx="6799911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69" y="4529667"/>
            <a:ext cx="6799917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213" y="896895"/>
            <a:ext cx="45739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51125" y="2607728"/>
            <a:ext cx="45739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688" y="342900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638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69" y="982132"/>
            <a:ext cx="6799915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7072" y="3566160"/>
            <a:ext cx="6799911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70" y="4470401"/>
            <a:ext cx="6799915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692" y="3429000"/>
            <a:ext cx="660756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1881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7069" y="2490136"/>
            <a:ext cx="6799917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688" y="2354670"/>
            <a:ext cx="660757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5383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7771" y="906874"/>
            <a:ext cx="1619211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7072" y="906874"/>
            <a:ext cx="4916363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6597" y="906874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208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687" y="235626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52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687" y="1641413"/>
            <a:ext cx="6596679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687" y="3734860"/>
            <a:ext cx="6596679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689" y="3599392"/>
            <a:ext cx="659667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779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687" y="235626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0" y="915338"/>
            <a:ext cx="679991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7070" y="2487168"/>
            <a:ext cx="333814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959" y="2487168"/>
            <a:ext cx="333814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10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72" y="2658533"/>
            <a:ext cx="33381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7072" y="3243263"/>
            <a:ext cx="333814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2638" y="2658533"/>
            <a:ext cx="33381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638" y="3243263"/>
            <a:ext cx="333814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688" y="235467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696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0" y="915338"/>
            <a:ext cx="6799916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688" y="235467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5149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898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69" y="1388534"/>
            <a:ext cx="2537239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778" y="982133"/>
            <a:ext cx="385620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7069" y="3031065"/>
            <a:ext cx="2537239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688" y="2912533"/>
            <a:ext cx="23339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03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69" y="1883832"/>
            <a:ext cx="3632833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969" y="1032933"/>
            <a:ext cx="2929972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7070" y="3255432"/>
            <a:ext cx="3632832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958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" y="0"/>
            <a:ext cx="9154056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7070" y="915338"/>
            <a:ext cx="6799915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69" y="2490136"/>
            <a:ext cx="6799917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775" y="5960533"/>
            <a:ext cx="1148482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621935A-7FC2-41DA-A12F-EB594F43A71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7070" y="5960533"/>
            <a:ext cx="5105554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1407" y="5960533"/>
            <a:ext cx="395579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58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gload.ru/soedinenie-na-shipah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pedsovet.su/load/1197-1-0-48824" TargetMode="External"/><Relationship Id="rId4" Type="http://schemas.openxmlformats.org/officeDocument/2006/relationships/hyperlink" Target="https://im0-tub-ru.yandex.net/i?id=cfda3de8ec72c1abfd7849cd72b0cd75-l&amp;n=13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39" y="0"/>
            <a:ext cx="8796644" cy="871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ГКОУ «Тверская школа-интернат №1»</a:t>
            </a:r>
          </a:p>
          <a:p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Презентация к уроку : </a:t>
            </a:r>
          </a:p>
          <a:p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«Пошив фартука с цельнокроеным нагрудником. »</a:t>
            </a:r>
            <a:endParaRPr lang="ru-RU" sz="5400" dirty="0" smtClean="0"/>
          </a:p>
          <a:p>
            <a:r>
              <a:rPr lang="ru-RU" sz="4000" dirty="0"/>
              <a:t>	</a:t>
            </a:r>
            <a:r>
              <a:rPr lang="ru-RU" sz="4000" dirty="0" smtClean="0"/>
              <a:t>6 класс (обучающиеся с </a:t>
            </a:r>
            <a:r>
              <a:rPr lang="ru-RU" sz="4000" smtClean="0"/>
              <a:t>уо</a:t>
            </a:r>
            <a:r>
              <a:rPr lang="ru-RU" sz="4000" dirty="0" smtClean="0"/>
              <a:t>)</a:t>
            </a:r>
          </a:p>
          <a:p>
            <a:r>
              <a:rPr lang="ru-RU" sz="4000" dirty="0" smtClean="0"/>
              <a:t>	Учитель высший категории</a:t>
            </a:r>
          </a:p>
          <a:p>
            <a:r>
              <a:rPr lang="ru-RU" sz="4000" dirty="0" smtClean="0"/>
              <a:t> Колесникова Светлана Николаевна.</a:t>
            </a:r>
          </a:p>
          <a:p>
            <a:r>
              <a:rPr lang="ru-RU" sz="4000" dirty="0" smtClean="0"/>
              <a:t>	</a:t>
            </a:r>
            <a:r>
              <a:rPr lang="ru-RU" sz="4000" dirty="0"/>
              <a:t> </a:t>
            </a:r>
            <a:r>
              <a:rPr lang="ru-RU" sz="4000" dirty="0" smtClean="0"/>
              <a:t>               </a:t>
            </a:r>
            <a:r>
              <a:rPr lang="ru-RU" sz="2800" dirty="0" smtClean="0"/>
              <a:t>Тверь </a:t>
            </a:r>
            <a:r>
              <a:rPr lang="ru-RU" sz="2800" dirty="0" smtClean="0"/>
              <a:t>2024</a:t>
            </a:r>
            <a:endParaRPr lang="ru-RU" sz="2800" dirty="0" smtClean="0"/>
          </a:p>
          <a:p>
            <a:r>
              <a:rPr lang="ru-RU" sz="2800" dirty="0" smtClean="0"/>
              <a:t>			</a:t>
            </a:r>
          </a:p>
          <a:p>
            <a:endParaRPr lang="ru-RU" sz="4000" dirty="0" smtClean="0"/>
          </a:p>
          <a:p>
            <a:endParaRPr lang="ru-RU" sz="4000" dirty="0"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12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52" y="670560"/>
            <a:ext cx="9864916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Фартук состоит из :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r>
              <a:rPr lang="ru-RU" sz="6000" dirty="0" smtClean="0"/>
              <a:t>1.Основной детали. </a:t>
            </a:r>
          </a:p>
          <a:p>
            <a:r>
              <a:rPr lang="ru-RU" sz="6000" dirty="0" smtClean="0"/>
              <a:t>2. Бретели. </a:t>
            </a:r>
          </a:p>
          <a:p>
            <a:r>
              <a:rPr lang="ru-RU" sz="6000" dirty="0" smtClean="0"/>
              <a:t>3.Пояса (2 детали).</a:t>
            </a:r>
            <a:endParaRPr lang="ru-RU" sz="6000" dirty="0" smtClean="0"/>
          </a:p>
          <a:p>
            <a:r>
              <a:rPr lang="ru-RU" sz="60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28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1736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4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" y="688598"/>
            <a:ext cx="8871268" cy="849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План пошива фартука с цельнокроеным нагрудником.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r>
              <a:rPr lang="ru-RU" sz="4800" dirty="0" smtClean="0"/>
              <a:t>1 Обработать пояс и бретель.</a:t>
            </a:r>
          </a:p>
          <a:p>
            <a:pPr lvl="0"/>
            <a:r>
              <a:rPr lang="ru-RU" sz="4800" dirty="0" smtClean="0"/>
              <a:t>2.Обработать верхний срез.</a:t>
            </a:r>
          </a:p>
          <a:p>
            <a:pPr lvl="0"/>
            <a:r>
              <a:rPr lang="ru-RU" sz="4800" dirty="0" smtClean="0"/>
              <a:t>3.Обработать боковые срезы. </a:t>
            </a:r>
          </a:p>
          <a:p>
            <a:pPr lvl="0"/>
            <a:r>
              <a:rPr lang="ru-RU" sz="4800" dirty="0" smtClean="0"/>
              <a:t>4.Обработать нижний срез.</a:t>
            </a:r>
          </a:p>
          <a:p>
            <a:pPr lvl="0"/>
            <a:r>
              <a:rPr lang="ru-RU" sz="4800" dirty="0" smtClean="0"/>
              <a:t>5. </a:t>
            </a:r>
            <a:r>
              <a:rPr lang="ru-RU" sz="4800" dirty="0"/>
              <a:t>О</a:t>
            </a:r>
            <a:r>
              <a:rPr lang="ru-RU" sz="4800" dirty="0" smtClean="0"/>
              <a:t>тутюжить готовое изделие.</a:t>
            </a:r>
          </a:p>
          <a:p>
            <a:endParaRPr lang="ru-RU" sz="4800" dirty="0" smtClean="0"/>
          </a:p>
          <a:p>
            <a:r>
              <a:rPr lang="ru-RU" sz="48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28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755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" y="688598"/>
            <a:ext cx="8871268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endParaRPr lang="ru-RU" sz="2400" dirty="0"/>
          </a:p>
          <a:p>
            <a:r>
              <a:rPr lang="ru-RU" sz="24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2800" dirty="0"/>
          </a:p>
          <a:p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4320" y="1414272"/>
            <a:ext cx="85648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 smtClean="0"/>
              <a:t> </a:t>
            </a:r>
            <a:r>
              <a:rPr lang="ru-RU" dirty="0" smtClean="0"/>
              <a:t> </a:t>
            </a:r>
            <a:r>
              <a:rPr lang="ru-RU" sz="4000" dirty="0" smtClean="0"/>
              <a:t>Обработать </a:t>
            </a:r>
            <a:r>
              <a:rPr lang="ru-RU" sz="4000" dirty="0"/>
              <a:t>пояс и бретель обтачным швом. </a:t>
            </a:r>
            <a:endParaRPr lang="ru-RU" sz="4000" dirty="0" smtClean="0"/>
          </a:p>
          <a:p>
            <a:pPr lvl="0"/>
            <a:endParaRPr lang="ru-RU" sz="4000" dirty="0" smtClean="0"/>
          </a:p>
          <a:p>
            <a:pPr marL="457200" lvl="0" indent="-457200">
              <a:buAutoNum type="arabicPeriod"/>
            </a:pPr>
            <a:r>
              <a:rPr lang="ru-RU" sz="3200" dirty="0" smtClean="0"/>
              <a:t>Сложить деталь пояса пополам лицевой стороной внутрь. Сметать.</a:t>
            </a:r>
          </a:p>
          <a:p>
            <a:pPr lvl="0"/>
            <a:r>
              <a:rPr lang="ru-RU" sz="3200" dirty="0" smtClean="0"/>
              <a:t>2.Обтачать пояс и около среза на 5-7мм.</a:t>
            </a:r>
          </a:p>
          <a:p>
            <a:pPr lvl="0"/>
            <a:r>
              <a:rPr lang="ru-RU" sz="3200" dirty="0" smtClean="0"/>
              <a:t>3.Вывернуть детали на лицевую сторону.</a:t>
            </a:r>
          </a:p>
          <a:p>
            <a:pPr lvl="0"/>
            <a:r>
              <a:rPr lang="ru-RU" sz="3200" dirty="0" smtClean="0"/>
              <a:t>4.Выправить шов.</a:t>
            </a:r>
          </a:p>
          <a:p>
            <a:pPr lvl="0"/>
            <a:r>
              <a:rPr lang="ru-RU" sz="3200" dirty="0" smtClean="0"/>
              <a:t>5.Приутюжить 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2183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" y="688598"/>
            <a:ext cx="887126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dirty="0" smtClean="0"/>
              <a:t>1. Соединить бретель с нагрудником. Обработать </a:t>
            </a:r>
            <a:r>
              <a:rPr lang="ru-RU" sz="2800" dirty="0"/>
              <a:t>верхний срез швом в подгибку с закрытым срезом, с одновременным втачиванием бретели</a:t>
            </a:r>
            <a:r>
              <a:rPr lang="ru-RU" sz="2800" dirty="0" smtClean="0"/>
              <a:t>. Ширина шва 2-3см</a:t>
            </a:r>
            <a:endParaRPr lang="ru-RU" sz="2800" dirty="0"/>
          </a:p>
          <a:p>
            <a:pPr lvl="0"/>
            <a:endParaRPr lang="ru-RU" sz="2800" dirty="0" smtClean="0"/>
          </a:p>
          <a:p>
            <a:pPr marL="514350" lvl="0" indent="-514350">
              <a:buAutoNum type="arabicPeriod" startAt="2"/>
            </a:pP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2800" dirty="0"/>
          </a:p>
          <a:p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4" y="2673096"/>
            <a:ext cx="7286751" cy="418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3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" y="688598"/>
            <a:ext cx="8871268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endParaRPr lang="ru-RU" sz="2400" dirty="0"/>
          </a:p>
          <a:p>
            <a:r>
              <a:rPr lang="ru-RU" sz="24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2800" dirty="0"/>
          </a:p>
          <a:p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67968" y="1011936"/>
            <a:ext cx="66080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/>
              <a:t>3.Обработать боковые срезы швом </a:t>
            </a:r>
            <a:r>
              <a:rPr lang="ru-RU" sz="4400" dirty="0" err="1"/>
              <a:t>вподгибку</a:t>
            </a:r>
            <a:r>
              <a:rPr lang="ru-RU" sz="4400" dirty="0"/>
              <a:t> с закрытым срезом, с одновременным втачиванием пояса</a:t>
            </a:r>
            <a:r>
              <a:rPr lang="ru-RU" sz="4400" dirty="0" smtClean="0"/>
              <a:t>. Ширина шва 1-1,5 см.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24554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" y="688598"/>
            <a:ext cx="8871268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endParaRPr lang="ru-RU" sz="2400" dirty="0"/>
          </a:p>
          <a:p>
            <a:r>
              <a:rPr lang="ru-RU" sz="24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2800" dirty="0"/>
          </a:p>
          <a:p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67968" y="1011936"/>
            <a:ext cx="66080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/>
              <a:t>Обработать нижний срез </a:t>
            </a:r>
            <a:r>
              <a:rPr lang="ru-RU" sz="3600" dirty="0"/>
              <a:t>швом </a:t>
            </a:r>
            <a:r>
              <a:rPr lang="ru-RU" sz="3600" dirty="0" err="1"/>
              <a:t>вподгибку</a:t>
            </a:r>
            <a:r>
              <a:rPr lang="ru-RU" sz="3600" dirty="0"/>
              <a:t> с закрытым </a:t>
            </a:r>
            <a:r>
              <a:rPr lang="ru-RU" sz="3600" dirty="0" smtClean="0"/>
              <a:t>срезом. </a:t>
            </a:r>
          </a:p>
          <a:p>
            <a:pPr marL="742950" lvl="0" indent="-742950">
              <a:buAutoNum type="arabicPeriod"/>
            </a:pPr>
            <a:r>
              <a:rPr lang="ru-RU" sz="3600" dirty="0" smtClean="0"/>
              <a:t>Подогнуть нижний срез на изнаночную сторону на 15мм</a:t>
            </a:r>
          </a:p>
          <a:p>
            <a:pPr marL="742950" lvl="0" indent="-742950">
              <a:buAutoNum type="arabicPeriod"/>
            </a:pPr>
            <a:r>
              <a:rPr lang="ru-RU" sz="3600" dirty="0" smtClean="0"/>
              <a:t>Отложить по линейке 10мм от подогнутого края, подогнуть срез второй раз.</a:t>
            </a:r>
          </a:p>
          <a:p>
            <a:pPr marL="742950" lvl="0" indent="-742950">
              <a:buAutoNum type="arabicPeriod"/>
            </a:pPr>
            <a:r>
              <a:rPr lang="ru-RU" sz="3600" dirty="0" smtClean="0"/>
              <a:t>Застрочить на 1-2мм от края подгиба.</a:t>
            </a:r>
          </a:p>
          <a:p>
            <a:pPr marL="742950" lvl="0" indent="-742950">
              <a:buAutoNum type="arabicPeriod"/>
            </a:pPr>
            <a:r>
              <a:rPr lang="ru-RU" sz="3600" dirty="0" err="1" smtClean="0"/>
              <a:t>Приутюжить</a:t>
            </a:r>
            <a:r>
              <a:rPr lang="ru-RU" sz="3600" dirty="0" smtClean="0"/>
              <a:t> шов.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2944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" y="688598"/>
            <a:ext cx="8871268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Литература.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lvl="0" indent="-514350">
              <a:buFontTx/>
              <a:buAutoNum type="arabicPeriod"/>
            </a:pPr>
            <a:r>
              <a:rPr lang="ru-RU" sz="2800" dirty="0" smtClean="0"/>
              <a:t>Мозговая </a:t>
            </a:r>
            <a:r>
              <a:rPr lang="ru-RU" sz="2800" dirty="0"/>
              <a:t>Г.Г., </a:t>
            </a:r>
            <a:r>
              <a:rPr lang="ru-RU" sz="2800" dirty="0" err="1"/>
              <a:t>Картушина</a:t>
            </a:r>
            <a:r>
              <a:rPr lang="ru-RU" sz="2800" dirty="0"/>
              <a:t> Г.Б. Учебник для специальных (коррекционных) образовательных учреждений VIII вида. Технология. Швейное дело. 8 класс. - М.:, «Просвещение», 2017. </a:t>
            </a:r>
            <a:endParaRPr lang="ru-RU" sz="2800" dirty="0" smtClean="0"/>
          </a:p>
          <a:p>
            <a:pPr marL="514350" lvl="0" indent="-514350">
              <a:buAutoNum type="arabicPeriod" startAt="2"/>
            </a:pPr>
            <a:r>
              <a:rPr lang="ru-RU" sz="2800" dirty="0" smtClean="0"/>
              <a:t>Федеральным </a:t>
            </a:r>
            <a:r>
              <a:rPr lang="ru-RU" sz="2800" dirty="0"/>
              <a:t>законом РФ от 29.12.2012 № 273 – ФЗ «Об образовании в Российской </a:t>
            </a:r>
            <a:r>
              <a:rPr lang="ru-RU" sz="2800" dirty="0" smtClean="0"/>
              <a:t>        	Федерации».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ru-RU" sz="2400" dirty="0" smtClean="0"/>
              <a:t>. </a:t>
            </a:r>
            <a:r>
              <a:rPr lang="ru-RU" sz="2400" u="sng" dirty="0">
                <a:hlinkClick r:id="rId3"/>
              </a:rPr>
              <a:t>http://imgload.ru/soedinenie-na-shipah</a:t>
            </a:r>
            <a:r>
              <a:rPr lang="ru-RU" sz="2400" u="sng" dirty="0"/>
              <a:t> </a:t>
            </a:r>
            <a:r>
              <a:rPr lang="ru-RU" sz="2400" dirty="0"/>
              <a:t>Виды ткани</a:t>
            </a:r>
          </a:p>
          <a:p>
            <a:pPr lvl="0"/>
            <a:r>
              <a:rPr lang="ru-RU" sz="2400" u="sng" dirty="0">
                <a:hlinkClick r:id="rId4"/>
              </a:rPr>
              <a:t>https://</a:t>
            </a:r>
            <a:r>
              <a:rPr lang="ru-RU" sz="2400" u="sng" dirty="0" smtClean="0">
                <a:hlinkClick r:id="rId4"/>
              </a:rPr>
              <a:t>im0-tub-ru.yandex.net/i?id=cfda3de8ec72c1abfd7849cd72b0cd75-l&amp;n=13</a:t>
            </a:r>
            <a:endParaRPr lang="ru-RU" sz="2400" u="sng" dirty="0" smtClean="0"/>
          </a:p>
          <a:p>
            <a:pPr lvl="0"/>
            <a:r>
              <a:rPr lang="ru-RU" u="sng" dirty="0">
                <a:hlinkClick r:id="rId5"/>
              </a:rPr>
              <a:t>http://pedsovet.su/load/1197-1-0-48824</a:t>
            </a:r>
            <a:endParaRPr lang="ru-RU" sz="2400" dirty="0"/>
          </a:p>
          <a:p>
            <a:r>
              <a:rPr lang="ru-RU" sz="24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28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1408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B064A1-C45F-471E-BFBE-AB98BE9FE2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>
            <a:fillRect/>
          </a:stretch>
        </p:blipFill>
        <p:spPr>
          <a:xfrm>
            <a:off x="1157790" y="0"/>
            <a:ext cx="68300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9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B064A1-C45F-471E-BFBE-AB98BE9FE2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>
            <a:fillRect/>
          </a:stretch>
        </p:blipFill>
        <p:spPr>
          <a:xfrm>
            <a:off x="1157790" y="0"/>
            <a:ext cx="68300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0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284480"/>
            <a:ext cx="79349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/>
          </a:p>
          <a:p>
            <a:pPr algn="ctr"/>
            <a:r>
              <a:rPr lang="ru-RU" sz="4400" b="1" dirty="0"/>
              <a:t>Семеновская </a:t>
            </a:r>
            <a:r>
              <a:rPr lang="ru-RU" sz="4400" b="1" dirty="0" smtClean="0"/>
              <a:t>матрешка</a:t>
            </a:r>
            <a:endParaRPr lang="ru-RU" sz="4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3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200" y="566057"/>
            <a:ext cx="8928077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Модели Фартуков.</a:t>
            </a:r>
          </a:p>
          <a:p>
            <a:endParaRPr lang="ru-RU" sz="2400" dirty="0" smtClean="0"/>
          </a:p>
          <a:p>
            <a:endParaRPr lang="ru-RU" sz="3200" dirty="0" smtClean="0"/>
          </a:p>
          <a:p>
            <a:r>
              <a:rPr lang="ru-RU" sz="3200" dirty="0" smtClean="0"/>
              <a:t> 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4000" dirty="0" smtClean="0"/>
              <a:t>	</a:t>
            </a:r>
          </a:p>
          <a:p>
            <a:endParaRPr lang="ru-RU" sz="4000" dirty="0" smtClean="0"/>
          </a:p>
          <a:p>
            <a:endParaRPr lang="ru-RU" sz="4000" dirty="0">
              <a:latin typeface="Bahnschrift Condensed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496" y="1650492"/>
            <a:ext cx="6181344" cy="463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8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6803"/>
            <a:ext cx="9145588" cy="514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90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568" y="670560"/>
            <a:ext cx="9889300" cy="806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 smtClean="0">
                <a:solidFill>
                  <a:schemeClr val="accent1">
                    <a:lumMod val="50000"/>
                  </a:schemeClr>
                </a:solidFill>
              </a:rPr>
              <a:t>Расставте</a:t>
            </a: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6000" b="1" dirty="0" err="1" smtClean="0">
                <a:solidFill>
                  <a:schemeClr val="accent1">
                    <a:lumMod val="50000"/>
                  </a:schemeClr>
                </a:solidFill>
              </a:rPr>
              <a:t>цыфры</a:t>
            </a: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 на моделях фартука в зависимости от кроя.</a:t>
            </a:r>
          </a:p>
          <a:p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>(карточка №1)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r>
              <a:rPr lang="ru-RU" sz="6000" dirty="0"/>
              <a:t> </a:t>
            </a:r>
            <a:r>
              <a:rPr lang="ru-RU" sz="6000" dirty="0" smtClean="0"/>
              <a:t> </a:t>
            </a:r>
            <a:r>
              <a:rPr lang="ru-RU" sz="4000" dirty="0" smtClean="0"/>
              <a:t>Отрезной фартук с нагрудником. </a:t>
            </a:r>
          </a:p>
          <a:p>
            <a:r>
              <a:rPr lang="ru-RU" sz="4000" dirty="0" smtClean="0"/>
              <a:t>     Фартук без нагрудника.     </a:t>
            </a:r>
          </a:p>
          <a:p>
            <a:r>
              <a:rPr lang="ru-RU" sz="4000" dirty="0" smtClean="0"/>
              <a:t>  Фартук с цельнокроеным нагрудником.</a:t>
            </a:r>
          </a:p>
          <a:p>
            <a:r>
              <a:rPr lang="ru-RU" sz="60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2800" dirty="0"/>
          </a:p>
          <a:p>
            <a:endParaRPr lang="ru-RU" sz="3200" dirty="0"/>
          </a:p>
        </p:txBody>
      </p:sp>
      <p:sp>
        <p:nvSpPr>
          <p:cNvPr id="3" name="Овал 2"/>
          <p:cNvSpPr/>
          <p:nvPr/>
        </p:nvSpPr>
        <p:spPr>
          <a:xfrm flipH="1">
            <a:off x="112010" y="4797552"/>
            <a:ext cx="473961" cy="3413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15823" y="5413248"/>
            <a:ext cx="533399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15823" y="6047232"/>
            <a:ext cx="475489" cy="402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54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2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05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2429</TotalTime>
  <Words>287</Words>
  <Application>Microsoft Office PowerPoint</Application>
  <PresentationFormat>Произвольный</PresentationFormat>
  <Paragraphs>96</Paragraphs>
  <Slides>18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Bahnschrift Condensed</vt:lpstr>
      <vt:lpstr>Calibri</vt:lpstr>
      <vt:lpstr>Garamond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178</cp:revision>
  <dcterms:created xsi:type="dcterms:W3CDTF">2019-04-14T15:09:15Z</dcterms:created>
  <dcterms:modified xsi:type="dcterms:W3CDTF">2024-03-16T15:37:54Z</dcterms:modified>
</cp:coreProperties>
</file>