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73" r:id="rId4"/>
    <p:sldId id="274" r:id="rId5"/>
    <p:sldId id="272" r:id="rId6"/>
    <p:sldId id="275" r:id="rId7"/>
    <p:sldId id="271" r:id="rId8"/>
    <p:sldId id="261" r:id="rId9"/>
    <p:sldId id="276" r:id="rId10"/>
    <p:sldId id="277" r:id="rId11"/>
    <p:sldId id="280" r:id="rId12"/>
    <p:sldId id="281" r:id="rId13"/>
    <p:sldId id="278" r:id="rId14"/>
    <p:sldId id="282" r:id="rId15"/>
    <p:sldId id="258" r:id="rId16"/>
    <p:sldId id="283" r:id="rId17"/>
    <p:sldId id="284" r:id="rId18"/>
    <p:sldId id="286" r:id="rId19"/>
    <p:sldId id="285" r:id="rId20"/>
    <p:sldId id="287" r:id="rId21"/>
    <p:sldId id="288" r:id="rId22"/>
    <p:sldId id="289" r:id="rId23"/>
    <p:sldId id="290" r:id="rId24"/>
    <p:sldId id="291" r:id="rId25"/>
    <p:sldId id="262" r:id="rId26"/>
    <p:sldId id="263" r:id="rId27"/>
    <p:sldId id="264" r:id="rId28"/>
    <p:sldId id="265" r:id="rId29"/>
    <p:sldId id="266" r:id="rId30"/>
    <p:sldId id="267" r:id="rId31"/>
    <p:sldId id="268" r:id="rId32"/>
    <p:sldId id="269" r:id="rId33"/>
    <p:sldId id="270" r:id="rId3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DDB0"/>
    <a:srgbClr val="32281E"/>
    <a:srgbClr val="EBD19C"/>
    <a:srgbClr val="28A3C0"/>
    <a:srgbClr val="AF9D93"/>
    <a:srgbClr val="AC9B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3" autoAdjust="0"/>
    <p:restoredTop sz="94660"/>
  </p:normalViewPr>
  <p:slideViewPr>
    <p:cSldViewPr snapToGrid="0" showGuides="1">
      <p:cViewPr>
        <p:scale>
          <a:sx n="95" d="100"/>
          <a:sy n="95" d="100"/>
        </p:scale>
        <p:origin x="-115" y="-58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1/7/2024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1/7/2024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25804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1/7/2024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1/7/2024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1/7/2024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1/7/2024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1/7/2024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0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1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9" r:id="rId11"/>
    <p:sldLayoutId id="2147483661" r:id="rId12"/>
    <p:sldLayoutId id="2147483666" r:id="rId13"/>
    <p:sldLayoutId id="2147483663" r:id="rId14"/>
    <p:sldLayoutId id="2147483667" r:id="rId15"/>
    <p:sldLayoutId id="2147483668" r:id="rId16"/>
    <p:sldLayoutId id="2147483658" r:id="rId17"/>
    <p:sldLayoutId id="2147483659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33897" y="748938"/>
            <a:ext cx="7907383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8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3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24750" y="356040"/>
            <a:ext cx="7985904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dirty="0" smtClean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Основы макетирования.</a:t>
            </a:r>
          </a:p>
          <a:p>
            <a:pPr algn="ctr"/>
            <a:r>
              <a:rPr lang="ru-RU" sz="5400" dirty="0" smtClean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Технология 7 </a:t>
            </a:r>
            <a:r>
              <a:rPr lang="ru-RU" sz="5400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класс</a:t>
            </a:r>
            <a:br>
              <a:rPr lang="ru-RU" sz="5400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5400" dirty="0">
              <a:solidFill>
                <a:schemeClr val="bg1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33612" y="4694283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dirty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Выполнила </a:t>
            </a:r>
          </a:p>
          <a:p>
            <a:pPr algn="r"/>
            <a:r>
              <a:rPr lang="ru-RU" dirty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Учитель технологии </a:t>
            </a:r>
          </a:p>
          <a:p>
            <a:pPr algn="r"/>
            <a:r>
              <a:rPr lang="ru-RU" dirty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Мухина Татьяна Сергеевна</a:t>
            </a:r>
            <a:br>
              <a:rPr lang="ru-RU" dirty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>
              <a:solidFill>
                <a:srgbClr val="32281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173" y="2317669"/>
            <a:ext cx="6137552" cy="400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81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1584197202_27-p-maketi-intererov-73.jpg (4608×3456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1372479"/>
            <a:ext cx="7340917" cy="548552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48640" y="172150"/>
            <a:ext cx="10887456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Интерьерные макеты </a:t>
            </a:r>
            <a:r>
              <a:rPr lang="ru-RU" sz="2800" dirty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показывают внутреннее обустройство квартиры или коттеджа</a:t>
            </a:r>
            <a:r>
              <a:rPr lang="ru-RU" sz="3200" dirty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85834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1584197202_27-p-maketi-intererov-73.jpg (4608×3456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55575" y="160338"/>
            <a:ext cx="1165847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Градостроительный макет </a:t>
            </a:r>
            <a:r>
              <a:rPr lang="ru-RU" sz="2800" dirty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макет целого микрорайона или города. Часто в масштабе 1:1000 – 1:5000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1093" y="1542357"/>
            <a:ext cx="9452371" cy="5315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006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1584197202_27-p-maketi-intererov-73.jpg (4608×3456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575" y="1295971"/>
            <a:ext cx="6048375" cy="370522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511983" y="1068534"/>
            <a:ext cx="5338641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Планировочный макет – </a:t>
            </a:r>
            <a:r>
              <a:rPr lang="ru-RU" sz="2800" dirty="0" smtClean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дает общее представление о расположении проектируемых объектов на генплане и показывает, как проект вписывается в контекст окружающей застройки, позволяет определить удобство подъездных путей, близость к объектам инфраструктуры.</a:t>
            </a:r>
            <a:endParaRPr lang="ru-RU" sz="2800" dirty="0">
              <a:solidFill>
                <a:schemeClr val="bg1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8665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2126" y="2085975"/>
            <a:ext cx="7200900" cy="4772025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233825" y="185710"/>
            <a:ext cx="11958175" cy="175739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Технологический макет </a:t>
            </a:r>
            <a:r>
              <a:rPr lang="ru-RU" sz="2800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служит для отображения особенностей технологических процессов. Как правило, создание макетов этого типа используется при макетировании промышленных объектов</a:t>
            </a:r>
            <a:r>
              <a:rPr lang="ru-RU" sz="3200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ru-RU" sz="3200" dirty="0">
              <a:solidFill>
                <a:srgbClr val="32281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5455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0592" y="2196976"/>
            <a:ext cx="6156960" cy="466102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14528" y="342638"/>
            <a:ext cx="11192256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Художественный </a:t>
            </a:r>
            <a:r>
              <a:rPr lang="ru-RU" sz="3600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макет </a:t>
            </a:r>
            <a:r>
              <a:rPr lang="ru-RU" dirty="0" smtClean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2800" dirty="0" smtClean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применяется для визуальной демонстрации самых различных объектов в рекламных и презентационных целях</a:t>
            </a:r>
            <a:r>
              <a:rPr lang="ru-RU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dirty="0" smtClean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1581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1620" y="671691"/>
            <a:ext cx="10579397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чего нужно макетирование?</a:t>
            </a:r>
          </a:p>
          <a:p>
            <a:pPr algn="ctr"/>
            <a:endParaRPr lang="ru-RU" sz="2800" b="1" dirty="0" smtClean="0">
              <a:solidFill>
                <a:srgbClr val="32281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800" b="1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Макетирование</a:t>
            </a:r>
            <a:r>
              <a:rPr lang="ru-RU" sz="2800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-это </a:t>
            </a:r>
            <a:r>
              <a:rPr lang="ru-RU" sz="2800" dirty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объемное физическое моделирования какого-либо объекта. </a:t>
            </a:r>
            <a:endParaRPr lang="ru-RU" sz="2800" dirty="0" smtClean="0">
              <a:solidFill>
                <a:srgbClr val="32281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800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Макетирование </a:t>
            </a:r>
            <a:r>
              <a:rPr lang="ru-RU" sz="2800" dirty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дает общие сведения о </a:t>
            </a:r>
            <a:r>
              <a:rPr lang="ru-RU" sz="2800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структуре и пропорциях, </a:t>
            </a:r>
            <a:r>
              <a:rPr lang="ru-RU" sz="2800" dirty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 размерах и характере поверхности, о </a:t>
            </a:r>
            <a:r>
              <a:rPr lang="ru-RU" sz="2800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фактурном </a:t>
            </a:r>
            <a:r>
              <a:rPr lang="ru-RU" sz="2800" dirty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цветовом решении. </a:t>
            </a:r>
            <a:endParaRPr lang="ru-RU" sz="2800" dirty="0" smtClean="0">
              <a:solidFill>
                <a:srgbClr val="32281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dirty="0" smtClean="0">
              <a:solidFill>
                <a:srgbClr val="32281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800" b="1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Цель </a:t>
            </a:r>
            <a:r>
              <a:rPr lang="ru-RU" sz="2800" b="1" dirty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макетирования </a:t>
            </a:r>
            <a:r>
              <a:rPr lang="ru-RU" sz="2800" dirty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 выразительно и максимально </a:t>
            </a:r>
            <a:r>
              <a:rPr lang="ru-RU" sz="2800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точно </a:t>
            </a:r>
            <a:r>
              <a:rPr lang="ru-RU" sz="2800" dirty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воссоздать внешнюю форму объекта</a:t>
            </a:r>
            <a:r>
              <a:rPr lang="ru-RU" sz="2800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ru-RU" sz="2800" b="1" dirty="0">
              <a:solidFill>
                <a:srgbClr val="32281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800" b="1" dirty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Задачи макетирования </a:t>
            </a:r>
            <a:r>
              <a:rPr lang="ru-RU" sz="2800" dirty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продемонстрировать проектное решение заинтересованным лицам.</a:t>
            </a:r>
            <a:endParaRPr lang="ru-RU" sz="2800" b="1" dirty="0">
              <a:solidFill>
                <a:srgbClr val="32281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4790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47408" y="539710"/>
            <a:ext cx="893212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Профессии</a:t>
            </a:r>
            <a:r>
              <a:rPr lang="ru-RU" sz="4800" b="0" cap="none" spc="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</a:rPr>
              <a:t> в макетировании: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47408" y="1792224"/>
            <a:ext cx="996868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b="1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Проектировщик </a:t>
            </a:r>
            <a:r>
              <a:rPr lang="ru-RU" sz="2800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(разрабатывает проект);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b="1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Макетчик-бутафор </a:t>
            </a:r>
            <a:r>
              <a:rPr lang="ru-RU" sz="2800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(работает над деталями, создает декоративные элементы);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b="1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Сборщик макета </a:t>
            </a:r>
            <a:r>
              <a:rPr lang="ru-RU" sz="2800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(объединяет воедино составляющие макетного проекта);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b="1" dirty="0" err="1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Светоинженер</a:t>
            </a:r>
            <a:r>
              <a:rPr lang="ru-RU" sz="2800" b="1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(обеспечивает подсветку макета);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b="1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Программист </a:t>
            </a:r>
            <a:r>
              <a:rPr lang="ru-RU" sz="2800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(добавляет в презентацию макета проекта компьютерное сопровождение);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b="1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Макетчик-декоратор </a:t>
            </a:r>
            <a:r>
              <a:rPr lang="ru-RU" sz="2800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(изготавливает декорации).</a:t>
            </a:r>
            <a:endParaRPr lang="ru-RU" sz="2800" b="1" dirty="0">
              <a:solidFill>
                <a:srgbClr val="32281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155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47408" y="539710"/>
            <a:ext cx="89321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Изобретение бумаги</a:t>
            </a:r>
            <a:endParaRPr lang="ru-RU" sz="5400" b="0" cap="none" spc="0" dirty="0" smtClean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6032" y="1548384"/>
            <a:ext cx="5035295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Считается, что бумагу впервые научились изготовлять китайцы уже в </a:t>
            </a:r>
            <a:r>
              <a:rPr lang="en-US" sz="2400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</a:t>
            </a:r>
            <a:r>
              <a:rPr lang="ru-RU" sz="2400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веке н.э. Они использовали клейкую массу из бамбука и воды, раскатывали её в плоский лист и оставляли сушиться на солнце.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Европе бумага вошла в употребление лишь в 10 веке, т.к. китайцы тщательно охраняли секрет изготовления этого писчего материала.</a:t>
            </a:r>
            <a:endParaRPr lang="ru-RU" sz="2400" dirty="0">
              <a:solidFill>
                <a:srgbClr val="32281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1291" y="1675067"/>
            <a:ext cx="5805820" cy="4408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61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37505" y="1243584"/>
            <a:ext cx="553516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3600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Секрет изготовления бумаги китайцы хранили в тайне многие столетия.</a:t>
            </a:r>
          </a:p>
          <a:p>
            <a:r>
              <a:rPr lang="ru-RU" sz="3600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Через 800 лет бумагу научились изготавливать по всему миру.</a:t>
            </a:r>
            <a:endParaRPr lang="ru-RU" sz="3600" dirty="0">
              <a:solidFill>
                <a:srgbClr val="32281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288" y="621498"/>
            <a:ext cx="4619434" cy="5547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516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60704" y="149566"/>
            <a:ext cx="979431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Производят бумагу на целлюлозно-бумажных заводах.</a:t>
            </a:r>
            <a:endParaRPr lang="ru-RU" sz="4800" b="0" cap="none" spc="0" dirty="0" smtClean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3730" y="2840736"/>
            <a:ext cx="6498269" cy="401671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182368"/>
            <a:ext cx="5372739" cy="4017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659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20" y="0"/>
            <a:ext cx="10542443" cy="4286249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5372100" y="4400551"/>
            <a:ext cx="6588579" cy="2457450"/>
          </a:xfrm>
          <a:prstGeom prst="roundRect">
            <a:avLst>
              <a:gd name="adj" fmla="val 12319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600" b="1" dirty="0">
                <a:solidFill>
                  <a:prstClr val="black"/>
                </a:solidFill>
              </a:rPr>
              <a:t>м</a:t>
            </a:r>
            <a:r>
              <a:rPr lang="ru-RU" sz="3600" b="1" dirty="0" smtClean="0">
                <a:solidFill>
                  <a:prstClr val="black"/>
                </a:solidFill>
              </a:rPr>
              <a:t>яч</a:t>
            </a:r>
            <a:endParaRPr lang="ru-RU" sz="3600" b="1" dirty="0">
              <a:solidFill>
                <a:prstClr val="black"/>
              </a:solidFill>
            </a:endParaRPr>
          </a:p>
          <a:p>
            <a:pPr lvl="0" algn="ctr"/>
            <a:r>
              <a:rPr lang="ru-RU" sz="3600" b="1" dirty="0">
                <a:solidFill>
                  <a:prstClr val="black"/>
                </a:solidFill>
              </a:rPr>
              <a:t>О</a:t>
            </a:r>
          </a:p>
          <a:p>
            <a:pPr lvl="0" algn="ctr"/>
            <a:r>
              <a:rPr lang="ru-RU" sz="3600" b="1" dirty="0" smtClean="0">
                <a:solidFill>
                  <a:prstClr val="black"/>
                </a:solidFill>
              </a:rPr>
              <a:t>два</a:t>
            </a:r>
            <a:endParaRPr lang="ru-RU" sz="3600" b="1" dirty="0">
              <a:solidFill>
                <a:prstClr val="black"/>
              </a:solidFill>
            </a:endParaRPr>
          </a:p>
          <a:p>
            <a:pPr lvl="0" algn="ctr"/>
            <a:r>
              <a:rPr lang="ru-RU" sz="3600" b="1" dirty="0">
                <a:solidFill>
                  <a:prstClr val="black"/>
                </a:solidFill>
              </a:rPr>
              <a:t>ель</a:t>
            </a:r>
          </a:p>
        </p:txBody>
      </p:sp>
    </p:spTree>
    <p:extLst>
      <p:ext uri="{BB962C8B-B14F-4D97-AF65-F5344CB8AC3E}">
        <p14:creationId xmlns:p14="http://schemas.microsoft.com/office/powerpoint/2010/main" val="3204809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60448"/>
            <a:ext cx="5356183" cy="37307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6415" y="3055514"/>
            <a:ext cx="5811053" cy="39183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43712" y="573024"/>
            <a:ext cx="45649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Бревна привозят на завод</a:t>
            </a:r>
            <a:endParaRPr lang="ru-RU" sz="2800" dirty="0">
              <a:solidFill>
                <a:srgbClr val="32281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90944" y="834634"/>
            <a:ext cx="46939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бревен получают щепу, которую варят в специальном растворе</a:t>
            </a:r>
            <a:endParaRPr lang="ru-RU" sz="2800" dirty="0">
              <a:solidFill>
                <a:srgbClr val="32281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7811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60448"/>
            <a:ext cx="5524395" cy="417099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5183" y="2548731"/>
            <a:ext cx="5766817" cy="430926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3360" y="304800"/>
            <a:ext cx="50976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Получается кашица, которую отжимают и подают на бумагоделательную машину. </a:t>
            </a:r>
            <a:endParaRPr lang="ru-RU" sz="2800" dirty="0">
              <a:solidFill>
                <a:srgbClr val="32281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57749" y="1106341"/>
            <a:ext cx="50976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Кашица распределяется, сушится и гладится.</a:t>
            </a:r>
            <a:endParaRPr lang="ru-RU" sz="2800" dirty="0">
              <a:solidFill>
                <a:srgbClr val="32281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210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4112" y="304800"/>
            <a:ext cx="11570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Готовая бумага накручивается на огромные валы. </a:t>
            </a:r>
            <a:endParaRPr lang="ru-RU" sz="2800" dirty="0">
              <a:solidFill>
                <a:srgbClr val="32281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43356"/>
            <a:ext cx="5715000" cy="52197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0315" y="1914145"/>
            <a:ext cx="5971685" cy="4943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646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76935"/>
            <a:ext cx="6391275" cy="34480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3171" y="2791969"/>
            <a:ext cx="5778829" cy="406603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4112" y="304800"/>
            <a:ext cx="11472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Бумагу разрезают и упаковывают. </a:t>
            </a:r>
            <a:endParaRPr lang="ru-RU" sz="2800" dirty="0">
              <a:solidFill>
                <a:srgbClr val="32281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138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3152" y="-158300"/>
            <a:ext cx="1182624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Правила безопасности работы с ножницами</a:t>
            </a:r>
            <a:endParaRPr lang="ru-RU" sz="5400" b="0" cap="none" spc="0" dirty="0" smtClean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413" y="1596026"/>
            <a:ext cx="2073423" cy="173258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4208" y="1596026"/>
            <a:ext cx="2076536" cy="17516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8116" y="1558850"/>
            <a:ext cx="2053953" cy="173258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17416" y="1558850"/>
            <a:ext cx="1962128" cy="169334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3413" y="4134586"/>
            <a:ext cx="2101551" cy="179927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10033" y="4134586"/>
            <a:ext cx="2073014" cy="178708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88587" y="4122394"/>
            <a:ext cx="2133009" cy="179927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97536" y="3488257"/>
            <a:ext cx="2426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Передавай ножницы кольцами вперед</a:t>
            </a:r>
            <a:endParaRPr lang="ru-RU" dirty="0">
              <a:solidFill>
                <a:srgbClr val="32281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 flipH="1">
            <a:off x="3397888" y="3488256"/>
            <a:ext cx="2588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Следи, чтобы пальцы не попали под лезвие</a:t>
            </a:r>
            <a:endParaRPr lang="ru-RU" dirty="0">
              <a:solidFill>
                <a:srgbClr val="32281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628116" y="3416453"/>
            <a:ext cx="25783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оставляй ножницы в раскрытом виде</a:t>
            </a:r>
            <a:endParaRPr lang="ru-RU" dirty="0">
              <a:solidFill>
                <a:srgbClr val="32281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595104" y="3398438"/>
            <a:ext cx="2426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Держи ножницы правильно</a:t>
            </a:r>
            <a:endParaRPr lang="ru-RU" dirty="0">
              <a:solidFill>
                <a:srgbClr val="32281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9728" y="6020722"/>
            <a:ext cx="2569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Режь бумагу над столом</a:t>
            </a:r>
            <a:endParaRPr lang="ru-RU" dirty="0">
              <a:solidFill>
                <a:srgbClr val="32281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394208" y="5981277"/>
            <a:ext cx="27017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Наклоняй ножницы если бумага сложена в несколько раз</a:t>
            </a:r>
            <a:endParaRPr lang="ru-RU" dirty="0">
              <a:solidFill>
                <a:srgbClr val="32281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88587" y="5981277"/>
            <a:ext cx="2426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Вырезай круглые детали, поворачивая заготовку</a:t>
            </a:r>
            <a:endParaRPr lang="ru-RU" dirty="0">
              <a:solidFill>
                <a:srgbClr val="32281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26298" y="4093258"/>
            <a:ext cx="2160600" cy="1828409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9644264" y="5970156"/>
            <a:ext cx="2426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Ножницы не должны свешиваться за край стола</a:t>
            </a:r>
            <a:endParaRPr lang="ru-RU" dirty="0">
              <a:solidFill>
                <a:srgbClr val="32281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8704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11382" y="757646"/>
            <a:ext cx="831735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Переходим к практической части.</a:t>
            </a:r>
          </a:p>
          <a:p>
            <a:r>
              <a:rPr lang="ru-RU" sz="2400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Ваша задача начертить развертку куба для его  дальнейшего склеивания</a:t>
            </a:r>
            <a:endParaRPr lang="ru-RU" sz="2400" dirty="0">
              <a:solidFill>
                <a:srgbClr val="32281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1475" y="2299063"/>
            <a:ext cx="4064408" cy="380064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5312" y="2278602"/>
            <a:ext cx="4046231" cy="3821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106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05802" y="2295100"/>
            <a:ext cx="33159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Нам понадобятся линейка и карандаш.</a:t>
            </a:r>
            <a:endParaRPr lang="ru-RU" sz="2400" dirty="0">
              <a:solidFill>
                <a:srgbClr val="32281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5706805" y="791329"/>
            <a:ext cx="4984627" cy="4669536"/>
          </a:xfrm>
          <a:prstGeom prst="rect">
            <a:avLst/>
          </a:prstGeom>
          <a:solidFill>
            <a:srgbClr val="28A3C0">
              <a:alpha val="12000"/>
            </a:srgbClr>
          </a:solidFill>
          <a:ln>
            <a:solidFill>
              <a:srgbClr val="AC9B92"/>
            </a:solidFill>
          </a:ln>
        </p:spPr>
      </p:pic>
    </p:spTree>
    <p:extLst>
      <p:ext uri="{BB962C8B-B14F-4D97-AF65-F5344CB8AC3E}">
        <p14:creationId xmlns:p14="http://schemas.microsoft.com/office/powerpoint/2010/main" val="284507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44544" y="1560175"/>
            <a:ext cx="424040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ru-RU" sz="2400" dirty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левого края бумаги на расстоянии 10 мл чертим линию параллельно краю.</a:t>
            </a:r>
          </a:p>
          <a:p>
            <a:r>
              <a:rPr lang="ru-RU" sz="2400" dirty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нижнего края бумаги на расстоянии 10 мл чертим параллельную линию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646806"/>
            <a:ext cx="3861916" cy="5491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407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44544" y="1560175"/>
            <a:ext cx="42404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На нижней линии (длинная сторона) отмеряем по 50м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538638"/>
            <a:ext cx="4518672" cy="5520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57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44544" y="1560175"/>
            <a:ext cx="42404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 Соединяем полученные точки     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375738"/>
            <a:ext cx="3391188" cy="403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51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918607" y="1330778"/>
            <a:ext cx="8156122" cy="3951516"/>
          </a:xfrm>
          <a:prstGeom prst="round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rgbClr val="32281E"/>
                </a:solidFill>
              </a:rPr>
              <a:t>Модель</a:t>
            </a:r>
            <a:endParaRPr lang="ru-RU" sz="6000" dirty="0">
              <a:solidFill>
                <a:srgbClr val="32281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7772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44544" y="1560175"/>
            <a:ext cx="42404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  На боковой стороне (короткой) чертим две линии через каждые 50мл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6096000" y="1135463"/>
            <a:ext cx="4645688" cy="4010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814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44544" y="1560175"/>
            <a:ext cx="42404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 Далее на этой линии отмечаем 50мл, 50мл и  10мл и </a:t>
            </a:r>
            <a:r>
              <a:rPr lang="ru-RU" sz="2400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чертим линии параллельные вертикали.</a:t>
            </a:r>
            <a:endParaRPr lang="ru-RU" sz="2400" dirty="0">
              <a:solidFill>
                <a:srgbClr val="32281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6095999" y="894303"/>
            <a:ext cx="5007429" cy="4240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257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232" y="1852783"/>
            <a:ext cx="42404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7.</a:t>
            </a:r>
            <a:r>
              <a:rPr lang="ru-RU" sz="2400" b="1" dirty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Отмечаем по 10 </a:t>
            </a:r>
            <a:r>
              <a:rPr lang="ru-RU" sz="2400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</a:t>
            </a:r>
          </a:p>
          <a:p>
            <a:r>
              <a:rPr lang="ru-RU" sz="2400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припуски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6095999" y="1205803"/>
            <a:ext cx="4856703" cy="3822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485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39816" y="555340"/>
            <a:ext cx="82898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8. </a:t>
            </a:r>
            <a:r>
              <a:rPr lang="ru-RU" sz="2400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Черчем припуски и обводим получившуюся деталь.</a:t>
            </a:r>
            <a:endParaRPr lang="ru-RU" sz="2400" dirty="0">
              <a:solidFill>
                <a:srgbClr val="32281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1446964" y="1758463"/>
            <a:ext cx="3798276" cy="3630138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3"/>
          <a:stretch>
            <a:fillRect/>
          </a:stretch>
        </p:blipFill>
        <p:spPr>
          <a:xfrm>
            <a:off x="6621863" y="1758463"/>
            <a:ext cx="4069583" cy="3630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250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548257" cy="4806048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5045530" y="4806049"/>
            <a:ext cx="5502728" cy="1943100"/>
          </a:xfrm>
          <a:prstGeom prst="round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923190" y="5115879"/>
            <a:ext cx="37474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32281E"/>
                </a:solidFill>
              </a:rPr>
              <a:t>перо</a:t>
            </a:r>
          </a:p>
          <a:p>
            <a:pPr algn="ctr"/>
            <a:r>
              <a:rPr lang="ru-RU" sz="3600" b="1" dirty="0" smtClean="0">
                <a:solidFill>
                  <a:srgbClr val="32281E"/>
                </a:solidFill>
              </a:rPr>
              <a:t>ёж</a:t>
            </a:r>
            <a:endParaRPr lang="ru-RU" sz="3600" b="1" dirty="0">
              <a:solidFill>
                <a:srgbClr val="32281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660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408464" y="1567543"/>
            <a:ext cx="7870372" cy="3388178"/>
          </a:xfrm>
          <a:prstGeom prst="round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rgbClr val="32281E"/>
                </a:solidFill>
              </a:rPr>
              <a:t>Чертеж</a:t>
            </a:r>
            <a:endParaRPr lang="ru-RU" sz="6000" dirty="0">
              <a:solidFill>
                <a:srgbClr val="32281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284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0840" y="2283621"/>
            <a:ext cx="6353629" cy="4574379"/>
          </a:xfrm>
          <a:prstGeom prst="rect">
            <a:avLst/>
          </a:prstGeom>
          <a:solidFill>
            <a:srgbClr val="EBD19C"/>
          </a:solidFill>
        </p:spPr>
      </p:pic>
      <p:sp>
        <p:nvSpPr>
          <p:cNvPr id="6" name="Прямоугольник 5"/>
          <p:cNvSpPr/>
          <p:nvPr/>
        </p:nvSpPr>
        <p:spPr>
          <a:xfrm>
            <a:off x="941878" y="0"/>
            <a:ext cx="9891554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000" dirty="0" smtClean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Занятие по модулю</a:t>
            </a:r>
          </a:p>
          <a:p>
            <a:pPr algn="ctr"/>
            <a:r>
              <a:rPr lang="ru-RU" sz="4000" dirty="0" smtClean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«3</a:t>
            </a:r>
            <a:r>
              <a:rPr lang="en-US" sz="4000" dirty="0" smtClean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D-</a:t>
            </a:r>
            <a:r>
              <a:rPr lang="ru-RU" sz="4000" dirty="0" smtClean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моделирование, </a:t>
            </a:r>
            <a:r>
              <a:rPr lang="ru-RU" sz="4000" dirty="0" err="1" smtClean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прототипирование</a:t>
            </a:r>
            <a:r>
              <a:rPr lang="ru-RU" sz="4000" dirty="0" smtClean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algn="ctr"/>
            <a:r>
              <a:rPr lang="ru-RU" sz="4000" dirty="0" smtClean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макетирование»</a:t>
            </a:r>
            <a:r>
              <a:rPr lang="ru-RU" sz="4000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4000" dirty="0">
              <a:solidFill>
                <a:schemeClr val="bg1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3280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07439" y="1190454"/>
            <a:ext cx="625948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err="1" smtClean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Маке́т</a:t>
            </a:r>
            <a:r>
              <a:rPr lang="ru-RU" sz="2800" dirty="0" smtClean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—</a:t>
            </a:r>
            <a:r>
              <a:rPr lang="ru-RU" sz="2800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2800" b="1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модель объекта в уменьшенном масштабе или в натуральную величину, лишённая, как правило, функциональности представляемого объекта</a:t>
            </a:r>
            <a:r>
              <a:rPr lang="ru-RU" sz="2800" dirty="0" smtClean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ru-RU" sz="2800" dirty="0" smtClean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Макет </a:t>
            </a:r>
            <a:r>
              <a:rPr lang="ru-RU" sz="2800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— модель, предварительный образец, пробный образец чего-либо.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200" y="1340598"/>
            <a:ext cx="4600395" cy="3670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15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44096" y="573577"/>
            <a:ext cx="620960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cap="all" dirty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ВЫДЕЛЯЮТ СЛЕДУЮЩИЕ </a:t>
            </a:r>
            <a:r>
              <a:rPr lang="ru-RU" sz="2400" b="1" cap="all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ВИДЫ</a:t>
            </a:r>
          </a:p>
          <a:p>
            <a:r>
              <a:rPr lang="ru-RU" sz="2400" b="1" dirty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2400" b="1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МАКЕТИРОВАНИЯ</a:t>
            </a:r>
            <a:r>
              <a:rPr lang="ru-RU" sz="2800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ru-RU" sz="2800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рхитектурное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техническое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2800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ромышленное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RU" sz="2800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ыставочное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</a:t>
            </a:r>
            <a:r>
              <a:rPr lang="ru-RU" sz="2800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андшафтное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r>
              <a:rPr lang="ru-RU" sz="2800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радостроительное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концептуальное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2800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одарочное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рекламное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учебное </a:t>
            </a:r>
            <a:r>
              <a:rPr lang="ru-RU" sz="2800" dirty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прочие.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715" y="2477194"/>
            <a:ext cx="4726447" cy="3052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206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317" y="1447131"/>
            <a:ext cx="10401299" cy="541086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19328" y="121396"/>
            <a:ext cx="103875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Ландшафтный макет </a:t>
            </a:r>
            <a:r>
              <a:rPr lang="ru-RU" sz="2800" dirty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— макет местности.</a:t>
            </a:r>
          </a:p>
          <a:p>
            <a:pPr algn="ctr"/>
            <a:r>
              <a:rPr lang="ru-RU" sz="2800" dirty="0">
                <a:solidFill>
                  <a:srgbClr val="3228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Отображает горы, озера, рельеф, деревья и т. д.</a:t>
            </a:r>
          </a:p>
        </p:txBody>
      </p:sp>
    </p:spTree>
    <p:extLst>
      <p:ext uri="{BB962C8B-B14F-4D97-AF65-F5344CB8AC3E}">
        <p14:creationId xmlns:p14="http://schemas.microsoft.com/office/powerpoint/2010/main" val="3854417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Другая 4">
      <a:dk1>
        <a:srgbClr val="FCDCB0"/>
      </a:dk1>
      <a:lt1>
        <a:sysClr val="window" lastClr="FFFFFF"/>
      </a:lt1>
      <a:dk2>
        <a:srgbClr val="CE7A07"/>
      </a:dk2>
      <a:lt2>
        <a:srgbClr val="FCDCB0"/>
      </a:lt2>
      <a:accent1>
        <a:srgbClr val="D35940"/>
      </a:accent1>
      <a:accent2>
        <a:srgbClr val="FAA93A"/>
      </a:accent2>
      <a:accent3>
        <a:srgbClr val="D35940"/>
      </a:accent3>
      <a:accent4>
        <a:srgbClr val="E0BCED"/>
      </a:accent4>
      <a:accent5>
        <a:srgbClr val="75A42E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TM04033919[[fn=Контур]]</Template>
  <TotalTime>1185</TotalTime>
  <Words>479</Words>
  <Application>Microsoft Office PowerPoint</Application>
  <PresentationFormat>Произвольный</PresentationFormat>
  <Paragraphs>88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Контур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Татьяна</cp:lastModifiedBy>
  <cp:revision>68</cp:revision>
  <dcterms:created xsi:type="dcterms:W3CDTF">2023-11-05T14:58:46Z</dcterms:created>
  <dcterms:modified xsi:type="dcterms:W3CDTF">2024-01-07T20:11:27Z</dcterms:modified>
</cp:coreProperties>
</file>