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4"/>
  </p:notesMasterIdLst>
  <p:sldIdLst>
    <p:sldId id="256" r:id="rId2"/>
    <p:sldId id="306" r:id="rId3"/>
    <p:sldId id="312" r:id="rId4"/>
    <p:sldId id="258" r:id="rId5"/>
    <p:sldId id="313" r:id="rId6"/>
    <p:sldId id="319" r:id="rId7"/>
    <p:sldId id="318" r:id="rId8"/>
    <p:sldId id="317" r:id="rId9"/>
    <p:sldId id="316" r:id="rId10"/>
    <p:sldId id="314" r:id="rId11"/>
    <p:sldId id="315" r:id="rId12"/>
    <p:sldId id="304" r:id="rId13"/>
    <p:sldId id="305" r:id="rId14"/>
    <p:sldId id="302" r:id="rId15"/>
    <p:sldId id="286" r:id="rId16"/>
    <p:sldId id="309" r:id="rId17"/>
    <p:sldId id="310" r:id="rId18"/>
    <p:sldId id="311" r:id="rId19"/>
    <p:sldId id="265" r:id="rId20"/>
    <p:sldId id="283" r:id="rId21"/>
    <p:sldId id="320" r:id="rId22"/>
    <p:sldId id="321" r:id="rId23"/>
  </p:sldIdLst>
  <p:sldSz cx="9144000" cy="6858000" type="screen4x3"/>
  <p:notesSz cx="6858000" cy="9144000"/>
  <p:custDataLst>
    <p:tags r:id="rId25"/>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10" autoAdjust="0"/>
    <p:restoredTop sz="73043" autoAdjust="0"/>
  </p:normalViewPr>
  <p:slideViewPr>
    <p:cSldViewPr>
      <p:cViewPr varScale="1">
        <p:scale>
          <a:sx n="66" d="100"/>
          <a:sy n="66" d="100"/>
        </p:scale>
        <p:origin x="-166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4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4AC392-5685-4150-BAF7-03021AE97691}" type="datetimeFigureOut">
              <a:rPr lang="ru-RU" smtClean="0"/>
              <a:pPr/>
              <a:t>16.03.2024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1A735A-A03F-4587-8B19-FACB5F2B5EA7}" type="slidenum">
              <a:rPr lang="ru-RU" smtClean="0"/>
              <a:pPr/>
              <a:t>‹#›</a:t>
            </a:fld>
            <a:endParaRPr lang="ru-RU"/>
          </a:p>
        </p:txBody>
      </p:sp>
    </p:spTree>
    <p:extLst>
      <p:ext uri="{BB962C8B-B14F-4D97-AF65-F5344CB8AC3E}">
        <p14:creationId xmlns:p14="http://schemas.microsoft.com/office/powerpoint/2010/main" xmlns="" val="741643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1)</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Мадан</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Катариа</a:t>
            </a:r>
            <a:r>
              <a:rPr lang="ru-RU" sz="1200" kern="1200" dirty="0" smtClean="0">
                <a:solidFill>
                  <a:schemeClr val="tx1"/>
                </a:solidFill>
                <a:latin typeface="+mn-lt"/>
                <a:ea typeface="+mn-ea"/>
                <a:cs typeface="+mn-cs"/>
              </a:rPr>
              <a:t> один из самых величайших людей на Земле. Он за свою жизнь создал более 17 000 клубов смеха. Его история успеха очень необычна, интересна и поучительна. Его гениальное открытие произошло в тот момент, когда он был обычным доктором. Он живет в Калькутте, в Индии. До великого открытия </a:t>
            </a:r>
            <a:r>
              <a:rPr lang="ru-RU" sz="1200" kern="1200" dirty="0" err="1" smtClean="0">
                <a:solidFill>
                  <a:schemeClr val="tx1"/>
                </a:solidFill>
                <a:latin typeface="+mn-lt"/>
                <a:ea typeface="+mn-ea"/>
                <a:cs typeface="+mn-cs"/>
              </a:rPr>
              <a:t>Катариа</a:t>
            </a:r>
            <a:r>
              <a:rPr lang="ru-RU" sz="1200" kern="1200" dirty="0" smtClean="0">
                <a:solidFill>
                  <a:schemeClr val="tx1"/>
                </a:solidFill>
                <a:latin typeface="+mn-lt"/>
                <a:ea typeface="+mn-ea"/>
                <a:cs typeface="+mn-cs"/>
              </a:rPr>
              <a:t> всегда ходил хмурым, подвержен был постоянным депрессиям, ему не хватало денег, ему не хватало времени. Он был обычным брюзгой, обычным неудачником. Но его жизнь изменилась чудесным образом после того, как один из медицинских журналов заказал ему статью о пользе смеха при выздоровлении больных. Собирая информацию и размышляя, </a:t>
            </a:r>
            <a:r>
              <a:rPr lang="ru-RU" sz="1200" kern="1200" dirty="0" err="1" smtClean="0">
                <a:solidFill>
                  <a:schemeClr val="tx1"/>
                </a:solidFill>
                <a:latin typeface="+mn-lt"/>
                <a:ea typeface="+mn-ea"/>
                <a:cs typeface="+mn-cs"/>
              </a:rPr>
              <a:t>Катариа</a:t>
            </a:r>
            <a:r>
              <a:rPr lang="ru-RU" sz="1200" kern="1200" dirty="0" smtClean="0">
                <a:solidFill>
                  <a:schemeClr val="tx1"/>
                </a:solidFill>
                <a:latin typeface="+mn-lt"/>
                <a:ea typeface="+mn-ea"/>
                <a:cs typeface="+mn-cs"/>
              </a:rPr>
              <a:t> вдруг осознал, что смех является бесценным богатством. Смех является не только источником здоровья, энергии, радости. Смех является бесплатным, доступным всем людям на земле источником счастья. В четыре часа утра ему пришло это великое осознание. И вместо того, чтобы просто написать статью, он решил изменить мир, создать клубы смеха по всему миру. В семь утра он уже бегал по парку и искал первых участников клуба смеха. В первый же день он нашел двух единомышленников. А вскоре в его клубе смеха насчитывалось уже 50 человек. Перед работой они собирались в парке, вместе смеялись  и с хорошим настроением разъезжались по своим делам. Но через две недели наступил первый кризисный момент в клубе смеха. Шутки закончились, уже стали звучать скабрезные анекдоты, и люди пришли к выводу, что надо закрывать клуб смеха. </a:t>
            </a: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10)  </a:t>
            </a:r>
            <a:r>
              <a:rPr lang="ru-RU" sz="1200" b="0" kern="1200" dirty="0" smtClean="0">
                <a:solidFill>
                  <a:schemeClr val="tx1"/>
                </a:solidFill>
                <a:latin typeface="+mn-lt"/>
                <a:ea typeface="+mn-ea"/>
                <a:cs typeface="+mn-cs"/>
              </a:rPr>
              <a:t>Во время смеха кровь, обогащенная кислородом, омывает эндокринные железы – щитовидку, </a:t>
            </a:r>
            <a:r>
              <a:rPr lang="ru-RU" sz="1200" b="0" kern="1200" dirty="0" err="1" smtClean="0">
                <a:solidFill>
                  <a:schemeClr val="tx1"/>
                </a:solidFill>
                <a:latin typeface="+mn-lt"/>
                <a:ea typeface="+mn-ea"/>
                <a:cs typeface="+mn-cs"/>
              </a:rPr>
              <a:t>паращитовидку</a:t>
            </a:r>
            <a:r>
              <a:rPr lang="ru-RU" sz="1200" b="0" kern="1200" dirty="0" smtClean="0">
                <a:solidFill>
                  <a:schemeClr val="tx1"/>
                </a:solidFill>
                <a:latin typeface="+mn-lt"/>
                <a:ea typeface="+mn-ea"/>
                <a:cs typeface="+mn-cs"/>
              </a:rPr>
              <a:t>, гипофиз, поджелудочную железу, надпочечники и яичники. </a:t>
            </a:r>
            <a:endParaRPr lang="ru-RU" sz="1200" b="1"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11</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11)</a:t>
            </a:r>
            <a:r>
              <a:rPr lang="ru-RU" sz="1200" kern="1200" dirty="0" smtClean="0">
                <a:solidFill>
                  <a:schemeClr val="tx1"/>
                </a:solidFill>
                <a:latin typeface="+mn-lt"/>
                <a:ea typeface="+mn-ea"/>
                <a:cs typeface="+mn-cs"/>
              </a:rPr>
              <a:t>  Смех - отличное дополнение к программе похудания. Сильнее всего напрягаются мышцы живота. Происходит то же самое, что и при беге: сотрясается грудная клетка, движутся плечи, вибрирует диафрагма, многие мышцы поочерёдно сжимаются и разжимаются. 15 минут непрерывного смеха могут заменить полтора часа занятия греблей.</a:t>
            </a: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12</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12)</a:t>
            </a:r>
            <a:r>
              <a:rPr lang="ru-RU" sz="1200" kern="1200" dirty="0" smtClean="0">
                <a:solidFill>
                  <a:schemeClr val="tx1"/>
                </a:solidFill>
                <a:latin typeface="+mn-lt"/>
                <a:ea typeface="+mn-ea"/>
                <a:cs typeface="+mn-cs"/>
              </a:rPr>
              <a:t>  Учёные доказали, что каждый раз, когда мы смеёмся, в организме замедляются процессы старения. Если вы хотите продлить молодость - смейтесь чаще! 5 минут смеха заменяют 40минут отдыха.</a:t>
            </a: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13</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13)  </a:t>
            </a:r>
            <a:r>
              <a:rPr lang="ru-RU" sz="1200" b="0" kern="1200" dirty="0" smtClean="0">
                <a:solidFill>
                  <a:schemeClr val="tx1"/>
                </a:solidFill>
                <a:latin typeface="+mn-lt"/>
                <a:ea typeface="+mn-ea"/>
                <a:cs typeface="+mn-cs"/>
              </a:rPr>
              <a:t>Простая улыбка быстро располагает к вам незнакомых людей. С таким человеком приятно общаться, его хочется постоянно видеть и улыбаться в ответ. Психологи утверждают что улыбка, даже через силу может поднять настроение. Когда вы заставляете себя улыбаться (даже если у вас плохое настроение), ваш организм задействует те же мышцы, что и при искренней улыбке и начинает выделять гормоны счастья, которые дают положительный заряд. Заставляйте себя улыбаться - это самый быстрый и простой способ улучшить свое эмоциональное состояние.</a:t>
            </a:r>
            <a:endParaRPr lang="ru-RU" sz="1200" b="1"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14</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14)  </a:t>
            </a:r>
            <a:r>
              <a:rPr lang="ru-RU" sz="1200" b="0" kern="1200" dirty="0" smtClean="0">
                <a:solidFill>
                  <a:schemeClr val="tx1"/>
                </a:solidFill>
                <a:latin typeface="+mn-lt"/>
                <a:ea typeface="+mn-ea"/>
                <a:cs typeface="+mn-cs"/>
              </a:rPr>
              <a:t>Те, кто читал книгу </a:t>
            </a:r>
            <a:r>
              <a:rPr lang="ru-RU" sz="1200" b="0" kern="1200" dirty="0" err="1" smtClean="0">
                <a:solidFill>
                  <a:schemeClr val="tx1"/>
                </a:solidFill>
                <a:latin typeface="+mn-lt"/>
                <a:ea typeface="+mn-ea"/>
                <a:cs typeface="+mn-cs"/>
              </a:rPr>
              <a:t>Норбекова</a:t>
            </a:r>
            <a:r>
              <a:rPr lang="ru-RU" sz="1200" b="0" kern="1200" dirty="0" smtClean="0">
                <a:solidFill>
                  <a:schemeClr val="tx1"/>
                </a:solidFill>
                <a:latin typeface="+mn-lt"/>
                <a:ea typeface="+mn-ea"/>
                <a:cs typeface="+mn-cs"/>
              </a:rPr>
              <a:t> “Опыт Дурака”, знают, что искренняя улыбка и прямая спина могут вылечить практически все болезни. Советую прочитать!!!</a:t>
            </a:r>
            <a:endParaRPr lang="ru-RU" sz="1200" b="1"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15</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15)</a:t>
            </a:r>
            <a:r>
              <a:rPr lang="ru-RU" sz="1200" kern="1200" dirty="0" smtClean="0">
                <a:solidFill>
                  <a:schemeClr val="tx1"/>
                </a:solidFill>
                <a:latin typeface="+mn-lt"/>
                <a:ea typeface="+mn-ea"/>
                <a:cs typeface="+mn-cs"/>
              </a:rPr>
              <a:t>  Практичные американцы поставили юмор на службу обществу: для руководящего состава известных фирм и командования ВВС США проводятся «семинары юмора». Именно на работе человек более подвержен стрессовым ситуациям. Чем большее давление на психику испытывают работники, тем более хрупкой становится их нервная система. </a:t>
            </a: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16</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16)</a:t>
            </a:r>
            <a:r>
              <a:rPr lang="ru-RU" sz="1200" kern="1200" dirty="0" smtClean="0">
                <a:solidFill>
                  <a:schemeClr val="tx1"/>
                </a:solidFill>
                <a:latin typeface="+mn-lt"/>
                <a:ea typeface="+mn-ea"/>
                <a:cs typeface="+mn-cs"/>
              </a:rPr>
              <a:t>  </a:t>
            </a:r>
            <a:r>
              <a:rPr lang="ru-RU" sz="1200" b="0" kern="1200" dirty="0" smtClean="0">
                <a:solidFill>
                  <a:schemeClr val="tx1"/>
                </a:solidFill>
                <a:latin typeface="+mn-lt"/>
                <a:ea typeface="+mn-ea"/>
                <a:cs typeface="+mn-cs"/>
              </a:rPr>
              <a:t>Юмор – это работа не из легких.</a:t>
            </a:r>
            <a:r>
              <a:rPr lang="ru-RU" sz="1200" kern="1200" dirty="0" smtClean="0">
                <a:solidFill>
                  <a:schemeClr val="tx1"/>
                </a:solidFill>
                <a:latin typeface="+mn-lt"/>
                <a:ea typeface="+mn-ea"/>
                <a:cs typeface="+mn-cs"/>
              </a:rPr>
              <a:t> Проблемы появляются сами собой, а умение радоваться следует в себе культивировать. Важно уметь в любых ситуациях почувствовать абсурдность неудачи или несчастья.</a:t>
            </a: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17</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2)</a:t>
            </a:r>
            <a:r>
              <a:rPr lang="ru-RU" sz="1200" kern="1200" dirty="0" smtClean="0">
                <a:solidFill>
                  <a:schemeClr val="tx1"/>
                </a:solidFill>
                <a:latin typeface="+mn-lt"/>
                <a:ea typeface="+mn-ea"/>
                <a:cs typeface="+mn-cs"/>
              </a:rPr>
              <a:t> Но </a:t>
            </a:r>
            <a:r>
              <a:rPr lang="ru-RU" sz="1200" kern="1200" dirty="0" err="1" smtClean="0">
                <a:solidFill>
                  <a:schemeClr val="tx1"/>
                </a:solidFill>
                <a:latin typeface="+mn-lt"/>
                <a:ea typeface="+mn-ea"/>
                <a:cs typeface="+mn-cs"/>
              </a:rPr>
              <a:t>Мадан</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Катариа</a:t>
            </a:r>
            <a:r>
              <a:rPr lang="ru-RU" sz="1200" kern="1200" dirty="0" smtClean="0">
                <a:solidFill>
                  <a:schemeClr val="tx1"/>
                </a:solidFill>
                <a:latin typeface="+mn-lt"/>
                <a:ea typeface="+mn-ea"/>
                <a:cs typeface="+mn-cs"/>
              </a:rPr>
              <a:t> нашел выход, он вдруг осознал и объяснил своим друзьям: «Чтобы смеяться, не обязательно нужны шутки. Ведь наше тело не распознает искусственный и натуральный смех. Когда мы просто смеемся, выделяется такое же количество гормонов счастья и </a:t>
            </a:r>
            <a:r>
              <a:rPr lang="ru-RU" sz="1200" kern="1200" dirty="0" err="1" smtClean="0">
                <a:solidFill>
                  <a:schemeClr val="tx1"/>
                </a:solidFill>
                <a:latin typeface="+mn-lt"/>
                <a:ea typeface="+mn-ea"/>
                <a:cs typeface="+mn-cs"/>
              </a:rPr>
              <a:t>эндорфинов</a:t>
            </a:r>
            <a:r>
              <a:rPr lang="ru-RU" sz="1200" kern="1200" dirty="0" smtClean="0">
                <a:solidFill>
                  <a:schemeClr val="tx1"/>
                </a:solidFill>
                <a:latin typeface="+mn-lt"/>
                <a:ea typeface="+mn-ea"/>
                <a:cs typeface="+mn-cs"/>
              </a:rPr>
              <a:t>, так же усиливается иммунная система, так же наши сердце и душа наполняются радостью и светом, как если бы мы смеялись над хорошей шуткой. Поэтому можно смеяться просто так!» </a:t>
            </a:r>
            <a:r>
              <a:rPr lang="ru-RU" sz="1200" kern="1200" dirty="0" err="1" smtClean="0">
                <a:solidFill>
                  <a:schemeClr val="tx1"/>
                </a:solidFill>
                <a:latin typeface="+mn-lt"/>
                <a:ea typeface="+mn-ea"/>
                <a:cs typeface="+mn-cs"/>
              </a:rPr>
              <a:t>Катариа</a:t>
            </a:r>
            <a:r>
              <a:rPr lang="ru-RU" sz="1200" kern="1200" dirty="0" smtClean="0">
                <a:solidFill>
                  <a:schemeClr val="tx1"/>
                </a:solidFill>
                <a:latin typeface="+mn-lt"/>
                <a:ea typeface="+mn-ea"/>
                <a:cs typeface="+mn-cs"/>
              </a:rPr>
              <a:t> придумал несколько упражнений, и клубы смеха стали появляться по миру сначала десятками, затем сотнями, а теперь и тысячами. Люди перед работой собираются, выполняют упражнения смеха и получают мощный заряд энергии, мощный заряд радости и счастья, который передают в течение дня своим коллегам, родным и близким. Самое большое распространение клубы смеха получили в Китае. Если в Америке клубы смеха насчитывают 50-100 человек, то китайские насчитывают до 2 000-3 000 человек. </a:t>
            </a: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3)</a:t>
            </a:r>
            <a:r>
              <a:rPr lang="ru-RU" sz="1200" kern="1200" dirty="0" smtClean="0">
                <a:solidFill>
                  <a:schemeClr val="tx1"/>
                </a:solidFill>
                <a:latin typeface="+mn-lt"/>
                <a:ea typeface="+mn-ea"/>
                <a:cs typeface="+mn-cs"/>
              </a:rPr>
              <a:t> Зачем люди добиваются богатства, славы и власти? Чтобы радоваться, чтобы быть счастливыми, чтобы смеяться. Но каждый день Вы не можете становиться министром, каждый день Вы не можете в лотерее выигрывать миллион долларов, и каждый день Вы не можете побеждать на Олимпийских играх. Такие победы происходят очень редко. Вот поэтому люди очень редко и радуются. А правда жизни заключается в том, чтобы радоваться просто так. </a:t>
            </a: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4)</a:t>
            </a:r>
            <a:r>
              <a:rPr lang="ru-RU" sz="1200" kern="1200" dirty="0" smtClean="0">
                <a:solidFill>
                  <a:schemeClr val="tx1"/>
                </a:solidFill>
                <a:latin typeface="+mn-lt"/>
                <a:ea typeface="+mn-ea"/>
                <a:cs typeface="+mn-cs"/>
              </a:rPr>
              <a:t>  Ученые посчитали – дети смеются до 500 раз в день. Взрослые в среднем - 17. Детям для того чтобы смеяться, не нужны смешные шутки, анекдот, они смеются просто так. Смех – это свет нашей души. Но потом дети, которые смеялись просто так, вырастают, и уже над их душой берет власть разум, а взрослый скучный, серый мир ставит жесткие ограничения. Если ты смеешься просто так, то смех без причины считается признаком дурачины. Поэтому взрослые люди смеются очень редко, и только тогда, когда им разрешает их разум. В Японии взрослые люди смеются очень часто. Это самая позитивная страна в мире. Кстати, в Японии больше всего долгожителей. Уже сегодня количество жителей Японии, перешагнувших столетний рубеж, приближается к миллиону. Кстати, средняя зарплата в Японии – самая высокая в мире, и уровень жизни в Японии – самый высокий в мире.</a:t>
            </a: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5)</a:t>
            </a:r>
            <a:r>
              <a:rPr lang="ru-RU" sz="1200" kern="1200" dirty="0" smtClean="0">
                <a:solidFill>
                  <a:schemeClr val="tx1"/>
                </a:solidFill>
                <a:latin typeface="+mn-lt"/>
                <a:ea typeface="+mn-ea"/>
                <a:cs typeface="+mn-cs"/>
              </a:rPr>
              <a:t>  Польза смеха для здоровья и настроения известна уже давно. Все знают, что смех очень полезен, но многие даже не подозревают, как много пользы приносит он нашему организму. Интересна история возникновения </a:t>
            </a:r>
            <a:r>
              <a:rPr lang="ru-RU" sz="1200" kern="1200" dirty="0" err="1" smtClean="0">
                <a:solidFill>
                  <a:schemeClr val="tx1"/>
                </a:solidFill>
                <a:latin typeface="+mn-lt"/>
                <a:ea typeface="+mn-ea"/>
                <a:cs typeface="+mn-cs"/>
              </a:rPr>
              <a:t>гелотологии</a:t>
            </a:r>
            <a:r>
              <a:rPr lang="ru-RU" sz="1200" kern="1200" dirty="0" smtClean="0">
                <a:solidFill>
                  <a:schemeClr val="tx1"/>
                </a:solidFill>
                <a:latin typeface="+mn-lt"/>
                <a:ea typeface="+mn-ea"/>
                <a:cs typeface="+mn-cs"/>
              </a:rPr>
              <a:t> — науки о смехе: ее основатель, американец </a:t>
            </a:r>
            <a:r>
              <a:rPr lang="ru-RU" sz="1200" kern="1200" dirty="0" err="1" smtClean="0">
                <a:solidFill>
                  <a:schemeClr val="tx1"/>
                </a:solidFill>
                <a:latin typeface="+mn-lt"/>
                <a:ea typeface="+mn-ea"/>
                <a:cs typeface="+mn-cs"/>
              </a:rPr>
              <a:t>Норман</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Казинс</a:t>
            </a:r>
            <a:r>
              <a:rPr lang="ru-RU" sz="1200" kern="1200" dirty="0" smtClean="0">
                <a:solidFill>
                  <a:schemeClr val="tx1"/>
                </a:solidFill>
                <a:latin typeface="+mn-lt"/>
                <a:ea typeface="+mn-ea"/>
                <a:cs typeface="+mn-cs"/>
              </a:rPr>
              <a:t>, сыскал известность, как человек, «рассмешивший смерть». Страдая от редкого заболевания костей, он не смог найти помощи у медиков, оказавшихся бессильными. </a:t>
            </a:r>
            <a:r>
              <a:rPr lang="ru-RU" sz="1200" kern="1200" dirty="0" err="1" smtClean="0">
                <a:solidFill>
                  <a:schemeClr val="tx1"/>
                </a:solidFill>
                <a:latin typeface="+mn-lt"/>
                <a:ea typeface="+mn-ea"/>
                <a:cs typeface="+mn-cs"/>
              </a:rPr>
              <a:t>Норман</a:t>
            </a:r>
            <a:r>
              <a:rPr lang="ru-RU" sz="1200" kern="1200" dirty="0" smtClean="0">
                <a:solidFill>
                  <a:schemeClr val="tx1"/>
                </a:solidFill>
                <a:latin typeface="+mn-lt"/>
                <a:ea typeface="+mn-ea"/>
                <a:cs typeface="+mn-cs"/>
              </a:rPr>
              <a:t>, решив напоследок посмеяться вдоволь, уединился и занялся просмотром комедий, чтением анекдотов, сочетая это занятие с приемом витамина С. Результат удивил весь мир: журналист излечился от страшной болезни, определив метод лечения, как «</a:t>
            </a:r>
            <a:r>
              <a:rPr lang="ru-RU" sz="1200" kern="1200" dirty="0" err="1" smtClean="0">
                <a:solidFill>
                  <a:schemeClr val="tx1"/>
                </a:solidFill>
                <a:latin typeface="+mn-lt"/>
                <a:ea typeface="+mn-ea"/>
                <a:cs typeface="+mn-cs"/>
              </a:rPr>
              <a:t>Супердоза</a:t>
            </a:r>
            <a:r>
              <a:rPr lang="ru-RU" sz="1200" kern="1200" dirty="0" smtClean="0">
                <a:solidFill>
                  <a:schemeClr val="tx1"/>
                </a:solidFill>
                <a:latin typeface="+mn-lt"/>
                <a:ea typeface="+mn-ea"/>
                <a:cs typeface="+mn-cs"/>
              </a:rPr>
              <a:t> смеха и </a:t>
            </a:r>
            <a:r>
              <a:rPr lang="ru-RU" sz="1200" kern="1200" dirty="0" err="1" smtClean="0">
                <a:solidFill>
                  <a:schemeClr val="tx1"/>
                </a:solidFill>
                <a:latin typeface="+mn-lt"/>
                <a:ea typeface="+mn-ea"/>
                <a:cs typeface="+mn-cs"/>
              </a:rPr>
              <a:t>супердоза</a:t>
            </a:r>
            <a:r>
              <a:rPr lang="ru-RU" sz="1200" kern="1200" dirty="0" smtClean="0">
                <a:solidFill>
                  <a:schemeClr val="tx1"/>
                </a:solidFill>
                <a:latin typeface="+mn-lt"/>
                <a:ea typeface="+mn-ea"/>
                <a:cs typeface="+mn-cs"/>
              </a:rPr>
              <a:t> витамина С». Так, в 70-ые годы ХХ века было положено начало серьезному изучению смеха, как мощнейшего резерва организма. В настоящее время количество </a:t>
            </a:r>
            <a:r>
              <a:rPr lang="ru-RU" sz="1200" kern="1200" dirty="0" err="1" smtClean="0">
                <a:solidFill>
                  <a:schemeClr val="tx1"/>
                </a:solidFill>
                <a:latin typeface="+mn-lt"/>
                <a:ea typeface="+mn-ea"/>
                <a:cs typeface="+mn-cs"/>
              </a:rPr>
              <a:t>смехотерапевтов</a:t>
            </a:r>
            <a:r>
              <a:rPr lang="ru-RU" sz="1200" kern="1200" dirty="0" smtClean="0">
                <a:solidFill>
                  <a:schemeClr val="tx1"/>
                </a:solidFill>
                <a:latin typeface="+mn-lt"/>
                <a:ea typeface="+mn-ea"/>
                <a:cs typeface="+mn-cs"/>
              </a:rPr>
              <a:t> в США превысило 600 человек. Также в США действуют Центры смеха, где проходят групповые сеансы и куда американцы ходят, как на праздник. «За компанию» рассмеяться легче в 30 раз, чем пребывая в одиночестве.</a:t>
            </a: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6</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6)</a:t>
            </a:r>
            <a:r>
              <a:rPr lang="ru-RU" sz="1200" kern="1200" dirty="0" smtClean="0">
                <a:solidFill>
                  <a:schemeClr val="tx1"/>
                </a:solidFill>
                <a:latin typeface="+mn-lt"/>
                <a:ea typeface="+mn-ea"/>
                <a:cs typeface="+mn-cs"/>
              </a:rPr>
              <a:t> Американскими медиками установлено, что за общее физическое здоровье и позитивное восприятие действительности отвечают определенные мозговые центры. Стимуляция этих центров излечивает множество заболеваний. Безопасным и естественным методом стимуляции данных зон является смех, который тормозит выработку мозгом гормонов стресса — кортизона и адреналина. </a:t>
            </a: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7</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7)</a:t>
            </a:r>
            <a:r>
              <a:rPr lang="ru-RU" sz="1200" kern="1200" dirty="0" smtClean="0">
                <a:solidFill>
                  <a:schemeClr val="tx1"/>
                </a:solidFill>
                <a:latin typeface="+mn-lt"/>
                <a:ea typeface="+mn-ea"/>
                <a:cs typeface="+mn-cs"/>
              </a:rPr>
              <a:t> При смехе вдох становится более глубоким и длинным, а выдох укорачивается. Интенсивность выдоха настолько сильна, что легкие полностью освобождаются от воздуха, в 3-4 раза ускоряется газообмен - что является естественной дыхательной гимнастикой. Во время смеха скорость воздуха на выдохе составляет100 км/ч. Легкие и бронхи вентилируются и очищаются. Конечный результат после смеха схож с дыхательной гимнастикой йоги: усиливается кровоснабжение тканей и органов, артериальное давление приходит в норму, самочувствие и настроение улучшаются.</a:t>
            </a: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8</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8) </a:t>
            </a:r>
            <a:r>
              <a:rPr lang="ru-RU" sz="1200" b="0" kern="1200" dirty="0" smtClean="0">
                <a:solidFill>
                  <a:schemeClr val="tx1"/>
                </a:solidFill>
                <a:latin typeface="+mn-lt"/>
                <a:ea typeface="+mn-ea"/>
                <a:cs typeface="+mn-cs"/>
              </a:rPr>
              <a:t>При смехе напрягаются и расслабляются мышцы живота, что является хорошей гимнастикой для пресса. 15 минут непрерывного хохота соответствуют  50 упражнениям на пресс. Это нормализует работу желудка и кишечника, благодаря чему из организма быстрее выводятся токсины, шлаки и плохой холестерин. </a:t>
            </a:r>
            <a:endParaRPr lang="ru-RU" sz="1200" b="1"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9</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(Слайд 9) </a:t>
            </a:r>
            <a:r>
              <a:rPr lang="ru-RU" sz="1200" b="0" kern="1200" dirty="0" smtClean="0">
                <a:solidFill>
                  <a:schemeClr val="tx1"/>
                </a:solidFill>
                <a:latin typeface="+mn-lt"/>
                <a:ea typeface="+mn-ea"/>
                <a:cs typeface="+mn-cs"/>
              </a:rPr>
              <a:t>Во время смеха улучшается состояние сердечно-сосудистой системы, нормализуется давление у гипертоников. У смеющегося человека расслабляются мышцы спины, шеи. Это особенно полезно тем, кто подолгу сидит перед монитором компьютера. Смех до слез прочищает глаза.</a:t>
            </a:r>
            <a:endParaRPr lang="ru-RU" sz="1200" b="1"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771A735A-A03F-4587-8B19-FACB5F2B5EA7}" type="slidenum">
              <a:rPr lang="ru-RU" smtClean="0"/>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57200" y="381000"/>
            <a:ext cx="6248400" cy="2438400"/>
          </a:xfrm>
        </p:spPr>
        <p:txBody>
          <a:bodyPr/>
          <a:lstStyle>
            <a:lvl1pPr>
              <a:lnSpc>
                <a:spcPct val="80000"/>
              </a:lnSpc>
              <a:defRPr sz="4800"/>
            </a:lvl1pPr>
          </a:lstStyle>
          <a:p>
            <a:r>
              <a:rPr lang="ru-RU" smtClean="0"/>
              <a:t>Образец заголовка</a:t>
            </a:r>
            <a:endParaRPr lang="ru-RU"/>
          </a:p>
        </p:txBody>
      </p:sp>
      <p:sp>
        <p:nvSpPr>
          <p:cNvPr id="3075" name="Rectangle 3"/>
          <p:cNvSpPr>
            <a:spLocks noGrp="1" noChangeArrowheads="1"/>
          </p:cNvSpPr>
          <p:nvPr>
            <p:ph type="subTitle" idx="1"/>
          </p:nvPr>
        </p:nvSpPr>
        <p:spPr>
          <a:xfrm>
            <a:off x="457200" y="3352800"/>
            <a:ext cx="6140450" cy="609600"/>
          </a:xfrm>
        </p:spPr>
        <p:txBody>
          <a:bodyPr/>
          <a:lstStyle>
            <a:lvl1pPr marL="0" indent="0">
              <a:buFontTx/>
              <a:buNone/>
              <a:defRPr/>
            </a:lvl1pPr>
          </a:lstStyle>
          <a:p>
            <a:r>
              <a:rPr lang="ru-RU" smtClean="0"/>
              <a:t>Образец подзаголовка</a:t>
            </a:r>
            <a:endParaRPr lang="ru-RU"/>
          </a:p>
        </p:txBody>
      </p:sp>
      <p:sp>
        <p:nvSpPr>
          <p:cNvPr id="3076" name="Rectangle 4"/>
          <p:cNvSpPr>
            <a:spLocks noGrp="1" noChangeArrowheads="1"/>
          </p:cNvSpPr>
          <p:nvPr>
            <p:ph type="dt" sz="half" idx="2"/>
          </p:nvPr>
        </p:nvSpPr>
        <p:spPr>
          <a:xfrm>
            <a:off x="228600" y="6248400"/>
            <a:ext cx="1905000" cy="457200"/>
          </a:xfrm>
        </p:spPr>
        <p:txBody>
          <a:bodyPr/>
          <a:lstStyle>
            <a:lvl1pPr>
              <a:defRPr/>
            </a:lvl1pPr>
          </a:lstStyle>
          <a:p>
            <a:fld id="{5B106E36-FD25-4E2D-B0AA-010F637433A0}" type="datetimeFigureOut">
              <a:rPr lang="ru-RU" smtClean="0"/>
              <a:pPr/>
              <a:t>16.03.2024</a:t>
            </a:fld>
            <a:endParaRPr lang="ru-RU"/>
          </a:p>
        </p:txBody>
      </p:sp>
      <p:sp>
        <p:nvSpPr>
          <p:cNvPr id="3077" name="Rectangle 5"/>
          <p:cNvSpPr>
            <a:spLocks noGrp="1" noChangeArrowheads="1"/>
          </p:cNvSpPr>
          <p:nvPr>
            <p:ph type="ftr" sz="quarter" idx="3"/>
          </p:nvPr>
        </p:nvSpPr>
        <p:spPr>
          <a:xfrm>
            <a:off x="2362200" y="6248400"/>
            <a:ext cx="4343400" cy="457200"/>
          </a:xfrm>
        </p:spPr>
        <p:txBody>
          <a:bodyPr/>
          <a:lstStyle>
            <a:lvl1pPr>
              <a:defRPr/>
            </a:lvl1pPr>
          </a:lstStyle>
          <a:p>
            <a:endParaRPr lang="ru-RU"/>
          </a:p>
        </p:txBody>
      </p:sp>
      <p:sp>
        <p:nvSpPr>
          <p:cNvPr id="3078" name="Rectangle 6"/>
          <p:cNvSpPr>
            <a:spLocks noGrp="1" noChangeArrowheads="1"/>
          </p:cNvSpPr>
          <p:nvPr>
            <p:ph type="sldNum" sz="quarter" idx="4"/>
          </p:nvPr>
        </p:nvSpPr>
        <p:spPr>
          <a:xfrm>
            <a:off x="7010400" y="6248400"/>
            <a:ext cx="1905000" cy="457200"/>
          </a:xfrm>
        </p:spPr>
        <p:txBody>
          <a:bodyPr/>
          <a:lstStyle>
            <a:lvl1pPr>
              <a:defRPr>
                <a:solidFill>
                  <a:schemeClr val="tx1"/>
                </a:solidFill>
              </a:defRPr>
            </a:lvl1pPr>
          </a:lstStyle>
          <a:p>
            <a:fld id="{725C68B6-61C2-468F-89AB-4B9F7531AA68}" type="slidenum">
              <a:rPr lang="ru-RU" smtClean="0"/>
              <a:pPr/>
              <a:t>‹#›</a:t>
            </a:fld>
            <a:endParaRPr lang="ru-RU"/>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5B106E36-FD25-4E2D-B0AA-010F637433A0}" type="datetimeFigureOut">
              <a:rPr lang="ru-RU" smtClean="0"/>
              <a:pPr/>
              <a:t>16.03.2024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477000" y="868363"/>
            <a:ext cx="1981200" cy="5151437"/>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33400" y="868363"/>
            <a:ext cx="5791200" cy="51514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5B106E36-FD25-4E2D-B0AA-010F637433A0}" type="datetimeFigureOut">
              <a:rPr lang="ru-RU" smtClean="0"/>
              <a:pPr/>
              <a:t>16.03.2024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5B106E36-FD25-4E2D-B0AA-010F637433A0}" type="datetimeFigureOut">
              <a:rPr lang="ru-RU" smtClean="0"/>
              <a:pPr/>
              <a:t>16.03.2024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fld id="{5B106E36-FD25-4E2D-B0AA-010F637433A0}" type="datetimeFigureOut">
              <a:rPr lang="ru-RU" smtClean="0"/>
              <a:pPr/>
              <a:t>16.03.2024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533400" y="2209800"/>
            <a:ext cx="38862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572000" y="2209800"/>
            <a:ext cx="38862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fld id="{5B106E36-FD25-4E2D-B0AA-010F637433A0}" type="datetimeFigureOut">
              <a:rPr lang="ru-RU" smtClean="0"/>
              <a:pPr/>
              <a:t>16.03.2024</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fld id="{5B106E36-FD25-4E2D-B0AA-010F637433A0}" type="datetimeFigureOut">
              <a:rPr lang="ru-RU" smtClean="0"/>
              <a:pPr/>
              <a:t>16.03.2024</a:t>
            </a:fld>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fld id="{5B106E36-FD25-4E2D-B0AA-010F637433A0}" type="datetimeFigureOut">
              <a:rPr lang="ru-RU" smtClean="0"/>
              <a:pPr/>
              <a:t>16.03.2024</a:t>
            </a:fld>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fld id="{5B106E36-FD25-4E2D-B0AA-010F637433A0}" type="datetimeFigureOut">
              <a:rPr lang="ru-RU" smtClean="0"/>
              <a:pPr/>
              <a:t>16.03.2024</a:t>
            </a:fld>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fld id="{5B106E36-FD25-4E2D-B0AA-010F637433A0}" type="datetimeFigureOut">
              <a:rPr lang="ru-RU" smtClean="0"/>
              <a:pPr/>
              <a:t>16.03.2024</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fld id="{5B106E36-FD25-4E2D-B0AA-010F637433A0}" type="datetimeFigureOut">
              <a:rPr lang="ru-RU" smtClean="0"/>
              <a:pPr/>
              <a:t>16.03.2024</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33400" y="868363"/>
            <a:ext cx="7924800" cy="13112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533400" y="2209800"/>
            <a:ext cx="7924800" cy="3810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26670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vl1pPr>
          </a:lstStyle>
          <a:p>
            <a:fld id="{5B106E36-FD25-4E2D-B0AA-010F637433A0}" type="datetimeFigureOut">
              <a:rPr lang="ru-RU" smtClean="0"/>
              <a:pPr/>
              <a:t>16.03.2024</a:t>
            </a:fld>
            <a:endParaRPr lang="ru-RU"/>
          </a:p>
        </p:txBody>
      </p:sp>
      <p:sp>
        <p:nvSpPr>
          <p:cNvPr id="1029" name="Rectangle 5"/>
          <p:cNvSpPr>
            <a:spLocks noGrp="1" noChangeArrowheads="1"/>
          </p:cNvSpPr>
          <p:nvPr>
            <p:ph type="ftr" sz="quarter" idx="3"/>
          </p:nvPr>
        </p:nvSpPr>
        <p:spPr bwMode="auto">
          <a:xfrm>
            <a:off x="4114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vl1pPr>
          </a:lstStyle>
          <a:p>
            <a:endParaRPr lang="ru-RU"/>
          </a:p>
        </p:txBody>
      </p:sp>
      <p:sp>
        <p:nvSpPr>
          <p:cNvPr id="1030" name="Rectangle 6"/>
          <p:cNvSpPr>
            <a:spLocks noGrp="1" noChangeArrowheads="1"/>
          </p:cNvSpPr>
          <p:nvPr>
            <p:ph type="sldNum" sz="quarter" idx="4"/>
          </p:nvPr>
        </p:nvSpPr>
        <p:spPr bwMode="auto">
          <a:xfrm>
            <a:off x="71628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iming>
    <p:tnLst>
      <p:par>
        <p:cTn id="1" dur="indefinite" restart="never" nodeType="tmRoot"/>
      </p:par>
    </p:tnLst>
  </p:timing>
  <p:txStyles>
    <p:titleStyle>
      <a:lvl1pPr algn="l" rtl="0" eaLnBrk="1" fontAlgn="base" hangingPunct="1">
        <a:spcBef>
          <a:spcPct val="0"/>
        </a:spcBef>
        <a:spcAft>
          <a:spcPct val="0"/>
        </a:spcAft>
        <a:defRPr sz="4000">
          <a:solidFill>
            <a:schemeClr val="tx2"/>
          </a:solidFill>
          <a:latin typeface="+mj-lt"/>
          <a:ea typeface="+mj-ea"/>
          <a:cs typeface="+mj-cs"/>
        </a:defRPr>
      </a:lvl1pPr>
      <a:lvl2pPr algn="l" rtl="0" eaLnBrk="1" fontAlgn="base" hangingPunct="1">
        <a:spcBef>
          <a:spcPct val="0"/>
        </a:spcBef>
        <a:spcAft>
          <a:spcPct val="0"/>
        </a:spcAft>
        <a:defRPr sz="4000">
          <a:solidFill>
            <a:schemeClr val="tx2"/>
          </a:solidFill>
          <a:latin typeface="Arial Black" pitchFamily="34" charset="0"/>
        </a:defRPr>
      </a:lvl2pPr>
      <a:lvl3pPr algn="l" rtl="0" eaLnBrk="1" fontAlgn="base" hangingPunct="1">
        <a:spcBef>
          <a:spcPct val="0"/>
        </a:spcBef>
        <a:spcAft>
          <a:spcPct val="0"/>
        </a:spcAft>
        <a:defRPr sz="4000">
          <a:solidFill>
            <a:schemeClr val="tx2"/>
          </a:solidFill>
          <a:latin typeface="Arial Black" pitchFamily="34" charset="0"/>
        </a:defRPr>
      </a:lvl3pPr>
      <a:lvl4pPr algn="l" rtl="0" eaLnBrk="1" fontAlgn="base" hangingPunct="1">
        <a:spcBef>
          <a:spcPct val="0"/>
        </a:spcBef>
        <a:spcAft>
          <a:spcPct val="0"/>
        </a:spcAft>
        <a:defRPr sz="4000">
          <a:solidFill>
            <a:schemeClr val="tx2"/>
          </a:solidFill>
          <a:latin typeface="Arial Black" pitchFamily="34" charset="0"/>
        </a:defRPr>
      </a:lvl4pPr>
      <a:lvl5pPr algn="l" rtl="0" eaLnBrk="1" fontAlgn="base" hangingPunct="1">
        <a:spcBef>
          <a:spcPct val="0"/>
        </a:spcBef>
        <a:spcAft>
          <a:spcPct val="0"/>
        </a:spcAft>
        <a:defRPr sz="4000">
          <a:solidFill>
            <a:schemeClr val="tx2"/>
          </a:solidFill>
          <a:latin typeface="Arial Black" pitchFamily="34" charset="0"/>
        </a:defRPr>
      </a:lvl5pPr>
      <a:lvl6pPr marL="457200" algn="l" rtl="0" eaLnBrk="1" fontAlgn="base" hangingPunct="1">
        <a:spcBef>
          <a:spcPct val="0"/>
        </a:spcBef>
        <a:spcAft>
          <a:spcPct val="0"/>
        </a:spcAft>
        <a:defRPr sz="4000">
          <a:solidFill>
            <a:schemeClr val="tx2"/>
          </a:solidFill>
          <a:latin typeface="Arial Black" pitchFamily="34" charset="0"/>
        </a:defRPr>
      </a:lvl6pPr>
      <a:lvl7pPr marL="914400" algn="l" rtl="0" eaLnBrk="1" fontAlgn="base" hangingPunct="1">
        <a:spcBef>
          <a:spcPct val="0"/>
        </a:spcBef>
        <a:spcAft>
          <a:spcPct val="0"/>
        </a:spcAft>
        <a:defRPr sz="4000">
          <a:solidFill>
            <a:schemeClr val="tx2"/>
          </a:solidFill>
          <a:latin typeface="Arial Black" pitchFamily="34" charset="0"/>
        </a:defRPr>
      </a:lvl7pPr>
      <a:lvl8pPr marL="1371600" algn="l" rtl="0" eaLnBrk="1" fontAlgn="base" hangingPunct="1">
        <a:spcBef>
          <a:spcPct val="0"/>
        </a:spcBef>
        <a:spcAft>
          <a:spcPct val="0"/>
        </a:spcAft>
        <a:defRPr sz="4000">
          <a:solidFill>
            <a:schemeClr val="tx2"/>
          </a:solidFill>
          <a:latin typeface="Arial Black" pitchFamily="34" charset="0"/>
        </a:defRPr>
      </a:lvl8pPr>
      <a:lvl9pPr marL="1828800" algn="l" rtl="0" eaLnBrk="1" fontAlgn="base" hangingPunct="1">
        <a:spcBef>
          <a:spcPct val="0"/>
        </a:spcBef>
        <a:spcAft>
          <a:spcPct val="0"/>
        </a:spcAft>
        <a:defRPr sz="4000">
          <a:solidFill>
            <a:schemeClr val="tx2"/>
          </a:solidFill>
          <a:latin typeface="Arial Black"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357298"/>
            <a:ext cx="5857916" cy="2308324"/>
          </a:xfrm>
          <a:prstGeom prst="rect">
            <a:avLst/>
          </a:prstGeom>
          <a:noFill/>
        </p:spPr>
        <p:txBody>
          <a:bodyPr wrap="square" rtlCol="0">
            <a:spAutoFit/>
          </a:bodyPr>
          <a:lstStyle/>
          <a:p>
            <a:pPr algn="ctr"/>
            <a:r>
              <a:rPr lang="ru-RU" sz="7200" b="1" dirty="0" smtClean="0">
                <a:solidFill>
                  <a:srgbClr val="C00000"/>
                </a:solidFill>
                <a:latin typeface="Comic Sans MS" pitchFamily="66" charset="0"/>
              </a:rPr>
              <a:t>Мотивация улыбкой</a:t>
            </a:r>
            <a:endParaRPr lang="ru-RU" sz="7200" b="1" dirty="0">
              <a:solidFill>
                <a:srgbClr val="C00000"/>
              </a:solidFill>
              <a:latin typeface="Comic Sans MS" pitchFamily="66"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412776"/>
            <a:ext cx="9144000" cy="5445224"/>
          </a:xfrm>
        </p:spPr>
        <p:txBody>
          <a:bodyPr>
            <a:noAutofit/>
          </a:bodyPr>
          <a:lstStyle/>
          <a:p>
            <a:pPr algn="ctr">
              <a:buNone/>
            </a:pPr>
            <a:r>
              <a:rPr lang="ru-RU" i="1" dirty="0" smtClean="0">
                <a:solidFill>
                  <a:schemeClr val="accent3"/>
                </a:solidFill>
              </a:rPr>
              <a:t>Чем полезен смех?</a:t>
            </a:r>
          </a:p>
          <a:p>
            <a:pPr>
              <a:buNone/>
            </a:pPr>
            <a:r>
              <a:rPr lang="ru-RU" b="1" dirty="0" smtClean="0">
                <a:solidFill>
                  <a:schemeClr val="accent3"/>
                </a:solidFill>
              </a:rPr>
              <a:t>Смех способствует чистке сосудов. После активного смеха мышцы расслабляются, артериальное давление приходит в норму и сосуды очищаются. </a:t>
            </a:r>
          </a:p>
          <a:p>
            <a:pPr>
              <a:buNone/>
            </a:pPr>
            <a:r>
              <a:rPr lang="ru-RU" b="1" dirty="0" smtClean="0">
                <a:solidFill>
                  <a:schemeClr val="accent3"/>
                </a:solidFill>
              </a:rPr>
              <a:t>А это значит, что смех помогает предотвратить атеросклероз – основной виновник сердечно-сосудистых заболеваний.</a:t>
            </a:r>
          </a:p>
          <a:p>
            <a:pPr>
              <a:buNone/>
            </a:pPr>
            <a:endParaRPr lang="ru-RU" b="1" dirty="0">
              <a:solidFill>
                <a:schemeClr val="accent2">
                  <a:lumMod val="75000"/>
                </a:schemeClr>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2204864"/>
            <a:ext cx="9504040" cy="3024336"/>
          </a:xfrm>
        </p:spPr>
        <p:txBody>
          <a:bodyPr>
            <a:noAutofit/>
          </a:bodyPr>
          <a:lstStyle/>
          <a:p>
            <a:pPr algn="ctr">
              <a:buNone/>
            </a:pPr>
            <a:r>
              <a:rPr lang="ru-RU" i="1" dirty="0" smtClean="0">
                <a:solidFill>
                  <a:schemeClr val="accent3"/>
                </a:solidFill>
              </a:rPr>
              <a:t>Чем полезен смех?</a:t>
            </a:r>
          </a:p>
          <a:p>
            <a:pPr algn="ctr">
              <a:buNone/>
            </a:pPr>
            <a:endParaRPr lang="ru-RU" i="1" dirty="0" smtClean="0">
              <a:solidFill>
                <a:schemeClr val="accent3"/>
              </a:solidFill>
            </a:endParaRPr>
          </a:p>
          <a:p>
            <a:pPr>
              <a:buNone/>
            </a:pPr>
            <a:r>
              <a:rPr lang="ru-RU" b="1" dirty="0" smtClean="0">
                <a:solidFill>
                  <a:schemeClr val="accent3"/>
                </a:solidFill>
              </a:rPr>
              <a:t>Смех очищает эндокринную систему, что способствует сохранению молодости </a:t>
            </a:r>
          </a:p>
          <a:p>
            <a:pPr>
              <a:buNone/>
            </a:pPr>
            <a:r>
              <a:rPr lang="ru-RU" b="1" dirty="0" smtClean="0">
                <a:solidFill>
                  <a:schemeClr val="accent3"/>
                </a:solidFill>
              </a:rPr>
              <a:t>кожи, что очень важно для женщин. </a:t>
            </a:r>
            <a:endParaRPr lang="ru-RU" b="1" dirty="0">
              <a:solidFill>
                <a:schemeClr val="accent3"/>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980728"/>
            <a:ext cx="9144000" cy="5877272"/>
          </a:xfrm>
        </p:spPr>
        <p:txBody>
          <a:bodyPr>
            <a:noAutofit/>
          </a:bodyPr>
          <a:lstStyle/>
          <a:p>
            <a:pPr algn="ctr">
              <a:buNone/>
            </a:pPr>
            <a:r>
              <a:rPr lang="ru-RU" i="1" dirty="0" smtClean="0">
                <a:solidFill>
                  <a:schemeClr val="accent3"/>
                </a:solidFill>
              </a:rPr>
              <a:t>Чем полезен смех?</a:t>
            </a:r>
          </a:p>
          <a:p>
            <a:pPr>
              <a:buNone/>
            </a:pPr>
            <a:r>
              <a:rPr lang="ru-RU" b="1" dirty="0" smtClean="0">
                <a:solidFill>
                  <a:schemeClr val="accent3"/>
                </a:solidFill>
              </a:rPr>
              <a:t>За одну минуту смеха сжигается больше калорий, чем за час тренировок. </a:t>
            </a:r>
          </a:p>
          <a:p>
            <a:pPr>
              <a:buNone/>
            </a:pPr>
            <a:r>
              <a:rPr lang="ru-RU" b="1" dirty="0" smtClean="0">
                <a:solidFill>
                  <a:schemeClr val="accent3"/>
                </a:solidFill>
              </a:rPr>
              <a:t>Смех – весьма эффективная гимнастика. </a:t>
            </a:r>
          </a:p>
          <a:p>
            <a:pPr>
              <a:buNone/>
            </a:pPr>
            <a:r>
              <a:rPr lang="ru-RU" b="1" dirty="0" smtClean="0">
                <a:solidFill>
                  <a:schemeClr val="accent3"/>
                </a:solidFill>
              </a:rPr>
              <a:t>Когда мы смеемся, работают 80 групп мышц: двигаются плечи, мышцы шеи, лица и спины расслабляются, диафрагма вибрирует, пульс учащается. </a:t>
            </a:r>
          </a:p>
          <a:p>
            <a:pPr>
              <a:buNone/>
            </a:pPr>
            <a:r>
              <a:rPr lang="ru-RU" b="1" dirty="0" smtClean="0">
                <a:solidFill>
                  <a:schemeClr val="accent3"/>
                </a:solidFill>
              </a:rPr>
              <a:t>Одна минута смеха равна по степени нагрузки на организм 25 минутам занятия фитнесом.</a:t>
            </a:r>
          </a:p>
          <a:p>
            <a:pPr>
              <a:buNone/>
            </a:pPr>
            <a:endParaRPr lang="ru-RU" b="1" dirty="0" smtClean="0"/>
          </a:p>
          <a:p>
            <a:pPr>
              <a:buNone/>
            </a:pPr>
            <a:endParaRPr lang="ru-RU" b="1" dirty="0">
              <a:solidFill>
                <a:schemeClr val="accent2">
                  <a:lumMod val="75000"/>
                </a:schemeClr>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2132856"/>
            <a:ext cx="9144000" cy="1143008"/>
          </a:xfrm>
        </p:spPr>
        <p:txBody>
          <a:bodyPr>
            <a:noAutofit/>
          </a:bodyPr>
          <a:lstStyle/>
          <a:p>
            <a:pPr algn="ctr">
              <a:buNone/>
            </a:pPr>
            <a:r>
              <a:rPr lang="ru-RU" b="1" dirty="0" smtClean="0">
                <a:solidFill>
                  <a:schemeClr val="accent3"/>
                </a:solidFill>
              </a:rPr>
              <a:t>Смех – это мощный катализатор омолаживающих, исцеляющих и очистительных процессов в организме.</a:t>
            </a:r>
          </a:p>
          <a:p>
            <a:pPr algn="ctr">
              <a:buNone/>
            </a:pPr>
            <a:endParaRPr lang="ru-RU" b="1" dirty="0" smtClean="0">
              <a:solidFill>
                <a:schemeClr val="accent3"/>
              </a:solidFill>
            </a:endParaRPr>
          </a:p>
          <a:p>
            <a:pPr algn="ctr">
              <a:buNone/>
            </a:pPr>
            <a:r>
              <a:rPr lang="ru-RU" dirty="0" smtClean="0"/>
              <a:t> </a:t>
            </a:r>
            <a:r>
              <a:rPr lang="ru-RU" b="1" dirty="0" smtClean="0">
                <a:solidFill>
                  <a:schemeClr val="accent3"/>
                </a:solidFill>
              </a:rPr>
              <a:t>Помимо пользы, которую смех приносит нашему здоровью, смех помогает нам в общении с другими людьми.</a:t>
            </a:r>
          </a:p>
          <a:p>
            <a:pPr algn="ctr">
              <a:buNone/>
            </a:pPr>
            <a:r>
              <a:rPr lang="ru-RU" b="1" dirty="0" smtClean="0">
                <a:solidFill>
                  <a:schemeClr val="accent3"/>
                </a:solidFill>
              </a:rPr>
              <a:t> </a:t>
            </a:r>
            <a:endParaRPr lang="ru-RU" b="1" dirty="0">
              <a:solidFill>
                <a:schemeClr val="accent3"/>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1"/>
            <a:ext cx="7924800" cy="1214421"/>
          </a:xfrm>
        </p:spPr>
        <p:txBody>
          <a:bodyPr/>
          <a:lstStyle/>
          <a:p>
            <a:pPr algn="ctr"/>
            <a:r>
              <a:rPr lang="ru-RU" sz="5400" dirty="0" smtClean="0">
                <a:solidFill>
                  <a:srgbClr val="C00000"/>
                </a:solidFill>
              </a:rPr>
              <a:t>Секреты улыбки</a:t>
            </a:r>
            <a:endParaRPr lang="ru-RU" sz="5400" dirty="0">
              <a:solidFill>
                <a:srgbClr val="C00000"/>
              </a:solidFill>
            </a:endParaRPr>
          </a:p>
        </p:txBody>
      </p:sp>
      <p:sp>
        <p:nvSpPr>
          <p:cNvPr id="5" name="Скругленный прямоугольник 4"/>
          <p:cNvSpPr/>
          <p:nvPr/>
        </p:nvSpPr>
        <p:spPr bwMode="auto">
          <a:xfrm>
            <a:off x="1187624" y="1196752"/>
            <a:ext cx="7632848" cy="72008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ru-RU" sz="2000" b="1" dirty="0" smtClean="0">
                <a:solidFill>
                  <a:srgbClr val="C00000"/>
                </a:solidFill>
                <a:latin typeface="Arial" charset="0"/>
              </a:rPr>
              <a:t>Когда люди улыбаются, они становятся  красивыми.</a:t>
            </a:r>
            <a:endParaRPr kumimoji="0" lang="ru-RU" sz="2000" b="1" i="0" u="none" strike="noStrike" cap="none" normalizeH="0" baseline="0" dirty="0" smtClean="0">
              <a:ln>
                <a:noFill/>
              </a:ln>
              <a:solidFill>
                <a:srgbClr val="C00000"/>
              </a:solidFill>
              <a:effectLst/>
              <a:latin typeface="Arial" charset="0"/>
            </a:endParaRPr>
          </a:p>
        </p:txBody>
      </p:sp>
      <p:sp>
        <p:nvSpPr>
          <p:cNvPr id="6" name="Овал 5"/>
          <p:cNvSpPr/>
          <p:nvPr/>
        </p:nvSpPr>
        <p:spPr bwMode="auto">
          <a:xfrm>
            <a:off x="251520" y="1268760"/>
            <a:ext cx="504056" cy="504056"/>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7030A0"/>
                </a:solidFill>
                <a:effectLst/>
                <a:latin typeface="Arial" charset="0"/>
              </a:rPr>
              <a:t>1</a:t>
            </a:r>
            <a:endParaRPr kumimoji="0" lang="ru-RU" sz="2400" b="1" i="0" u="none" strike="noStrike" cap="none" normalizeH="0" baseline="0" dirty="0" smtClean="0">
              <a:ln>
                <a:noFill/>
              </a:ln>
              <a:solidFill>
                <a:srgbClr val="7030A0"/>
              </a:solidFill>
              <a:effectLst/>
              <a:latin typeface="Arial" charset="0"/>
            </a:endParaRPr>
          </a:p>
        </p:txBody>
      </p:sp>
      <p:sp>
        <p:nvSpPr>
          <p:cNvPr id="7" name="Скругленный прямоугольник 6"/>
          <p:cNvSpPr/>
          <p:nvPr/>
        </p:nvSpPr>
        <p:spPr bwMode="auto">
          <a:xfrm>
            <a:off x="1187624" y="2204864"/>
            <a:ext cx="7597352" cy="72008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eaLnBrk="0" fontAlgn="base" hangingPunct="0">
              <a:spcBef>
                <a:spcPct val="0"/>
              </a:spcBef>
              <a:spcAft>
                <a:spcPct val="0"/>
              </a:spcAft>
            </a:pPr>
            <a:r>
              <a:rPr lang="ru-RU" sz="2000" b="1" dirty="0" smtClean="0">
                <a:solidFill>
                  <a:srgbClr val="C00000"/>
                </a:solidFill>
                <a:latin typeface="Arial" charset="0"/>
              </a:rPr>
              <a:t>Улыбка-сама есть способ общения.</a:t>
            </a:r>
          </a:p>
          <a:p>
            <a:pPr eaLnBrk="0" fontAlgn="base" hangingPunct="0">
              <a:spcBef>
                <a:spcPct val="0"/>
              </a:spcBef>
              <a:spcAft>
                <a:spcPct val="0"/>
              </a:spcAft>
            </a:pPr>
            <a:endParaRPr kumimoji="0" lang="ru-RU" sz="1800" b="0" i="0" u="none" strike="noStrike" cap="none" normalizeH="0" baseline="0" dirty="0" smtClean="0">
              <a:ln>
                <a:noFill/>
              </a:ln>
              <a:solidFill>
                <a:srgbClr val="7030A0"/>
              </a:solidFill>
              <a:effectLst/>
              <a:latin typeface="Arial" charset="0"/>
            </a:endParaRPr>
          </a:p>
        </p:txBody>
      </p:sp>
      <p:sp>
        <p:nvSpPr>
          <p:cNvPr id="8" name="Овал 7"/>
          <p:cNvSpPr/>
          <p:nvPr/>
        </p:nvSpPr>
        <p:spPr bwMode="auto">
          <a:xfrm>
            <a:off x="251520" y="2276872"/>
            <a:ext cx="504056" cy="504056"/>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7030A0"/>
                </a:solidFill>
                <a:effectLst/>
                <a:latin typeface="Arial" charset="0"/>
              </a:rPr>
              <a:t>2</a:t>
            </a:r>
            <a:endParaRPr kumimoji="0" lang="ru-RU" sz="2400" b="1" i="0" u="none" strike="noStrike" cap="none" normalizeH="0" baseline="0" dirty="0" smtClean="0">
              <a:ln>
                <a:noFill/>
              </a:ln>
              <a:solidFill>
                <a:srgbClr val="7030A0"/>
              </a:solidFill>
              <a:effectLst/>
              <a:latin typeface="Arial" charset="0"/>
            </a:endParaRPr>
          </a:p>
        </p:txBody>
      </p:sp>
      <p:sp>
        <p:nvSpPr>
          <p:cNvPr id="9" name="Скругленный прямоугольник 8"/>
          <p:cNvSpPr/>
          <p:nvPr/>
        </p:nvSpPr>
        <p:spPr bwMode="auto">
          <a:xfrm>
            <a:off x="1187624" y="3212976"/>
            <a:ext cx="7632848" cy="72008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ru-RU" dirty="0" smtClean="0">
                <a:solidFill>
                  <a:srgbClr val="7030A0"/>
                </a:solidFill>
                <a:latin typeface="Arial" charset="0"/>
              </a:rPr>
              <a:t> </a:t>
            </a:r>
            <a:r>
              <a:rPr lang="ru-RU" sz="2000" b="1" dirty="0" smtClean="0">
                <a:solidFill>
                  <a:srgbClr val="C00000"/>
                </a:solidFill>
                <a:latin typeface="Arial" charset="0"/>
              </a:rPr>
              <a:t>Улыбка помогает приобрести друзей.</a:t>
            </a:r>
          </a:p>
          <a:p>
            <a:pPr eaLnBrk="0" fontAlgn="base" hangingPunct="0">
              <a:spcBef>
                <a:spcPct val="0"/>
              </a:spcBef>
              <a:spcAft>
                <a:spcPct val="0"/>
              </a:spcAft>
            </a:pPr>
            <a:endParaRPr lang="ru-RU" dirty="0" smtClean="0">
              <a:solidFill>
                <a:srgbClr val="7030A0"/>
              </a:solidFill>
              <a:latin typeface="Arial" charset="0"/>
            </a:endParaRPr>
          </a:p>
          <a:p>
            <a:pPr eaLnBrk="0" fontAlgn="base" hangingPunct="0">
              <a:spcBef>
                <a:spcPct val="0"/>
              </a:spcBef>
              <a:spcAft>
                <a:spcPct val="0"/>
              </a:spcAft>
            </a:pPr>
            <a:endParaRPr lang="ru-RU" dirty="0" smtClean="0">
              <a:solidFill>
                <a:srgbClr val="7030A0"/>
              </a:solidFill>
              <a:latin typeface="Arial" charset="0"/>
            </a:endParaRPr>
          </a:p>
          <a:p>
            <a:pPr lvl="0" eaLnBrk="0" fontAlgn="base" hangingPunct="0">
              <a:spcBef>
                <a:spcPct val="0"/>
              </a:spcBef>
              <a:spcAft>
                <a:spcPct val="0"/>
              </a:spcAft>
            </a:pPr>
            <a:endParaRPr lang="ru-RU" dirty="0" smtClean="0">
              <a:solidFill>
                <a:srgbClr val="7030A0"/>
              </a:solidFill>
              <a:latin typeface="Arial" charset="0"/>
            </a:endParaRPr>
          </a:p>
          <a:p>
            <a:pPr eaLnBrk="0" fontAlgn="base" hangingPunct="0">
              <a:spcBef>
                <a:spcPct val="0"/>
              </a:spcBef>
              <a:spcAft>
                <a:spcPct val="0"/>
              </a:spcAft>
            </a:pPr>
            <a:endParaRPr kumimoji="0" lang="ru-RU" sz="1800" b="0" i="0" u="none" strike="noStrike" cap="none" normalizeH="0" baseline="0" dirty="0" smtClean="0">
              <a:ln>
                <a:noFill/>
              </a:ln>
              <a:solidFill>
                <a:srgbClr val="7030A0"/>
              </a:solidFill>
              <a:effectLst/>
              <a:latin typeface="Arial" charset="0"/>
            </a:endParaRPr>
          </a:p>
        </p:txBody>
      </p:sp>
      <p:sp>
        <p:nvSpPr>
          <p:cNvPr id="10" name="Овал 9"/>
          <p:cNvSpPr/>
          <p:nvPr/>
        </p:nvSpPr>
        <p:spPr bwMode="auto">
          <a:xfrm>
            <a:off x="251520" y="3356992"/>
            <a:ext cx="504056" cy="504056"/>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7030A0"/>
                </a:solidFill>
                <a:effectLst/>
                <a:latin typeface="Arial" charset="0"/>
              </a:rPr>
              <a:t>3</a:t>
            </a:r>
            <a:endParaRPr kumimoji="0" lang="ru-RU" sz="2400" b="1" i="0" u="none" strike="noStrike" cap="none" normalizeH="0" baseline="0" dirty="0" smtClean="0">
              <a:ln>
                <a:noFill/>
              </a:ln>
              <a:solidFill>
                <a:srgbClr val="7030A0"/>
              </a:solidFill>
              <a:effectLst/>
              <a:latin typeface="Arial" charset="0"/>
            </a:endParaRPr>
          </a:p>
        </p:txBody>
      </p:sp>
      <p:sp>
        <p:nvSpPr>
          <p:cNvPr id="11" name="Скругленный прямоугольник 10"/>
          <p:cNvSpPr/>
          <p:nvPr/>
        </p:nvSpPr>
        <p:spPr bwMode="auto">
          <a:xfrm>
            <a:off x="1259632" y="4149080"/>
            <a:ext cx="7704856" cy="72008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ru-RU" dirty="0" smtClean="0">
                <a:solidFill>
                  <a:srgbClr val="7030A0"/>
                </a:solidFill>
                <a:latin typeface="Arial" charset="0"/>
              </a:rPr>
              <a:t> </a:t>
            </a:r>
            <a:r>
              <a:rPr lang="ru-RU" sz="2000" b="1" dirty="0" smtClean="0">
                <a:solidFill>
                  <a:srgbClr val="C00000"/>
                </a:solidFill>
                <a:latin typeface="Arial" charset="0"/>
              </a:rPr>
              <a:t>С помощью улыбки можно улучшить своё </a:t>
            </a:r>
          </a:p>
          <a:p>
            <a:pPr eaLnBrk="0" fontAlgn="base" hangingPunct="0">
              <a:spcBef>
                <a:spcPct val="0"/>
              </a:spcBef>
              <a:spcAft>
                <a:spcPct val="0"/>
              </a:spcAft>
            </a:pPr>
            <a:r>
              <a:rPr lang="ru-RU" sz="2000" b="1" dirty="0" smtClean="0">
                <a:solidFill>
                  <a:srgbClr val="C00000"/>
                </a:solidFill>
                <a:latin typeface="Arial" charset="0"/>
              </a:rPr>
              <a:t>настроение и  окружающих.</a:t>
            </a:r>
          </a:p>
          <a:p>
            <a:pPr lvl="0" eaLnBrk="0" fontAlgn="base" hangingPunct="0">
              <a:spcBef>
                <a:spcPct val="0"/>
              </a:spcBef>
              <a:spcAft>
                <a:spcPct val="0"/>
              </a:spcAft>
            </a:pPr>
            <a:endParaRPr lang="ru-RU" sz="2000" b="1" dirty="0" smtClean="0">
              <a:solidFill>
                <a:srgbClr val="C00000"/>
              </a:solidFill>
              <a:latin typeface="Arial" charset="0"/>
            </a:endParaRPr>
          </a:p>
          <a:p>
            <a:pPr eaLnBrk="0" fontAlgn="base" hangingPunct="0">
              <a:spcBef>
                <a:spcPct val="0"/>
              </a:spcBef>
              <a:spcAft>
                <a:spcPct val="0"/>
              </a:spcAft>
            </a:pPr>
            <a:endParaRPr lang="ru-RU" dirty="0" smtClean="0">
              <a:solidFill>
                <a:srgbClr val="7030A0"/>
              </a:solidFill>
              <a:latin typeface="Arial" charset="0"/>
            </a:endParaRPr>
          </a:p>
          <a:p>
            <a:pPr lvl="0" eaLnBrk="0" fontAlgn="base" hangingPunct="0">
              <a:spcBef>
                <a:spcPct val="0"/>
              </a:spcBef>
              <a:spcAft>
                <a:spcPct val="0"/>
              </a:spcAft>
            </a:pPr>
            <a:endParaRPr lang="ru-RU" dirty="0" smtClean="0">
              <a:solidFill>
                <a:srgbClr val="7030A0"/>
              </a:solidFill>
              <a:latin typeface="Arial" charset="0"/>
            </a:endParaRPr>
          </a:p>
          <a:p>
            <a:pPr eaLnBrk="0" fontAlgn="base" hangingPunct="0">
              <a:spcBef>
                <a:spcPct val="0"/>
              </a:spcBef>
              <a:spcAft>
                <a:spcPct val="0"/>
              </a:spcAft>
            </a:pPr>
            <a:endParaRPr kumimoji="0" lang="ru-RU" sz="1800" b="0" i="0" u="none" strike="noStrike" cap="none" normalizeH="0" baseline="0" dirty="0" smtClean="0">
              <a:ln>
                <a:noFill/>
              </a:ln>
              <a:solidFill>
                <a:srgbClr val="7030A0"/>
              </a:solidFill>
              <a:effectLst/>
              <a:latin typeface="Arial" charset="0"/>
            </a:endParaRPr>
          </a:p>
        </p:txBody>
      </p:sp>
      <p:sp>
        <p:nvSpPr>
          <p:cNvPr id="12" name="Овал 11"/>
          <p:cNvSpPr/>
          <p:nvPr/>
        </p:nvSpPr>
        <p:spPr bwMode="auto">
          <a:xfrm>
            <a:off x="251520" y="4293096"/>
            <a:ext cx="504056" cy="504056"/>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7030A0"/>
                </a:solidFill>
                <a:effectLst/>
                <a:latin typeface="Arial" charset="0"/>
              </a:rPr>
              <a:t>4</a:t>
            </a:r>
            <a:endParaRPr kumimoji="0" lang="ru-RU" sz="2400" b="1" i="0" u="none" strike="noStrike" cap="none" normalizeH="0" baseline="0" dirty="0" smtClean="0">
              <a:ln>
                <a:noFill/>
              </a:ln>
              <a:solidFill>
                <a:srgbClr val="7030A0"/>
              </a:solidFill>
              <a:effectLst/>
              <a:latin typeface="Arial" charset="0"/>
            </a:endParaRPr>
          </a:p>
        </p:txBody>
      </p:sp>
      <p:sp>
        <p:nvSpPr>
          <p:cNvPr id="13" name="Скругленный прямоугольник 12"/>
          <p:cNvSpPr/>
          <p:nvPr/>
        </p:nvSpPr>
        <p:spPr bwMode="auto">
          <a:xfrm>
            <a:off x="1259632" y="5085184"/>
            <a:ext cx="7669360" cy="72008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ru-RU" dirty="0" smtClean="0">
                <a:solidFill>
                  <a:srgbClr val="7030A0"/>
                </a:solidFill>
                <a:latin typeface="Arial" charset="0"/>
              </a:rPr>
              <a:t> </a:t>
            </a:r>
            <a:r>
              <a:rPr lang="ru-RU" sz="2000" b="1" dirty="0" smtClean="0">
                <a:solidFill>
                  <a:srgbClr val="C00000"/>
                </a:solidFill>
                <a:latin typeface="Arial" charset="0"/>
              </a:rPr>
              <a:t>Станьте себе лучшими друзьями,   улыбайтесь чаще! </a:t>
            </a:r>
          </a:p>
          <a:p>
            <a:pPr eaLnBrk="0" fontAlgn="base" hangingPunct="0">
              <a:spcBef>
                <a:spcPct val="0"/>
              </a:spcBef>
              <a:spcAft>
                <a:spcPct val="0"/>
              </a:spcAft>
            </a:pPr>
            <a:endParaRPr lang="ru-RU" dirty="0" smtClean="0">
              <a:solidFill>
                <a:srgbClr val="7030A0"/>
              </a:solidFill>
              <a:latin typeface="Arial" charset="0"/>
            </a:endParaRPr>
          </a:p>
          <a:p>
            <a:pPr eaLnBrk="0" fontAlgn="base" hangingPunct="0">
              <a:spcBef>
                <a:spcPct val="0"/>
              </a:spcBef>
              <a:spcAft>
                <a:spcPct val="0"/>
              </a:spcAft>
            </a:pPr>
            <a:endParaRPr lang="ru-RU" dirty="0" smtClean="0">
              <a:solidFill>
                <a:srgbClr val="7030A0"/>
              </a:solidFill>
              <a:latin typeface="Arial" charset="0"/>
            </a:endParaRPr>
          </a:p>
          <a:p>
            <a:pPr lvl="0" eaLnBrk="0" fontAlgn="base" hangingPunct="0">
              <a:spcBef>
                <a:spcPct val="0"/>
              </a:spcBef>
              <a:spcAft>
                <a:spcPct val="0"/>
              </a:spcAft>
            </a:pPr>
            <a:endParaRPr lang="ru-RU" dirty="0" smtClean="0">
              <a:solidFill>
                <a:srgbClr val="7030A0"/>
              </a:solidFill>
              <a:latin typeface="Arial" charset="0"/>
            </a:endParaRPr>
          </a:p>
          <a:p>
            <a:pPr eaLnBrk="0" fontAlgn="base" hangingPunct="0">
              <a:spcBef>
                <a:spcPct val="0"/>
              </a:spcBef>
              <a:spcAft>
                <a:spcPct val="0"/>
              </a:spcAft>
            </a:pPr>
            <a:endParaRPr lang="ru-RU" dirty="0" smtClean="0">
              <a:solidFill>
                <a:srgbClr val="7030A0"/>
              </a:solidFill>
              <a:latin typeface="Arial" charset="0"/>
            </a:endParaRPr>
          </a:p>
          <a:p>
            <a:pPr lvl="0" eaLnBrk="0" fontAlgn="base" hangingPunct="0">
              <a:spcBef>
                <a:spcPct val="0"/>
              </a:spcBef>
              <a:spcAft>
                <a:spcPct val="0"/>
              </a:spcAft>
            </a:pPr>
            <a:endParaRPr lang="ru-RU" dirty="0" smtClean="0">
              <a:solidFill>
                <a:srgbClr val="7030A0"/>
              </a:solidFill>
              <a:latin typeface="Arial" charset="0"/>
            </a:endParaRPr>
          </a:p>
          <a:p>
            <a:pPr eaLnBrk="0" fontAlgn="base" hangingPunct="0">
              <a:spcBef>
                <a:spcPct val="0"/>
              </a:spcBef>
              <a:spcAft>
                <a:spcPct val="0"/>
              </a:spcAft>
            </a:pPr>
            <a:endParaRPr kumimoji="0" lang="ru-RU" sz="1800" b="0" i="0" u="none" strike="noStrike" cap="none" normalizeH="0" baseline="0" dirty="0" smtClean="0">
              <a:ln>
                <a:noFill/>
              </a:ln>
              <a:solidFill>
                <a:srgbClr val="7030A0"/>
              </a:solidFill>
              <a:effectLst/>
              <a:latin typeface="Arial" charset="0"/>
            </a:endParaRPr>
          </a:p>
        </p:txBody>
      </p:sp>
      <p:sp>
        <p:nvSpPr>
          <p:cNvPr id="14" name="Овал 13"/>
          <p:cNvSpPr/>
          <p:nvPr/>
        </p:nvSpPr>
        <p:spPr bwMode="auto">
          <a:xfrm>
            <a:off x="323528" y="5229200"/>
            <a:ext cx="504056" cy="504056"/>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7030A0"/>
                </a:solidFill>
                <a:effectLst/>
                <a:latin typeface="Arial" charset="0"/>
              </a:rPr>
              <a:t>5</a:t>
            </a:r>
            <a:endParaRPr kumimoji="0" lang="ru-RU" sz="2400" b="1" i="0" u="none" strike="noStrike" cap="none" normalizeH="0" baseline="0" dirty="0" smtClean="0">
              <a:ln>
                <a:noFill/>
              </a:ln>
              <a:solidFill>
                <a:srgbClr val="7030A0"/>
              </a:solidFill>
              <a:effectLst/>
              <a:latin typeface="Arial"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5" presetClass="emph" presetSubtype="1" grpId="0" nodeType="clickEffect">
                                  <p:stCondLst>
                                    <p:cond delay="0"/>
                                  </p:stCondLst>
                                  <p:childTnLst>
                                    <p:set>
                                      <p:cBhvr override="childStyle">
                                        <p:cTn id="6" dur="indefinite"/>
                                        <p:tgtEl>
                                          <p:spTgt spid="6"/>
                                        </p:tgtEl>
                                        <p:attrNameLst>
                                          <p:attrName>style.fontStyle</p:attrName>
                                        </p:attrNameLst>
                                      </p:cBhvr>
                                      <p:to>
                                        <p:strVal val="normal"/>
                                      </p:to>
                                    </p:set>
                                    <p:set>
                                      <p:cBhvr override="childStyle">
                                        <p:cTn id="7" dur="indefinite"/>
                                        <p:tgtEl>
                                          <p:spTgt spid="6"/>
                                        </p:tgtEl>
                                        <p:attrNameLst>
                                          <p:attrName>style.fontWeight</p:attrName>
                                        </p:attrNameLst>
                                      </p:cBhvr>
                                      <p:to>
                                        <p:strVal val="bold"/>
                                      </p:to>
                                    </p:set>
                                    <p:set>
                                      <p:cBhvr override="childStyle">
                                        <p:cTn id="8" dur="indefinite"/>
                                        <p:tgtEl>
                                          <p:spTgt spid="6"/>
                                        </p:tgtEl>
                                        <p:attrNameLst>
                                          <p:attrName>style.textDecorationUnderline</p:attrName>
                                        </p:attrNameLst>
                                      </p:cBhvr>
                                      <p:to>
                                        <p:strVal val="false"/>
                                      </p:to>
                                    </p:set>
                                  </p:childTnLst>
                                </p:cTn>
                              </p:par>
                              <p:par>
                                <p:cTn id="9" presetID="10"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childTnLst>
                          </p:cTn>
                        </p:par>
                      </p:childTnLst>
                    </p:cTn>
                  </p:par>
                </p:childTnLst>
              </p:cTn>
              <p:nextCondLst>
                <p:cond evt="onClick" delay="0">
                  <p:tgtEl>
                    <p:spTgt spid="6"/>
                  </p:tgtEl>
                </p:cond>
              </p:nextCondLst>
            </p:seq>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5" presetClass="emph" presetSubtype="1" grpId="0" nodeType="clickEffect">
                                  <p:stCondLst>
                                    <p:cond delay="0"/>
                                  </p:stCondLst>
                                  <p:childTnLst>
                                    <p:set>
                                      <p:cBhvr override="childStyle">
                                        <p:cTn id="16" dur="indefinite"/>
                                        <p:tgtEl>
                                          <p:spTgt spid="8"/>
                                        </p:tgtEl>
                                        <p:attrNameLst>
                                          <p:attrName>style.fontStyle</p:attrName>
                                        </p:attrNameLst>
                                      </p:cBhvr>
                                      <p:to>
                                        <p:strVal val="normal"/>
                                      </p:to>
                                    </p:set>
                                    <p:set>
                                      <p:cBhvr override="childStyle">
                                        <p:cTn id="17" dur="indefinite"/>
                                        <p:tgtEl>
                                          <p:spTgt spid="8"/>
                                        </p:tgtEl>
                                        <p:attrNameLst>
                                          <p:attrName>style.fontWeight</p:attrName>
                                        </p:attrNameLst>
                                      </p:cBhvr>
                                      <p:to>
                                        <p:strVal val="bold"/>
                                      </p:to>
                                    </p:set>
                                    <p:set>
                                      <p:cBhvr override="childStyle">
                                        <p:cTn id="18" dur="indefinite"/>
                                        <p:tgtEl>
                                          <p:spTgt spid="8"/>
                                        </p:tgtEl>
                                        <p:attrNameLst>
                                          <p:attrName>style.textDecorationUnderline</p:attrName>
                                        </p:attrNameLst>
                                      </p:cBhvr>
                                      <p:to>
                                        <p:strVal val="false"/>
                                      </p:to>
                                    </p:se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2000"/>
                                        <p:tgtEl>
                                          <p:spTgt spid="7"/>
                                        </p:tgtEl>
                                      </p:cBhvr>
                                    </p:animEffect>
                                  </p:childTnLst>
                                </p:cTn>
                              </p:par>
                            </p:childTnLst>
                          </p:cTn>
                        </p:par>
                      </p:childTnLst>
                    </p:cTn>
                  </p:par>
                </p:childTnLst>
              </p:cTn>
              <p:nextCondLst>
                <p:cond evt="onClick" delay="0">
                  <p:tgtEl>
                    <p:spTgt spid="8"/>
                  </p:tgtEl>
                </p:cond>
              </p:nextCondLst>
            </p:seq>
            <p:seq concurrent="1" nextAc="seek">
              <p:cTn id="22" restart="whenNotActive" fill="hold" evtFilter="cancelBubble" nodeType="interactiveSeq">
                <p:stCondLst>
                  <p:cond evt="onClick" delay="0">
                    <p:tgtEl>
                      <p:spTgt spid="10"/>
                    </p:tgtEl>
                  </p:cond>
                </p:stCondLst>
                <p:endSync evt="end" delay="0">
                  <p:rtn val="all"/>
                </p:endSync>
                <p:childTnLst>
                  <p:par>
                    <p:cTn id="23" fill="hold">
                      <p:stCondLst>
                        <p:cond delay="0"/>
                      </p:stCondLst>
                      <p:childTnLst>
                        <p:par>
                          <p:cTn id="24" fill="hold">
                            <p:stCondLst>
                              <p:cond delay="0"/>
                            </p:stCondLst>
                            <p:childTnLst>
                              <p:par>
                                <p:cTn id="25" presetID="5" presetClass="emph" presetSubtype="1" grpId="0" nodeType="clickEffect">
                                  <p:stCondLst>
                                    <p:cond delay="0"/>
                                  </p:stCondLst>
                                  <p:childTnLst>
                                    <p:set>
                                      <p:cBhvr override="childStyle">
                                        <p:cTn id="26" dur="indefinite"/>
                                        <p:tgtEl>
                                          <p:spTgt spid="10"/>
                                        </p:tgtEl>
                                        <p:attrNameLst>
                                          <p:attrName>style.fontStyle</p:attrName>
                                        </p:attrNameLst>
                                      </p:cBhvr>
                                      <p:to>
                                        <p:strVal val="normal"/>
                                      </p:to>
                                    </p:set>
                                    <p:set>
                                      <p:cBhvr override="childStyle">
                                        <p:cTn id="27" dur="indefinite"/>
                                        <p:tgtEl>
                                          <p:spTgt spid="10"/>
                                        </p:tgtEl>
                                        <p:attrNameLst>
                                          <p:attrName>style.fontWeight</p:attrName>
                                        </p:attrNameLst>
                                      </p:cBhvr>
                                      <p:to>
                                        <p:strVal val="bold"/>
                                      </p:to>
                                    </p:set>
                                    <p:set>
                                      <p:cBhvr override="childStyle">
                                        <p:cTn id="28" dur="indefinite"/>
                                        <p:tgtEl>
                                          <p:spTgt spid="10"/>
                                        </p:tgtEl>
                                        <p:attrNameLst>
                                          <p:attrName>style.textDecorationUnderline</p:attrName>
                                        </p:attrNameLst>
                                      </p:cBhvr>
                                      <p:to>
                                        <p:strVal val="false"/>
                                      </p:to>
                                    </p:se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000"/>
                                        <p:tgtEl>
                                          <p:spTgt spid="9"/>
                                        </p:tgtEl>
                                      </p:cBhvr>
                                    </p:animEffect>
                                  </p:childTnLst>
                                </p:cTn>
                              </p:par>
                            </p:childTnLst>
                          </p:cTn>
                        </p:par>
                      </p:childTnLst>
                    </p:cTn>
                  </p:par>
                </p:childTnLst>
              </p:cTn>
              <p:nextCondLst>
                <p:cond evt="onClick" delay="0">
                  <p:tgtEl>
                    <p:spTgt spid="10"/>
                  </p:tgtEl>
                </p:cond>
              </p:nextCondLst>
            </p:seq>
            <p:seq concurrent="1" nextAc="seek">
              <p:cTn id="32" restart="whenNotActive" fill="hold" evtFilter="cancelBubble" nodeType="interactiveSeq">
                <p:stCondLst>
                  <p:cond evt="onClick" delay="0">
                    <p:tgtEl>
                      <p:spTgt spid="12"/>
                    </p:tgtEl>
                  </p:cond>
                </p:stCondLst>
                <p:endSync evt="end" delay="0">
                  <p:rtn val="all"/>
                </p:endSync>
                <p:childTnLst>
                  <p:par>
                    <p:cTn id="33" fill="hold">
                      <p:stCondLst>
                        <p:cond delay="0"/>
                      </p:stCondLst>
                      <p:childTnLst>
                        <p:par>
                          <p:cTn id="34" fill="hold">
                            <p:stCondLst>
                              <p:cond delay="0"/>
                            </p:stCondLst>
                            <p:childTnLst>
                              <p:par>
                                <p:cTn id="35" presetID="5" presetClass="emph" presetSubtype="1" grpId="0" nodeType="clickEffect">
                                  <p:stCondLst>
                                    <p:cond delay="0"/>
                                  </p:stCondLst>
                                  <p:childTnLst>
                                    <p:set>
                                      <p:cBhvr override="childStyle">
                                        <p:cTn id="36" dur="indefinite"/>
                                        <p:tgtEl>
                                          <p:spTgt spid="12"/>
                                        </p:tgtEl>
                                        <p:attrNameLst>
                                          <p:attrName>style.fontStyle</p:attrName>
                                        </p:attrNameLst>
                                      </p:cBhvr>
                                      <p:to>
                                        <p:strVal val="normal"/>
                                      </p:to>
                                    </p:set>
                                    <p:set>
                                      <p:cBhvr override="childStyle">
                                        <p:cTn id="37" dur="indefinite"/>
                                        <p:tgtEl>
                                          <p:spTgt spid="12"/>
                                        </p:tgtEl>
                                        <p:attrNameLst>
                                          <p:attrName>style.fontWeight</p:attrName>
                                        </p:attrNameLst>
                                      </p:cBhvr>
                                      <p:to>
                                        <p:strVal val="bold"/>
                                      </p:to>
                                    </p:set>
                                    <p:set>
                                      <p:cBhvr override="childStyle">
                                        <p:cTn id="38" dur="indefinite"/>
                                        <p:tgtEl>
                                          <p:spTgt spid="12"/>
                                        </p:tgtEl>
                                        <p:attrNameLst>
                                          <p:attrName>style.textDecorationUnderline</p:attrName>
                                        </p:attrNameLst>
                                      </p:cBhvr>
                                      <p:to>
                                        <p:strVal val="false"/>
                                      </p:to>
                                    </p:set>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000"/>
                                        <p:tgtEl>
                                          <p:spTgt spid="11"/>
                                        </p:tgtEl>
                                      </p:cBhvr>
                                    </p:animEffect>
                                  </p:childTnLst>
                                </p:cTn>
                              </p:par>
                            </p:childTnLst>
                          </p:cTn>
                        </p:par>
                      </p:childTnLst>
                    </p:cTn>
                  </p:par>
                </p:childTnLst>
              </p:cTn>
              <p:nextCondLst>
                <p:cond evt="onClick" delay="0">
                  <p:tgtEl>
                    <p:spTgt spid="12"/>
                  </p:tgtEl>
                </p:cond>
              </p:nextCondLst>
            </p:seq>
            <p:seq concurrent="1" nextAc="seek">
              <p:cTn id="42" restart="whenNotActive" fill="hold" evtFilter="cancelBubble" nodeType="interactiveSeq">
                <p:stCondLst>
                  <p:cond evt="onClick" delay="0">
                    <p:tgtEl>
                      <p:spTgt spid="14"/>
                    </p:tgtEl>
                  </p:cond>
                </p:stCondLst>
                <p:endSync evt="end" delay="0">
                  <p:rtn val="all"/>
                </p:endSync>
                <p:childTnLst>
                  <p:par>
                    <p:cTn id="43" fill="hold">
                      <p:stCondLst>
                        <p:cond delay="0"/>
                      </p:stCondLst>
                      <p:childTnLst>
                        <p:par>
                          <p:cTn id="44" fill="hold">
                            <p:stCondLst>
                              <p:cond delay="0"/>
                            </p:stCondLst>
                            <p:childTnLst>
                              <p:par>
                                <p:cTn id="45" presetID="5" presetClass="emph" presetSubtype="1" grpId="0" nodeType="clickEffect">
                                  <p:stCondLst>
                                    <p:cond delay="0"/>
                                  </p:stCondLst>
                                  <p:childTnLst>
                                    <p:set>
                                      <p:cBhvr override="childStyle">
                                        <p:cTn id="46" dur="indefinite"/>
                                        <p:tgtEl>
                                          <p:spTgt spid="14"/>
                                        </p:tgtEl>
                                        <p:attrNameLst>
                                          <p:attrName>style.fontStyle</p:attrName>
                                        </p:attrNameLst>
                                      </p:cBhvr>
                                      <p:to>
                                        <p:strVal val="normal"/>
                                      </p:to>
                                    </p:set>
                                    <p:set>
                                      <p:cBhvr override="childStyle">
                                        <p:cTn id="47" dur="indefinite"/>
                                        <p:tgtEl>
                                          <p:spTgt spid="14"/>
                                        </p:tgtEl>
                                        <p:attrNameLst>
                                          <p:attrName>style.fontWeight</p:attrName>
                                        </p:attrNameLst>
                                      </p:cBhvr>
                                      <p:to>
                                        <p:strVal val="bold"/>
                                      </p:to>
                                    </p:set>
                                    <p:set>
                                      <p:cBhvr override="childStyle">
                                        <p:cTn id="48" dur="indefinite"/>
                                        <p:tgtEl>
                                          <p:spTgt spid="14"/>
                                        </p:tgtEl>
                                        <p:attrNameLst>
                                          <p:attrName>style.textDecorationUnderline</p:attrName>
                                        </p:attrNameLst>
                                      </p:cBhvr>
                                      <p:to>
                                        <p:strVal val="false"/>
                                      </p:to>
                                    </p:set>
                                  </p:childTnLst>
                                </p:cTn>
                              </p:par>
                              <p:par>
                                <p:cTn id="49" presetID="10"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2000"/>
                                        <p:tgtEl>
                                          <p:spTgt spid="13"/>
                                        </p:tgtEl>
                                      </p:cBhvr>
                                    </p:animEffect>
                                  </p:childTnLst>
                                </p:cTn>
                              </p:par>
                            </p:childTnLst>
                          </p:cTn>
                        </p:par>
                      </p:childTnLst>
                    </p:cTn>
                  </p:par>
                </p:childTnLst>
              </p:cTn>
              <p:nextCondLst>
                <p:cond evt="onClick" delay="0">
                  <p:tgtEl>
                    <p:spTgt spid="14"/>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124744"/>
            <a:ext cx="9144000" cy="5733256"/>
          </a:xfrm>
        </p:spPr>
        <p:txBody>
          <a:bodyPr>
            <a:noAutofit/>
          </a:bodyPr>
          <a:lstStyle/>
          <a:p>
            <a:pPr>
              <a:buNone/>
            </a:pPr>
            <a:r>
              <a:rPr lang="ru-RU" b="1" dirty="0" smtClean="0">
                <a:solidFill>
                  <a:schemeClr val="bg1"/>
                </a:solidFill>
              </a:rPr>
              <a:t>Мирзакарим Норбеков  - </a:t>
            </a:r>
          </a:p>
          <a:p>
            <a:pPr algn="ctr">
              <a:buNone/>
            </a:pPr>
            <a:r>
              <a:rPr lang="ru-RU" i="1" dirty="0" smtClean="0">
                <a:solidFill>
                  <a:schemeClr val="bg1"/>
                </a:solidFill>
              </a:rPr>
              <a:t>доктор психологии, доктор педагогики, доктор философии в медицине, профессор, действительный член и член-корреспондент ряда российских и зарубежных академий, автор многих запатентованных изобретении и открытий в науке. </a:t>
            </a:r>
          </a:p>
          <a:p>
            <a:pPr algn="ctr">
              <a:buNone/>
            </a:pPr>
            <a:r>
              <a:rPr lang="ru-RU" b="1" dirty="0" smtClean="0">
                <a:solidFill>
                  <a:schemeClr val="bg1"/>
                </a:solidFill>
              </a:rPr>
              <a:t> Советую прочитать!!!</a:t>
            </a:r>
          </a:p>
          <a:p>
            <a:pPr>
              <a:buNone/>
            </a:pPr>
            <a:r>
              <a:rPr lang="ru-RU" sz="3600" b="1" i="1" dirty="0" smtClean="0">
                <a:solidFill>
                  <a:schemeClr val="bg1"/>
                </a:solidFill>
              </a:rPr>
              <a:t>«Опыт дурака или ключ к прозрению»</a:t>
            </a:r>
            <a:endParaRPr lang="ru-RU" sz="3600" b="1" i="1" dirty="0">
              <a:solidFill>
                <a:schemeClr val="accent2">
                  <a:lumMod val="75000"/>
                </a:schemeClr>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412776"/>
            <a:ext cx="9144000" cy="5040560"/>
          </a:xfrm>
        </p:spPr>
        <p:txBody>
          <a:bodyPr>
            <a:noAutofit/>
          </a:bodyPr>
          <a:lstStyle/>
          <a:p>
            <a:pPr>
              <a:buNone/>
            </a:pPr>
            <a:r>
              <a:rPr lang="ru-RU" b="1" dirty="0" smtClean="0">
                <a:solidFill>
                  <a:schemeClr val="bg1"/>
                </a:solidFill>
              </a:rPr>
              <a:t>Некоторые предприятия проводят тренинги </a:t>
            </a:r>
            <a:r>
              <a:rPr lang="ru-RU" sz="4000" b="1" i="1" dirty="0" smtClean="0">
                <a:solidFill>
                  <a:schemeClr val="bg1"/>
                </a:solidFill>
              </a:rPr>
              <a:t>«юморобики»</a:t>
            </a:r>
            <a:r>
              <a:rPr lang="ru-RU" b="1" dirty="0" smtClean="0">
                <a:solidFill>
                  <a:schemeClr val="bg1"/>
                </a:solidFill>
              </a:rPr>
              <a:t>. </a:t>
            </a:r>
          </a:p>
          <a:p>
            <a:pPr>
              <a:buNone/>
            </a:pPr>
            <a:r>
              <a:rPr lang="ru-RU" b="1" dirty="0" smtClean="0">
                <a:solidFill>
                  <a:schemeClr val="bg1"/>
                </a:solidFill>
              </a:rPr>
              <a:t>Там могут предложить следующее упражнение:</a:t>
            </a:r>
          </a:p>
          <a:p>
            <a:pPr>
              <a:buNone/>
            </a:pPr>
            <a:r>
              <a:rPr lang="ru-RU" b="1" dirty="0" smtClean="0">
                <a:solidFill>
                  <a:schemeClr val="bg1"/>
                </a:solidFill>
              </a:rPr>
              <a:t> встать прямо – глубоко вздохнуть – рассмеяться.</a:t>
            </a:r>
          </a:p>
          <a:p>
            <a:pPr>
              <a:buNone/>
            </a:pPr>
            <a:endParaRPr lang="ru-RU" b="1" dirty="0">
              <a:solidFill>
                <a:schemeClr val="accent2">
                  <a:lumMod val="75000"/>
                </a:schemeClr>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484784"/>
            <a:ext cx="9144000" cy="5112568"/>
          </a:xfrm>
        </p:spPr>
        <p:txBody>
          <a:bodyPr>
            <a:noAutofit/>
          </a:bodyPr>
          <a:lstStyle/>
          <a:p>
            <a:pPr>
              <a:buNone/>
            </a:pPr>
            <a:r>
              <a:rPr lang="ru-RU" b="1" dirty="0" smtClean="0">
                <a:solidFill>
                  <a:schemeClr val="bg1"/>
                </a:solidFill>
                <a:cs typeface="Times New Roman" pitchFamily="18" charset="0"/>
              </a:rPr>
              <a:t>Если вы не научитесь смеяться над своими бедами, в старости вам вообще не над чем будет смеяться !!!</a:t>
            </a:r>
          </a:p>
          <a:p>
            <a:pPr>
              <a:buNone/>
            </a:pPr>
            <a:endParaRPr lang="ru-RU" b="1" dirty="0" smtClean="0">
              <a:solidFill>
                <a:schemeClr val="bg1"/>
              </a:solidFill>
              <a:cs typeface="Times New Roman" pitchFamily="18" charset="0"/>
            </a:endParaRPr>
          </a:p>
          <a:p>
            <a:pPr>
              <a:buNone/>
            </a:pPr>
            <a:r>
              <a:rPr lang="ru-RU" b="1" dirty="0" smtClean="0">
                <a:solidFill>
                  <a:schemeClr val="bg1"/>
                </a:solidFill>
              </a:rPr>
              <a:t>Используйте малейшую возможность, чтобы посмеяться. Учитесь видеть комическое в жизни. Сохраняйте чувство юмора в любых обстоятельствах и любите жизнь во всех ее проявлениях!</a:t>
            </a:r>
          </a:p>
          <a:p>
            <a:pPr>
              <a:buNone/>
            </a:pPr>
            <a:endParaRPr lang="ru-RU" b="1" dirty="0">
              <a:solidFill>
                <a:schemeClr val="bg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2204864"/>
            <a:ext cx="9144000" cy="1143008"/>
          </a:xfrm>
        </p:spPr>
        <p:txBody>
          <a:bodyPr>
            <a:noAutofit/>
          </a:bodyPr>
          <a:lstStyle/>
          <a:p>
            <a:pPr>
              <a:buNone/>
            </a:pPr>
            <a:r>
              <a:rPr lang="ru-RU" b="1" dirty="0" smtClean="0">
                <a:solidFill>
                  <a:schemeClr val="bg1"/>
                </a:solidFill>
              </a:rPr>
              <a:t>Чтобы хорошо спать ночью, напряжение дня следует снимать любой ценой, советуют ведущие специалисты сна. Я думаю, порция здорового и искреннего смеха – это отличный вариант разрядки.</a:t>
            </a:r>
            <a:endParaRPr lang="ru-RU" dirty="0" smtClean="0">
              <a:solidFill>
                <a:schemeClr val="bg1"/>
              </a:solidFill>
            </a:endParaRPr>
          </a:p>
          <a:p>
            <a:pPr>
              <a:buNone/>
            </a:pPr>
            <a:endParaRPr lang="ru-RU" b="1" dirty="0">
              <a:solidFill>
                <a:schemeClr val="bg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00108"/>
          </a:xfrm>
        </p:spPr>
        <p:txBody>
          <a:bodyPr>
            <a:noAutofit/>
          </a:bodyPr>
          <a:lstStyle/>
          <a:p>
            <a:pPr algn="ctr"/>
            <a:r>
              <a:rPr lang="ru-RU" sz="3600" b="1" dirty="0" smtClean="0">
                <a:solidFill>
                  <a:srgbClr val="C00000"/>
                </a:solidFill>
              </a:rPr>
              <a:t>Портрет госпожи Лизы Джокондо</a:t>
            </a:r>
            <a:endParaRPr lang="ru-RU" sz="3600" b="1" dirty="0">
              <a:solidFill>
                <a:srgbClr val="C00000"/>
              </a:solidFill>
            </a:endParaRPr>
          </a:p>
        </p:txBody>
      </p:sp>
      <p:pic>
        <p:nvPicPr>
          <p:cNvPr id="2050" name="Picture 2"/>
          <p:cNvPicPr>
            <a:picLocks noGrp="1" noChangeAspect="1" noChangeArrowheads="1"/>
          </p:cNvPicPr>
          <p:nvPr>
            <p:ph idx="1"/>
          </p:nvPr>
        </p:nvPicPr>
        <p:blipFill>
          <a:blip r:embed="rId2" cstate="print">
            <a:lum bright="10000" contrast="20000"/>
          </a:blip>
          <a:srcRect/>
          <a:stretch>
            <a:fillRect/>
          </a:stretch>
        </p:blipFill>
        <p:spPr bwMode="auto">
          <a:xfrm>
            <a:off x="214282" y="1142959"/>
            <a:ext cx="3929090" cy="5613031"/>
          </a:xfrm>
          <a:prstGeom prst="rect">
            <a:avLst/>
          </a:prstGeom>
          <a:ln>
            <a:noFill/>
          </a:ln>
          <a:effectLst>
            <a:softEdge rad="112500"/>
          </a:effectLst>
        </p:spPr>
      </p:pic>
      <p:sp>
        <p:nvSpPr>
          <p:cNvPr id="5" name="Прямоугольник 4"/>
          <p:cNvSpPr/>
          <p:nvPr/>
        </p:nvSpPr>
        <p:spPr>
          <a:xfrm>
            <a:off x="4214810" y="1857364"/>
            <a:ext cx="4929190" cy="4524315"/>
          </a:xfrm>
          <a:prstGeom prst="rect">
            <a:avLst/>
          </a:prstGeom>
        </p:spPr>
        <p:txBody>
          <a:bodyPr wrap="square">
            <a:spAutoFit/>
          </a:bodyPr>
          <a:lstStyle/>
          <a:p>
            <a:pPr>
              <a:defRPr/>
            </a:pPr>
            <a:r>
              <a:rPr lang="ru-RU" sz="2400" b="1" dirty="0" smtClean="0">
                <a:solidFill>
                  <a:schemeClr val="bg1"/>
                </a:solidFill>
              </a:rPr>
              <a:t>«</a:t>
            </a:r>
            <a:r>
              <a:rPr lang="ru-RU" sz="2400" b="1" dirty="0" err="1" smtClean="0">
                <a:solidFill>
                  <a:schemeClr val="bg1"/>
                </a:solidFill>
              </a:rPr>
              <a:t>Мо́на</a:t>
            </a:r>
            <a:r>
              <a:rPr lang="ru-RU" sz="2400" b="1" dirty="0" smtClean="0">
                <a:solidFill>
                  <a:schemeClr val="bg1"/>
                </a:solidFill>
              </a:rPr>
              <a:t> </a:t>
            </a:r>
            <a:r>
              <a:rPr lang="ru-RU" sz="2400" b="1" dirty="0" err="1" smtClean="0">
                <a:solidFill>
                  <a:schemeClr val="bg1"/>
                </a:solidFill>
              </a:rPr>
              <a:t>Ли́за</a:t>
            </a:r>
            <a:r>
              <a:rPr lang="ru-RU" sz="2400" b="1" dirty="0" smtClean="0">
                <a:solidFill>
                  <a:schemeClr val="bg1"/>
                </a:solidFill>
              </a:rPr>
              <a:t>» — портрет молодой женщины, написанный итальянским художником Леонардо да Винчи около 1503 года.</a:t>
            </a:r>
          </a:p>
          <a:p>
            <a:pPr>
              <a:defRPr/>
            </a:pPr>
            <a:r>
              <a:rPr lang="ru-RU" sz="2400" b="1" dirty="0" smtClean="0">
                <a:solidFill>
                  <a:schemeClr val="bg1"/>
                </a:solidFill>
              </a:rPr>
              <a:t>Картина является одним из самых известных произведений живописи в мире.</a:t>
            </a:r>
          </a:p>
          <a:p>
            <a:pPr>
              <a:defRPr/>
            </a:pPr>
            <a:r>
              <a:rPr lang="ru-RU" sz="2400" b="1" dirty="0" smtClean="0">
                <a:solidFill>
                  <a:schemeClr val="bg1"/>
                </a:solidFill>
              </a:rPr>
              <a:t>Относится к эпохе Возрождения. Выставлена в Лувре (Париж, Франция).</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India's Giggling Guru: Laugh Yourself to Good Health : Aquila StyleAquila Style: AFP"/>
          <p:cNvPicPr>
            <a:picLocks noChangeAspect="1" noChangeArrowheads="1"/>
          </p:cNvPicPr>
          <p:nvPr/>
        </p:nvPicPr>
        <p:blipFill>
          <a:blip r:embed="rId3" cstate="print"/>
          <a:srcRect/>
          <a:stretch>
            <a:fillRect/>
          </a:stretch>
        </p:blipFill>
        <p:spPr bwMode="auto">
          <a:xfrm>
            <a:off x="5597321" y="2276872"/>
            <a:ext cx="3546679" cy="4581128"/>
          </a:xfrm>
          <a:prstGeom prst="rect">
            <a:avLst/>
          </a:prstGeom>
          <a:noFill/>
        </p:spPr>
      </p:pic>
      <p:pic>
        <p:nvPicPr>
          <p:cNvPr id="15364" name="Picture 4" descr="LachClub Frankfurt"/>
          <p:cNvPicPr>
            <a:picLocks noChangeAspect="1" noChangeArrowheads="1"/>
          </p:cNvPicPr>
          <p:nvPr/>
        </p:nvPicPr>
        <p:blipFill>
          <a:blip r:embed="rId4" cstate="print"/>
          <a:srcRect/>
          <a:stretch>
            <a:fillRect/>
          </a:stretch>
        </p:blipFill>
        <p:spPr bwMode="auto">
          <a:xfrm>
            <a:off x="0" y="2825552"/>
            <a:ext cx="5376597" cy="4032448"/>
          </a:xfrm>
          <a:prstGeom prst="rect">
            <a:avLst/>
          </a:prstGeom>
          <a:noFill/>
        </p:spPr>
      </p:pic>
      <p:sp>
        <p:nvSpPr>
          <p:cNvPr id="5" name="Прямоугольник 4"/>
          <p:cNvSpPr/>
          <p:nvPr/>
        </p:nvSpPr>
        <p:spPr>
          <a:xfrm>
            <a:off x="0" y="1124744"/>
            <a:ext cx="9144000" cy="1200329"/>
          </a:xfrm>
          <a:prstGeom prst="rect">
            <a:avLst/>
          </a:prstGeom>
        </p:spPr>
        <p:txBody>
          <a:bodyPr wrap="square">
            <a:spAutoFit/>
          </a:bodyPr>
          <a:lstStyle/>
          <a:p>
            <a:r>
              <a:rPr lang="ru-RU" sz="3600" b="1" dirty="0" smtClean="0">
                <a:solidFill>
                  <a:schemeClr val="accent3"/>
                </a:solidFill>
              </a:rPr>
              <a:t>Смех - бесплатный, доступный всем людям на земле источник счастья. </a:t>
            </a:r>
            <a:endParaRPr lang="ru-RU" sz="3600" b="1" dirty="0">
              <a:solidFill>
                <a:schemeClr val="accent3"/>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
            <a:ext cx="9144000" cy="1000108"/>
          </a:xfrm>
        </p:spPr>
        <p:txBody>
          <a:bodyPr/>
          <a:lstStyle/>
          <a:p>
            <a:pPr algn="ctr"/>
            <a:r>
              <a:rPr lang="ru-RU" sz="5400" dirty="0" smtClean="0">
                <a:solidFill>
                  <a:srgbClr val="C00000"/>
                </a:solidFill>
              </a:rPr>
              <a:t>Улыбка Мира</a:t>
            </a:r>
            <a:endParaRPr lang="ru-RU" sz="5400" dirty="0">
              <a:solidFill>
                <a:srgbClr val="C00000"/>
              </a:solidFill>
            </a:endParaRPr>
          </a:p>
        </p:txBody>
      </p:sp>
      <p:pic>
        <p:nvPicPr>
          <p:cNvPr id="1026" name="Picture 2"/>
          <p:cNvPicPr>
            <a:picLocks noChangeAspect="1" noChangeArrowheads="1"/>
          </p:cNvPicPr>
          <p:nvPr/>
        </p:nvPicPr>
        <p:blipFill>
          <a:blip r:embed="rId2" cstate="print">
            <a:lum contrast="10000"/>
          </a:blip>
          <a:srcRect/>
          <a:stretch>
            <a:fillRect/>
          </a:stretch>
        </p:blipFill>
        <p:spPr bwMode="auto">
          <a:xfrm>
            <a:off x="4500561" y="1142984"/>
            <a:ext cx="4149671" cy="5500726"/>
          </a:xfrm>
          <a:prstGeom prst="rect">
            <a:avLst/>
          </a:prstGeom>
          <a:ln>
            <a:noFill/>
          </a:ln>
          <a:effectLst>
            <a:softEdge rad="112500"/>
          </a:effectLst>
        </p:spPr>
      </p:pic>
      <p:pic>
        <p:nvPicPr>
          <p:cNvPr id="4" name="Picture 2"/>
          <p:cNvPicPr>
            <a:picLocks noChangeAspect="1" noChangeArrowheads="1"/>
          </p:cNvPicPr>
          <p:nvPr/>
        </p:nvPicPr>
        <p:blipFill>
          <a:blip r:embed="rId3" cstate="print">
            <a:lum contrast="10000"/>
          </a:blip>
          <a:srcRect/>
          <a:stretch>
            <a:fillRect/>
          </a:stretch>
        </p:blipFill>
        <p:spPr bwMode="auto">
          <a:xfrm>
            <a:off x="428596" y="1142984"/>
            <a:ext cx="3607034" cy="5500726"/>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179512" y="1041023"/>
            <a:ext cx="856895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ndalus" pitchFamily="2" charset="-78"/>
              </a:rPr>
              <a:t>Вы еще не вполне одеты, пока на вашем лице нет улыбки.</a:t>
            </a:r>
            <a:endPar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ndalus" pitchFamily="2" charset="-78"/>
              </a:rPr>
              <a:t>Слёзы – не оружие женщины, её оружие – это искренняя улыбка.</a:t>
            </a:r>
            <a:endPar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ndalus" pitchFamily="2" charset="-78"/>
              </a:rPr>
              <a:t>Улыбка – уникальное богатство, которое при дарении возрастает минимум в два раза.</a:t>
            </a:r>
            <a:endPar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ndalus" pitchFamily="2" charset="-78"/>
              </a:rPr>
              <a:t>Никогда не переставай улыбаться, даже когда тебе грустно, кто-то может влюбиться в твою улыбку.</a:t>
            </a:r>
            <a:endPar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ndalus" pitchFamily="2" charset="-78"/>
              </a:rPr>
              <a:t>Каждый раз, когда женщины чего либо не понимают, на лице у них появляется приятная, нежная улыбка, и тогда кажется, что они все понимают.</a:t>
            </a:r>
            <a:endPar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ndalus" pitchFamily="2" charset="-78"/>
              </a:rPr>
              <a:t>Даже после небольшой улыбки в организме обязательно дохнет один маленький микроб.</a:t>
            </a:r>
            <a:endPar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ndalus" pitchFamily="2" charset="-78"/>
              </a:rPr>
              <a:t>Нужно немного, чтобы вызвать улыбку, и достаточно улыбки, чтобы все стало возможным.</a:t>
            </a:r>
            <a:endPar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ru-RU" sz="2400" b="0" i="0" u="none" strike="noStrike" cap="none" normalizeH="0" baseline="0" dirty="0" smtClean="0">
                <a:ln>
                  <a:noFill/>
                </a:ln>
                <a:solidFill>
                  <a:schemeClr val="bg1"/>
                </a:solidFill>
                <a:effectLst/>
                <a:latin typeface="Arno Pro Subhead" pitchFamily="18" charset="0"/>
                <a:ea typeface="Times New Roman" pitchFamily="18" charset="0"/>
                <a:cs typeface="Andalus" pitchFamily="2" charset="-78"/>
              </a:rPr>
              <a:t>Если ты способен всегда улыбаться жизни, жизнь всегда улыбнётся тебе в ответ.</a:t>
            </a:r>
            <a:endParaRPr kumimoji="0" lang="ru-RU" sz="2400" b="0" i="0" u="none" strike="noStrike" cap="none" normalizeH="0" baseline="0" dirty="0" smtClean="0">
              <a:ln>
                <a:noFill/>
              </a:ln>
              <a:solidFill>
                <a:schemeClr val="bg1"/>
              </a:solidFill>
              <a:effectLst/>
              <a:latin typeface="Arno Pro Subhead" pitchFamily="18" charset="0"/>
              <a:cs typeface="Arial" pitchFamily="34"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Проект Светы\43625239.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412776"/>
            <a:ext cx="9144000" cy="5445224"/>
          </a:xfrm>
        </p:spPr>
        <p:txBody>
          <a:bodyPr>
            <a:noAutofit/>
          </a:bodyPr>
          <a:lstStyle/>
          <a:p>
            <a:pPr>
              <a:buNone/>
            </a:pPr>
            <a:r>
              <a:rPr lang="ru-RU" dirty="0" smtClean="0">
                <a:solidFill>
                  <a:schemeClr val="accent3"/>
                </a:solidFill>
              </a:rPr>
              <a:t>«Чтобы смеяться, не обязательно нужны шутки. Ведь наше тело не распознает искусственный и натуральный смех. Когда мы просто смеемся, выделяется такое же количество гормонов счастья и эндорфинов, так же усиливается иммунная система, так же наши сердце и душа наполняются радостью и светом, как если бы мы смеялись над хорошей шуткой. Поэтому можно смеяться просто так!»</a:t>
            </a:r>
            <a:endParaRPr lang="ru-RU" b="1" dirty="0">
              <a:solidFill>
                <a:schemeClr val="accent3"/>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500174"/>
          </a:xfrm>
        </p:spPr>
        <p:txBody>
          <a:bodyPr>
            <a:noAutofit/>
          </a:bodyPr>
          <a:lstStyle/>
          <a:p>
            <a:r>
              <a:rPr lang="ru-RU" sz="2700" dirty="0" smtClean="0">
                <a:solidFill>
                  <a:srgbClr val="C00000"/>
                </a:solidFill>
                <a:cs typeface="Times New Roman" pitchFamily="18" charset="0"/>
              </a:rPr>
              <a:t>«Ничто не ценится так дорого, и не стоит так дешево, как простая, дружеская улыбка»</a:t>
            </a:r>
            <a:r>
              <a:rPr lang="ru-RU" dirty="0" smtClean="0">
                <a:solidFill>
                  <a:srgbClr val="C00000"/>
                </a:solidFill>
                <a:latin typeface="Times New Roman" pitchFamily="18" charset="0"/>
                <a:cs typeface="Times New Roman" pitchFamily="18" charset="0"/>
              </a:rPr>
              <a:t/>
            </a:r>
            <a:br>
              <a:rPr lang="ru-RU" dirty="0" smtClean="0">
                <a:solidFill>
                  <a:srgbClr val="C00000"/>
                </a:solidFill>
                <a:latin typeface="Times New Roman" pitchFamily="18" charset="0"/>
                <a:cs typeface="Times New Roman" pitchFamily="18" charset="0"/>
              </a:rPr>
            </a:br>
            <a:endParaRPr lang="ru-RU" dirty="0"/>
          </a:p>
        </p:txBody>
      </p:sp>
      <p:pic>
        <p:nvPicPr>
          <p:cNvPr id="6" name="Picture 3"/>
          <p:cNvPicPr>
            <a:picLocks noGrp="1" noChangeAspect="1" noChangeArrowheads="1"/>
          </p:cNvPicPr>
          <p:nvPr>
            <p:ph idx="1"/>
          </p:nvPr>
        </p:nvPicPr>
        <p:blipFill>
          <a:blip r:embed="rId3" cstate="print"/>
          <a:srcRect/>
          <a:stretch>
            <a:fillRect/>
          </a:stretch>
        </p:blipFill>
        <p:spPr bwMode="auto">
          <a:xfrm>
            <a:off x="285720" y="1142984"/>
            <a:ext cx="8429684" cy="5500726"/>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340768"/>
            <a:ext cx="9144000" cy="4032448"/>
          </a:xfrm>
        </p:spPr>
        <p:txBody>
          <a:bodyPr>
            <a:noAutofit/>
          </a:bodyPr>
          <a:lstStyle/>
          <a:p>
            <a:pPr>
              <a:buNone/>
            </a:pPr>
            <a:r>
              <a:rPr lang="ru-RU" sz="3600" dirty="0" smtClean="0">
                <a:solidFill>
                  <a:schemeClr val="accent3"/>
                </a:solidFill>
              </a:rPr>
              <a:t>Ученые посчитали</a:t>
            </a:r>
          </a:p>
          <a:p>
            <a:pPr>
              <a:buNone/>
            </a:pPr>
            <a:r>
              <a:rPr lang="ru-RU" sz="3600" dirty="0" smtClean="0">
                <a:solidFill>
                  <a:schemeClr val="accent3"/>
                </a:solidFill>
              </a:rPr>
              <a:t> в день (в среднем)</a:t>
            </a:r>
          </a:p>
          <a:p>
            <a:pPr>
              <a:buNone/>
            </a:pPr>
            <a:r>
              <a:rPr lang="ru-RU" sz="3600" dirty="0" smtClean="0">
                <a:solidFill>
                  <a:schemeClr val="accent3"/>
                </a:solidFill>
              </a:rPr>
              <a:t>дети смеются до 500 раз</a:t>
            </a:r>
          </a:p>
          <a:p>
            <a:pPr>
              <a:buNone/>
            </a:pPr>
            <a:r>
              <a:rPr lang="ru-RU" sz="3600" dirty="0" smtClean="0">
                <a:solidFill>
                  <a:schemeClr val="accent3"/>
                </a:solidFill>
              </a:rPr>
              <a:t>взрослые - до 17. </a:t>
            </a:r>
            <a:endParaRPr lang="ru-RU" sz="3600" b="1" dirty="0">
              <a:solidFill>
                <a:schemeClr val="accent3"/>
              </a:solidFill>
              <a:latin typeface="Times New Roman" pitchFamily="18" charset="0"/>
              <a:cs typeface="Times New Roman" pitchFamily="18" charset="0"/>
            </a:endParaRPr>
          </a:p>
        </p:txBody>
      </p:sp>
      <p:pic>
        <p:nvPicPr>
          <p:cNvPr id="8194" name="Picture 2" descr="http://image.tsn.ua/media/images2/608xX/Aug2011/383475075.jpg"/>
          <p:cNvPicPr>
            <a:picLocks noChangeAspect="1" noChangeArrowheads="1"/>
          </p:cNvPicPr>
          <p:nvPr/>
        </p:nvPicPr>
        <p:blipFill>
          <a:blip r:embed="rId3" cstate="print"/>
          <a:srcRect/>
          <a:stretch>
            <a:fillRect/>
          </a:stretch>
        </p:blipFill>
        <p:spPr bwMode="auto">
          <a:xfrm>
            <a:off x="539552" y="4005064"/>
            <a:ext cx="3583853" cy="2852936"/>
          </a:xfrm>
          <a:prstGeom prst="rect">
            <a:avLst/>
          </a:prstGeom>
          <a:noFill/>
        </p:spPr>
      </p:pic>
      <p:pic>
        <p:nvPicPr>
          <p:cNvPr id="8196" name="Picture 4" descr="Супруги-долгожители в 83-й раз вместе отмечают праздник Цисицзе russian.china.org.cn"/>
          <p:cNvPicPr>
            <a:picLocks noChangeAspect="1" noChangeArrowheads="1"/>
          </p:cNvPicPr>
          <p:nvPr/>
        </p:nvPicPr>
        <p:blipFill>
          <a:blip r:embed="rId4" cstate="print"/>
          <a:srcRect/>
          <a:stretch>
            <a:fillRect/>
          </a:stretch>
        </p:blipFill>
        <p:spPr bwMode="auto">
          <a:xfrm>
            <a:off x="4499991" y="4005064"/>
            <a:ext cx="4297517" cy="2852936"/>
          </a:xfrm>
          <a:prstGeom prst="rect">
            <a:avLst/>
          </a:prstGeom>
          <a:noFill/>
        </p:spPr>
      </p:pic>
      <p:pic>
        <p:nvPicPr>
          <p:cNvPr id="8198" name="Picture 6" descr="Секреты японского долголетия Блог Ирины Зайцевой"/>
          <p:cNvPicPr>
            <a:picLocks noChangeAspect="1" noChangeArrowheads="1"/>
          </p:cNvPicPr>
          <p:nvPr/>
        </p:nvPicPr>
        <p:blipFill>
          <a:blip r:embed="rId5" cstate="print"/>
          <a:srcRect/>
          <a:stretch>
            <a:fillRect/>
          </a:stretch>
        </p:blipFill>
        <p:spPr bwMode="auto">
          <a:xfrm>
            <a:off x="5973823" y="1412776"/>
            <a:ext cx="3170177" cy="2376264"/>
          </a:xfrm>
          <a:prstGeom prst="rect">
            <a:avLst/>
          </a:prstGeo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700808"/>
            <a:ext cx="9144000" cy="1719072"/>
          </a:xfrm>
        </p:spPr>
        <p:txBody>
          <a:bodyPr>
            <a:noAutofit/>
          </a:bodyPr>
          <a:lstStyle/>
          <a:p>
            <a:pPr algn="ctr">
              <a:buNone/>
            </a:pPr>
            <a:r>
              <a:rPr lang="ru-RU" sz="4400" b="1" dirty="0" smtClean="0">
                <a:solidFill>
                  <a:schemeClr val="accent3"/>
                </a:solidFill>
              </a:rPr>
              <a:t>Норманн  </a:t>
            </a:r>
            <a:r>
              <a:rPr lang="ru-RU" sz="4400" b="1" dirty="0" err="1" smtClean="0">
                <a:solidFill>
                  <a:schemeClr val="accent3"/>
                </a:solidFill>
              </a:rPr>
              <a:t>Казинс</a:t>
            </a:r>
            <a:r>
              <a:rPr lang="ru-RU" b="1" dirty="0" smtClean="0">
                <a:solidFill>
                  <a:schemeClr val="accent3"/>
                </a:solidFill>
              </a:rPr>
              <a:t> - </a:t>
            </a:r>
          </a:p>
          <a:p>
            <a:pPr algn="ctr">
              <a:buNone/>
            </a:pPr>
            <a:r>
              <a:rPr lang="ru-RU" b="1" dirty="0" smtClean="0">
                <a:solidFill>
                  <a:schemeClr val="accent3"/>
                </a:solidFill>
              </a:rPr>
              <a:t>основатель </a:t>
            </a:r>
            <a:r>
              <a:rPr lang="ru-RU" sz="4800" b="1" i="1" dirty="0" smtClean="0">
                <a:solidFill>
                  <a:schemeClr val="accent3"/>
                </a:solidFill>
              </a:rPr>
              <a:t>"</a:t>
            </a:r>
            <a:r>
              <a:rPr lang="ru-RU" sz="4800" b="1" i="1" dirty="0" err="1" smtClean="0">
                <a:solidFill>
                  <a:schemeClr val="accent3"/>
                </a:solidFill>
              </a:rPr>
              <a:t>гелотологии</a:t>
            </a:r>
            <a:r>
              <a:rPr lang="ru-RU" sz="4800" b="1" i="1" dirty="0" smtClean="0">
                <a:solidFill>
                  <a:schemeClr val="accent3"/>
                </a:solidFill>
              </a:rPr>
              <a:t>" </a:t>
            </a:r>
            <a:r>
              <a:rPr lang="ru-RU" b="1" dirty="0" smtClean="0">
                <a:solidFill>
                  <a:schemeClr val="accent3"/>
                </a:solidFill>
              </a:rPr>
              <a:t>- науки о смехе </a:t>
            </a:r>
            <a:r>
              <a:rPr lang="ru-RU" i="1" dirty="0" smtClean="0">
                <a:solidFill>
                  <a:schemeClr val="accent3"/>
                </a:solidFill>
              </a:rPr>
              <a:t>(с греческого языка </a:t>
            </a:r>
            <a:r>
              <a:rPr lang="ru-RU" i="1" dirty="0" err="1" smtClean="0">
                <a:solidFill>
                  <a:schemeClr val="accent3"/>
                </a:solidFill>
              </a:rPr>
              <a:t>gelos</a:t>
            </a:r>
            <a:r>
              <a:rPr lang="ru-RU" i="1" dirty="0" smtClean="0">
                <a:solidFill>
                  <a:schemeClr val="accent3"/>
                </a:solidFill>
              </a:rPr>
              <a:t> — смех)</a:t>
            </a:r>
            <a:r>
              <a:rPr lang="ru-RU" b="1" i="1" dirty="0" smtClean="0">
                <a:solidFill>
                  <a:schemeClr val="accent3"/>
                </a:solidFill>
              </a:rPr>
              <a:t>.</a:t>
            </a:r>
          </a:p>
          <a:p>
            <a:pPr algn="ctr">
              <a:buNone/>
            </a:pPr>
            <a:r>
              <a:rPr lang="ru-RU" b="1" i="1" dirty="0" smtClean="0">
                <a:solidFill>
                  <a:schemeClr val="accent3"/>
                </a:solidFill>
              </a:rPr>
              <a:t> </a:t>
            </a:r>
          </a:p>
          <a:p>
            <a:pPr algn="ctr">
              <a:buNone/>
            </a:pPr>
            <a:r>
              <a:rPr lang="ru-RU" b="1" i="1" dirty="0" smtClean="0">
                <a:solidFill>
                  <a:schemeClr val="accent3"/>
                </a:solidFill>
              </a:rPr>
              <a:t>Его метод </a:t>
            </a:r>
            <a:r>
              <a:rPr lang="ru-RU" dirty="0" smtClean="0"/>
              <a:t> </a:t>
            </a:r>
          </a:p>
          <a:p>
            <a:pPr algn="ctr">
              <a:buNone/>
            </a:pPr>
            <a:r>
              <a:rPr lang="ru-RU" i="1" dirty="0" smtClean="0">
                <a:solidFill>
                  <a:schemeClr val="accent3"/>
                </a:solidFill>
              </a:rPr>
              <a:t>«Супердоза смеха и супердоза витамина С»</a:t>
            </a:r>
            <a:r>
              <a:rPr lang="ru-RU" b="1" i="1" dirty="0" smtClean="0">
                <a:solidFill>
                  <a:schemeClr val="accent3"/>
                </a:solidFill>
              </a:rPr>
              <a:t> </a:t>
            </a:r>
            <a:endParaRPr lang="ru-RU" b="1" i="1" dirty="0">
              <a:solidFill>
                <a:schemeClr val="accent3"/>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980728"/>
            <a:ext cx="9144000" cy="5877272"/>
          </a:xfrm>
        </p:spPr>
        <p:txBody>
          <a:bodyPr>
            <a:noAutofit/>
          </a:bodyPr>
          <a:lstStyle/>
          <a:p>
            <a:pPr algn="ctr">
              <a:buNone/>
            </a:pPr>
            <a:r>
              <a:rPr lang="ru-RU" i="1" dirty="0" smtClean="0">
                <a:solidFill>
                  <a:schemeClr val="accent3"/>
                </a:solidFill>
              </a:rPr>
              <a:t>Чем полезен смех?</a:t>
            </a:r>
          </a:p>
          <a:p>
            <a:pPr>
              <a:buNone/>
            </a:pPr>
            <a:r>
              <a:rPr lang="ru-RU" b="1" dirty="0" smtClean="0">
                <a:solidFill>
                  <a:schemeClr val="accent3"/>
                </a:solidFill>
              </a:rPr>
              <a:t>Чем интенсивнее смех, тем активнее организм вырабатывает антитела способные противостоять различным инфекциям. </a:t>
            </a:r>
          </a:p>
          <a:p>
            <a:pPr>
              <a:buNone/>
            </a:pPr>
            <a:r>
              <a:rPr lang="ru-RU" b="1" dirty="0" smtClean="0">
                <a:solidFill>
                  <a:schemeClr val="accent3"/>
                </a:solidFill>
              </a:rPr>
              <a:t>При этом усиливается продуцирование нейромедиаторов: серотонина и дофамина, и «гормона счастья» — эндорфина, которые являются жизненно необходимым лекарством для людей.</a:t>
            </a:r>
          </a:p>
          <a:p>
            <a:pPr>
              <a:buNone/>
            </a:pPr>
            <a:endParaRPr lang="ru-RU" dirty="0" smtClean="0">
              <a:solidFill>
                <a:schemeClr val="accent3"/>
              </a:solidFill>
            </a:endParaRPr>
          </a:p>
          <a:p>
            <a:pPr>
              <a:buNone/>
            </a:pPr>
            <a:endParaRPr lang="ru-RU" dirty="0" smtClean="0"/>
          </a:p>
          <a:p>
            <a:pPr>
              <a:buNone/>
            </a:pPr>
            <a:endParaRPr lang="ru-RU" b="1" dirty="0" smtClean="0"/>
          </a:p>
          <a:p>
            <a:pPr>
              <a:buNone/>
            </a:pPr>
            <a:endParaRPr lang="ru-RU" b="1" dirty="0" smtClean="0"/>
          </a:p>
          <a:p>
            <a:pPr>
              <a:buNone/>
            </a:pPr>
            <a:endParaRPr lang="ru-RU" b="1" dirty="0">
              <a:solidFill>
                <a:schemeClr val="accent2">
                  <a:lumMod val="75000"/>
                </a:schemeClr>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268760"/>
            <a:ext cx="9144000" cy="1431040"/>
          </a:xfrm>
        </p:spPr>
        <p:txBody>
          <a:bodyPr>
            <a:noAutofit/>
          </a:bodyPr>
          <a:lstStyle/>
          <a:p>
            <a:pPr algn="ctr">
              <a:buNone/>
            </a:pPr>
            <a:r>
              <a:rPr lang="ru-RU" i="1" dirty="0" smtClean="0">
                <a:solidFill>
                  <a:schemeClr val="accent3"/>
                </a:solidFill>
              </a:rPr>
              <a:t>Чем полезен смех?</a:t>
            </a:r>
          </a:p>
          <a:p>
            <a:pPr>
              <a:buNone/>
            </a:pPr>
            <a:r>
              <a:rPr lang="ru-RU" b="1" dirty="0" smtClean="0">
                <a:solidFill>
                  <a:schemeClr val="accent3"/>
                </a:solidFill>
              </a:rPr>
              <a:t>Японские врачи с помощью смеха довольно успешно лечат больных туберкулезом. Для очищения легких с помощью смеха нужно выбирать место на открытом воздухе. Ещё лучше - рядом с источником воды.</a:t>
            </a:r>
          </a:p>
          <a:p>
            <a:pPr>
              <a:buNone/>
            </a:pPr>
            <a:r>
              <a:rPr lang="ru-RU" b="1" dirty="0" smtClean="0">
                <a:solidFill>
                  <a:schemeClr val="accent3"/>
                </a:solidFill>
              </a:rPr>
              <a:t>В три-четыре раза ускоряется газообмен, снижается холестерин, нормализуется давление, может отступить головная боль.</a:t>
            </a:r>
          </a:p>
          <a:p>
            <a:pPr>
              <a:buNone/>
            </a:pPr>
            <a:endParaRPr lang="ru-RU" dirty="0" smtClean="0"/>
          </a:p>
          <a:p>
            <a:pPr>
              <a:buNone/>
            </a:pPr>
            <a:endParaRPr lang="ru-RU" b="1" dirty="0" smtClean="0"/>
          </a:p>
          <a:p>
            <a:pPr>
              <a:buNone/>
            </a:pPr>
            <a:endParaRPr lang="ru-RU" b="1" dirty="0" smtClean="0"/>
          </a:p>
          <a:p>
            <a:pPr>
              <a:buNone/>
            </a:pPr>
            <a:endParaRPr lang="ru-RU" b="1" dirty="0">
              <a:solidFill>
                <a:schemeClr val="accent2">
                  <a:lumMod val="75000"/>
                </a:schemeClr>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2060848"/>
            <a:ext cx="9144000" cy="3456384"/>
          </a:xfrm>
        </p:spPr>
        <p:txBody>
          <a:bodyPr>
            <a:noAutofit/>
          </a:bodyPr>
          <a:lstStyle/>
          <a:p>
            <a:pPr algn="ctr">
              <a:buNone/>
            </a:pPr>
            <a:r>
              <a:rPr lang="ru-RU" i="1" dirty="0" smtClean="0">
                <a:solidFill>
                  <a:schemeClr val="accent3"/>
                </a:solidFill>
              </a:rPr>
              <a:t>Чем полезен смех?</a:t>
            </a:r>
          </a:p>
          <a:p>
            <a:pPr>
              <a:buNone/>
            </a:pPr>
            <a:r>
              <a:rPr lang="ru-RU" b="1" dirty="0" smtClean="0">
                <a:solidFill>
                  <a:schemeClr val="accent3"/>
                </a:solidFill>
              </a:rPr>
              <a:t>Во время смеха начинают вибрировать стенки желудка и переваренная пища быстрее поступает в двенадцатиперстную кишку. Хороший смех во время застолья способен заменить таблетку фестала.</a:t>
            </a:r>
          </a:p>
          <a:p>
            <a:pPr>
              <a:buNone/>
            </a:pPr>
            <a:endParaRPr lang="ru-RU" b="1" dirty="0">
              <a:solidFill>
                <a:schemeClr val="accent2">
                  <a:lumMod val="75000"/>
                </a:schemeClr>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b3257579adcc97d21645460f5fdc1f13213e5"/>
</p:tagLst>
</file>

<file path=ppt/theme/theme1.xml><?xml version="1.0" encoding="utf-8"?>
<a:theme xmlns:a="http://schemas.openxmlformats.org/drawingml/2006/main" name="01072125">
  <a:themeElements>
    <a:clrScheme name="Тема Office 12">
      <a:dk1>
        <a:srgbClr val="CC9900"/>
      </a:dk1>
      <a:lt1>
        <a:srgbClr val="FFF9CF"/>
      </a:lt1>
      <a:dk2>
        <a:srgbClr val="996600"/>
      </a:dk2>
      <a:lt2>
        <a:srgbClr val="808080"/>
      </a:lt2>
      <a:accent1>
        <a:srgbClr val="E9E3B7"/>
      </a:accent1>
      <a:accent2>
        <a:srgbClr val="333399"/>
      </a:accent2>
      <a:accent3>
        <a:srgbClr val="FFFBE4"/>
      </a:accent3>
      <a:accent4>
        <a:srgbClr val="AE8200"/>
      </a:accent4>
      <a:accent5>
        <a:srgbClr val="F2EFD8"/>
      </a:accent5>
      <a:accent6>
        <a:srgbClr val="2D2D8A"/>
      </a:accent6>
      <a:hlink>
        <a:srgbClr val="009999"/>
      </a:hlink>
      <a:folHlink>
        <a:srgbClr val="669900"/>
      </a:folHlink>
    </a:clrScheme>
    <a:fontScheme name="Тема Office">
      <a:majorFont>
        <a:latin typeface="Arial Black"/>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Тема Office 1">
        <a:dk1>
          <a:srgbClr val="B08200"/>
        </a:dk1>
        <a:lt1>
          <a:srgbClr val="FFF5C9"/>
        </a:lt1>
        <a:dk2>
          <a:srgbClr val="000000"/>
        </a:dk2>
        <a:lt2>
          <a:srgbClr val="969696"/>
        </a:lt2>
        <a:accent1>
          <a:srgbClr val="FDED9B"/>
        </a:accent1>
        <a:accent2>
          <a:srgbClr val="FF9966"/>
        </a:accent2>
        <a:accent3>
          <a:srgbClr val="FFF9E1"/>
        </a:accent3>
        <a:accent4>
          <a:srgbClr val="966E00"/>
        </a:accent4>
        <a:accent5>
          <a:srgbClr val="FEF4CB"/>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Тема Office 2">
        <a:dk1>
          <a:srgbClr val="F8F8F8"/>
        </a:dk1>
        <a:lt1>
          <a:srgbClr val="FFFFFF"/>
        </a:lt1>
        <a:dk2>
          <a:srgbClr val="000000"/>
        </a:dk2>
        <a:lt2>
          <a:srgbClr val="333333"/>
        </a:lt2>
        <a:accent1>
          <a:srgbClr val="C0C0C0"/>
        </a:accent1>
        <a:accent2>
          <a:srgbClr val="808080"/>
        </a:accent2>
        <a:accent3>
          <a:srgbClr val="FFFFFF"/>
        </a:accent3>
        <a:accent4>
          <a:srgbClr val="D4D4D4"/>
        </a:accent4>
        <a:accent5>
          <a:srgbClr val="DCDCDC"/>
        </a:accent5>
        <a:accent6>
          <a:srgbClr val="737373"/>
        </a:accent6>
        <a:hlink>
          <a:srgbClr val="4D4D4D"/>
        </a:hlink>
        <a:folHlink>
          <a:srgbClr val="F8F8F8"/>
        </a:folHlink>
      </a:clrScheme>
      <a:clrMap bg1="lt1" tx1="dk1" bg2="lt2" tx2="dk2" accent1="accent1" accent2="accent2" accent3="accent3" accent4="accent4" accent5="accent5" accent6="accent6" hlink="hlink" folHlink="folHlink"/>
    </a:extraClrScheme>
    <a:extraClrScheme>
      <a:clrScheme name="Тема Office 3">
        <a:dk1>
          <a:srgbClr val="2D2015"/>
        </a:dk1>
        <a:lt1>
          <a:srgbClr val="FFFFFF"/>
        </a:lt1>
        <a:dk2>
          <a:srgbClr val="808000"/>
        </a:dk2>
        <a:lt2>
          <a:srgbClr val="DFC08D"/>
        </a:lt2>
        <a:accent1>
          <a:srgbClr val="8F8F6D"/>
        </a:accent1>
        <a:accent2>
          <a:srgbClr val="8F5F2F"/>
        </a:accent2>
        <a:accent3>
          <a:srgbClr val="C0C0AA"/>
        </a:accent3>
        <a:accent4>
          <a:srgbClr val="DADADA"/>
        </a:accent4>
        <a:accent5>
          <a:srgbClr val="C6C6BA"/>
        </a:accent5>
        <a:accent6>
          <a:srgbClr val="81552A"/>
        </a:accent6>
        <a:hlink>
          <a:srgbClr val="CCB400"/>
        </a:hlink>
        <a:folHlink>
          <a:srgbClr val="4C5A5C"/>
        </a:folHlink>
      </a:clrScheme>
      <a:clrMap bg1="dk2" tx1="lt1" bg2="dk1" tx2="lt2" accent1="accent1" accent2="accent2" accent3="accent3" accent4="accent4" accent5="accent5" accent6="accent6" hlink="hlink" folHlink="folHlink"/>
    </a:extraClrScheme>
    <a:extraClrScheme>
      <a:clrScheme name="Тема Office 4">
        <a:dk1>
          <a:srgbClr val="777777"/>
        </a:dk1>
        <a:lt1>
          <a:srgbClr val="FFEFB5"/>
        </a:lt1>
        <a:dk2>
          <a:srgbClr val="818573"/>
        </a:dk2>
        <a:lt2>
          <a:srgbClr val="D1D1CB"/>
        </a:lt2>
        <a:accent1>
          <a:srgbClr val="909082"/>
        </a:accent1>
        <a:accent2>
          <a:srgbClr val="809EA8"/>
        </a:accent2>
        <a:accent3>
          <a:srgbClr val="C1C2BC"/>
        </a:accent3>
        <a:accent4>
          <a:srgbClr val="DACC9A"/>
        </a:accent4>
        <a:accent5>
          <a:srgbClr val="C6C6C1"/>
        </a:accent5>
        <a:accent6>
          <a:srgbClr val="738F98"/>
        </a:accent6>
        <a:hlink>
          <a:srgbClr val="FFCC66"/>
        </a:hlink>
        <a:folHlink>
          <a:srgbClr val="F8A166"/>
        </a:folHlink>
      </a:clrScheme>
      <a:clrMap bg1="dk2" tx1="lt1" bg2="dk1" tx2="lt2" accent1="accent1" accent2="accent2" accent3="accent3" accent4="accent4" accent5="accent5" accent6="accent6" hlink="hlink" folHlink="folHlink"/>
    </a:extraClrScheme>
    <a:extraClrScheme>
      <a:clrScheme name="Тема Office 5">
        <a:dk1>
          <a:srgbClr val="3E3E5C"/>
        </a:dk1>
        <a:lt1>
          <a:srgbClr val="FFFFFF"/>
        </a:lt1>
        <a:dk2>
          <a:srgbClr val="8080AA"/>
        </a:dk2>
        <a:lt2>
          <a:srgbClr val="FFFFFF"/>
        </a:lt2>
        <a:accent1>
          <a:srgbClr val="8982A4"/>
        </a:accent1>
        <a:accent2>
          <a:srgbClr val="9C62CC"/>
        </a:accent2>
        <a:accent3>
          <a:srgbClr val="C0C0D2"/>
        </a:accent3>
        <a:accent4>
          <a:srgbClr val="DADADA"/>
        </a:accent4>
        <a:accent5>
          <a:srgbClr val="C4C1CF"/>
        </a:accent5>
        <a:accent6>
          <a:srgbClr val="8D58B9"/>
        </a:accent6>
        <a:hlink>
          <a:srgbClr val="FDE065"/>
        </a:hlink>
        <a:folHlink>
          <a:srgbClr val="FFFF99"/>
        </a:folHlink>
      </a:clrScheme>
      <a:clrMap bg1="dk2" tx1="lt1" bg2="dk1" tx2="lt2" accent1="accent1" accent2="accent2" accent3="accent3" accent4="accent4" accent5="accent5" accent6="accent6" hlink="hlink" folHlink="folHlink"/>
    </a:extraClrScheme>
    <a:extraClrScheme>
      <a:clrScheme name="Тема Office 6">
        <a:dk1>
          <a:srgbClr val="989400"/>
        </a:dk1>
        <a:lt1>
          <a:srgbClr val="FF9900"/>
        </a:lt1>
        <a:dk2>
          <a:srgbClr val="DFD293"/>
        </a:dk2>
        <a:lt2>
          <a:srgbClr val="5C1F00"/>
        </a:lt2>
        <a:accent1>
          <a:srgbClr val="FFCC00"/>
        </a:accent1>
        <a:accent2>
          <a:srgbClr val="BE7960"/>
        </a:accent2>
        <a:accent3>
          <a:srgbClr val="FFCAAA"/>
        </a:accent3>
        <a:accent4>
          <a:srgbClr val="817E00"/>
        </a:accent4>
        <a:accent5>
          <a:srgbClr val="FFE2AA"/>
        </a:accent5>
        <a:accent6>
          <a:srgbClr val="AC6D56"/>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Тема Office 7">
        <a:dk1>
          <a:srgbClr val="005A58"/>
        </a:dk1>
        <a:lt1>
          <a:srgbClr val="FFFFCC"/>
        </a:lt1>
        <a:dk2>
          <a:srgbClr val="008080"/>
        </a:dk2>
        <a:lt2>
          <a:srgbClr val="FFFF99"/>
        </a:lt2>
        <a:accent1>
          <a:srgbClr val="006462"/>
        </a:accent1>
        <a:accent2>
          <a:srgbClr val="6D6FC7"/>
        </a:accent2>
        <a:accent3>
          <a:srgbClr val="AAC0C0"/>
        </a:accent3>
        <a:accent4>
          <a:srgbClr val="DADAAE"/>
        </a:accent4>
        <a:accent5>
          <a:srgbClr val="AAB8B7"/>
        </a:accent5>
        <a:accent6>
          <a:srgbClr val="6264B4"/>
        </a:accent6>
        <a:hlink>
          <a:srgbClr val="CCCC00"/>
        </a:hlink>
        <a:folHlink>
          <a:srgbClr val="FFCC66"/>
        </a:folHlink>
      </a:clrScheme>
      <a:clrMap bg1="dk2" tx1="lt1" bg2="dk1" tx2="lt2" accent1="accent1" accent2="accent2" accent3="accent3" accent4="accent4" accent5="accent5" accent6="accent6" hlink="hlink" folHlink="folHlink"/>
    </a:extraClrScheme>
    <a:extraClrScheme>
      <a:clrScheme name="Тема Office 8">
        <a:dk1>
          <a:srgbClr val="003366"/>
        </a:dk1>
        <a:lt1>
          <a:srgbClr val="FDFFCD"/>
        </a:lt1>
        <a:dk2>
          <a:srgbClr val="0066CC"/>
        </a:dk2>
        <a:lt2>
          <a:srgbClr val="CCFFFF"/>
        </a:lt2>
        <a:accent1>
          <a:srgbClr val="3366CC"/>
        </a:accent1>
        <a:accent2>
          <a:srgbClr val="00B000"/>
        </a:accent2>
        <a:accent3>
          <a:srgbClr val="AAB8E2"/>
        </a:accent3>
        <a:accent4>
          <a:srgbClr val="D8DAAF"/>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Тема Office 9">
        <a:dk1>
          <a:srgbClr val="336699"/>
        </a:dk1>
        <a:lt1>
          <a:srgbClr val="E2A700"/>
        </a:lt1>
        <a:dk2>
          <a:srgbClr val="808000"/>
        </a:dk2>
        <a:lt2>
          <a:srgbClr val="E3EBF1"/>
        </a:lt2>
        <a:accent1>
          <a:srgbClr val="767300"/>
        </a:accent1>
        <a:accent2>
          <a:srgbClr val="468A4B"/>
        </a:accent2>
        <a:accent3>
          <a:srgbClr val="C0C0AA"/>
        </a:accent3>
        <a:accent4>
          <a:srgbClr val="C18E00"/>
        </a:accent4>
        <a:accent5>
          <a:srgbClr val="BDBCAA"/>
        </a:accent5>
        <a:accent6>
          <a:srgbClr val="3F7D43"/>
        </a:accent6>
        <a:hlink>
          <a:srgbClr val="CC9900"/>
        </a:hlink>
        <a:folHlink>
          <a:srgbClr val="F0E500"/>
        </a:folHlink>
      </a:clrScheme>
      <a:clrMap bg1="dk2" tx1="lt1" bg2="dk1" tx2="lt2" accent1="accent1" accent2="accent2" accent3="accent3" accent4="accent4" accent5="accent5" accent6="accent6" hlink="hlink" folHlink="folHlink"/>
    </a:extraClrScheme>
    <a:extraClrScheme>
      <a:clrScheme name="Тема Office 10">
        <a:dk1>
          <a:srgbClr val="669900"/>
        </a:dk1>
        <a:lt1>
          <a:srgbClr val="FFFFAD"/>
        </a:lt1>
        <a:dk2>
          <a:srgbClr val="666699"/>
        </a:dk2>
        <a:lt2>
          <a:srgbClr val="808080"/>
        </a:lt2>
        <a:accent1>
          <a:srgbClr val="F9FECE"/>
        </a:accent1>
        <a:accent2>
          <a:srgbClr val="CCC200"/>
        </a:accent2>
        <a:accent3>
          <a:srgbClr val="FFFFD3"/>
        </a:accent3>
        <a:accent4>
          <a:srgbClr val="568200"/>
        </a:accent4>
        <a:accent5>
          <a:srgbClr val="FBFEE3"/>
        </a:accent5>
        <a:accent6>
          <a:srgbClr val="B9B000"/>
        </a:accent6>
        <a:hlink>
          <a:srgbClr val="0099CC"/>
        </a:hlink>
        <a:folHlink>
          <a:srgbClr val="AF67FF"/>
        </a:folHlink>
      </a:clrScheme>
      <a:clrMap bg1="lt1" tx1="dk1" bg2="lt2" tx2="dk2" accent1="accent1" accent2="accent2" accent3="accent3" accent4="accent4" accent5="accent5" accent6="accent6" hlink="hlink" folHlink="folHlink"/>
    </a:extraClrScheme>
    <a:extraClrScheme>
      <a:clrScheme name="Тема Office 11">
        <a:dk1>
          <a:srgbClr val="FEF3D8"/>
        </a:dk1>
        <a:lt1>
          <a:srgbClr val="FCF9E2"/>
        </a:lt1>
        <a:dk2>
          <a:srgbClr val="808000"/>
        </a:dk2>
        <a:lt2>
          <a:srgbClr val="969696"/>
        </a:lt2>
        <a:accent1>
          <a:srgbClr val="C7AD2D"/>
        </a:accent1>
        <a:accent2>
          <a:srgbClr val="8DC6FF"/>
        </a:accent2>
        <a:accent3>
          <a:srgbClr val="FDFBEE"/>
        </a:accent3>
        <a:accent4>
          <a:srgbClr val="D9D0B8"/>
        </a:accent4>
        <a:accent5>
          <a:srgbClr val="E0D3AD"/>
        </a:accent5>
        <a:accent6>
          <a:srgbClr val="7FB3E7"/>
        </a:accent6>
        <a:hlink>
          <a:srgbClr val="0066CC"/>
        </a:hlink>
        <a:folHlink>
          <a:srgbClr val="768D01"/>
        </a:folHlink>
      </a:clrScheme>
      <a:clrMap bg1="lt1" tx1="dk1" bg2="lt2" tx2="dk2" accent1="accent1" accent2="accent2" accent3="accent3" accent4="accent4" accent5="accent5" accent6="accent6" hlink="hlink" folHlink="folHlink"/>
    </a:extraClrScheme>
    <a:extraClrScheme>
      <a:clrScheme name="Тема Office 12">
        <a:dk1>
          <a:srgbClr val="CC9900"/>
        </a:dk1>
        <a:lt1>
          <a:srgbClr val="FFF9CF"/>
        </a:lt1>
        <a:dk2>
          <a:srgbClr val="996600"/>
        </a:dk2>
        <a:lt2>
          <a:srgbClr val="808080"/>
        </a:lt2>
        <a:accent1>
          <a:srgbClr val="E9E3B7"/>
        </a:accent1>
        <a:accent2>
          <a:srgbClr val="333399"/>
        </a:accent2>
        <a:accent3>
          <a:srgbClr val="FFFBE4"/>
        </a:accent3>
        <a:accent4>
          <a:srgbClr val="AE8200"/>
        </a:accent4>
        <a:accent5>
          <a:srgbClr val="F2EFD8"/>
        </a:accent5>
        <a:accent6>
          <a:srgbClr val="2D2D8A"/>
        </a:accent6>
        <a:hlink>
          <a:srgbClr val="009999"/>
        </a:hlink>
        <a:folHlink>
          <a:srgbClr val="66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01072125</Template>
  <TotalTime>913</TotalTime>
  <Words>2195</Words>
  <Application>Microsoft Office PowerPoint</Application>
  <PresentationFormat>Экран (4:3)</PresentationFormat>
  <Paragraphs>118</Paragraphs>
  <Slides>22</Slides>
  <Notes>16</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01072125</vt:lpstr>
      <vt:lpstr>Слайд 1</vt:lpstr>
      <vt:lpstr>Слайд 2</vt:lpstr>
      <vt:lpstr>Слайд 3</vt:lpstr>
      <vt:lpstr>«Ничто не ценится так дорого, и не стоит так дешево, как простая, дружеская улыбка» </vt:lpstr>
      <vt:lpstr>Слайд 5</vt:lpstr>
      <vt:lpstr>Слайд 6</vt:lpstr>
      <vt:lpstr>Слайд 7</vt:lpstr>
      <vt:lpstr>Слайд 8</vt:lpstr>
      <vt:lpstr>Слайд 9</vt:lpstr>
      <vt:lpstr>Слайд 10</vt:lpstr>
      <vt:lpstr>Слайд 11</vt:lpstr>
      <vt:lpstr>Слайд 12</vt:lpstr>
      <vt:lpstr>Слайд 13</vt:lpstr>
      <vt:lpstr>Секреты улыбки</vt:lpstr>
      <vt:lpstr>Слайд 15</vt:lpstr>
      <vt:lpstr>Слайд 16</vt:lpstr>
      <vt:lpstr>Слайд 17</vt:lpstr>
      <vt:lpstr>Слайд 18</vt:lpstr>
      <vt:lpstr>Портрет госпожи Лизы Джокондо</vt:lpstr>
      <vt:lpstr>Улыбка Мира</vt:lpstr>
      <vt:lpstr>Слайд 21</vt:lpstr>
      <vt:lpstr>Слайд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«Улыбнись улыбкою своею» </dc:title>
  <cp:lastModifiedBy>Рашида</cp:lastModifiedBy>
  <cp:revision>187</cp:revision>
  <dcterms:modified xsi:type="dcterms:W3CDTF">2024-03-16T17:49:01Z</dcterms:modified>
</cp:coreProperties>
</file>