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8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0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709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408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26058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3793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5829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817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7006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825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085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264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70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95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989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055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731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495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DCA41-2480-4105-AB3F-0332FBD7A6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010A6E4-11B2-48B2-B76E-B2C513778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731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МБДОУ «ДЕТСКИЙ САД№111»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Роль фольклора в развитии речи детей раннего возраста.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Выполнил: воспитатель Пушная Л.Ю</a:t>
            </a:r>
          </a:p>
          <a:p>
            <a:r>
              <a:rPr lang="ru-RU" dirty="0" err="1" smtClean="0"/>
              <a:t>Г.Рязань</a:t>
            </a:r>
            <a:r>
              <a:rPr lang="ru-RU" dirty="0" smtClean="0"/>
              <a:t> 2024</a:t>
            </a:r>
            <a:endParaRPr lang="ru-RU" dirty="0"/>
          </a:p>
        </p:txBody>
      </p:sp>
      <p:pic>
        <p:nvPicPr>
          <p:cNvPr id="4" name="Рисунок 3" descr="Педагогический проект &quot;&lt;strong&gt;Фольклор&lt;/strong&gt; как средство повышения интереса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7" y="2852936"/>
            <a:ext cx="4687716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659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5072098" cy="6429396"/>
          </a:xfrm>
        </p:spPr>
        <p:txBody>
          <a:bodyPr>
            <a:normAutofit/>
          </a:bodyPr>
          <a:lstStyle/>
          <a:p>
            <a:r>
              <a:rPr lang="ru-RU" b="1" spc="-1" dirty="0">
                <a:uFill>
                  <a:solidFill>
                    <a:srgbClr val="FFFFFF"/>
                  </a:solidFill>
                </a:uFill>
                <a:latin typeface="Georgia"/>
                <a:ea typeface="Times New Roman"/>
              </a:rPr>
              <a:t>В.А.Сухомлинский</a:t>
            </a:r>
            <a:r>
              <a:rPr lang="ru-RU" spc="-1" dirty="0">
                <a:uFill>
                  <a:solidFill>
                    <a:srgbClr val="FFFFFF"/>
                  </a:solidFill>
                </a:uFill>
                <a:latin typeface="Georgia"/>
                <a:ea typeface="Times New Roman"/>
              </a:rPr>
              <a:t> считал, что сказки, песенки, </a:t>
            </a:r>
            <a:r>
              <a:rPr lang="ru-RU" spc="-1" dirty="0" err="1">
                <a:uFill>
                  <a:solidFill>
                    <a:srgbClr val="FFFFFF"/>
                  </a:solidFill>
                </a:uFill>
                <a:latin typeface="Georgia"/>
                <a:ea typeface="Times New Roman"/>
              </a:rPr>
              <a:t>потешки</a:t>
            </a:r>
            <a:r>
              <a:rPr lang="ru-RU" spc="-1" dirty="0">
                <a:uFill>
                  <a:solidFill>
                    <a:srgbClr val="FFFFFF"/>
                  </a:solidFill>
                </a:uFill>
                <a:latin typeface="Georgia"/>
                <a:ea typeface="Times New Roman"/>
              </a:rPr>
              <a:t>, являются незаменимым средством пробуждения познавательной активности, самостоятельности, яркой индивидуальности.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/>
          <a:stretch/>
        </p:blipFill>
        <p:spPr>
          <a:xfrm>
            <a:off x="5357818" y="1214422"/>
            <a:ext cx="3285588" cy="45713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4525963"/>
          </a:xfrm>
        </p:spPr>
        <p:txBody>
          <a:bodyPr/>
          <a:lstStyle/>
          <a:p>
            <a:pPr algn="ctr"/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Таким образом, педагоги и психологи прошлого считают фольклор одним из действенных и ярких средств народной педагогики, таящий огромные дидактические возможности. </a:t>
            </a:r>
            <a:endParaRPr lang="ru-RU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email"/>
          <a:stretch/>
        </p:blipFill>
        <p:spPr>
          <a:xfrm>
            <a:off x="144000" y="2996280"/>
            <a:ext cx="4357080" cy="3267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4" cstate="email"/>
          <a:stretch/>
        </p:blipFill>
        <p:spPr>
          <a:xfrm>
            <a:off x="4770720" y="3000372"/>
            <a:ext cx="4373280" cy="327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4614866" cy="7858132"/>
          </a:xfrm>
        </p:spPr>
        <p:txBody>
          <a:bodyPr>
            <a:normAutofit/>
          </a:bodyPr>
          <a:lstStyle/>
          <a:p>
            <a:r>
              <a:rPr lang="ru-RU" sz="2800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Звучность, ритмичность, напевность, занимательность </a:t>
            </a:r>
            <a:r>
              <a:rPr lang="ru-RU" sz="2800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потешек</a:t>
            </a:r>
            <a:r>
              <a:rPr lang="ru-RU" sz="2800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привлекает детей, вызывают желание повторить, запомнить, что, в свою очередь, способствует развитию </a:t>
            </a:r>
            <a:r>
              <a:rPr lang="ru-RU" sz="2800" b="1" i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разговорной речи</a:t>
            </a:r>
            <a:r>
              <a:rPr lang="ru-RU" sz="2800" spc="-1" dirty="0">
                <a:uFill>
                  <a:solidFill>
                    <a:srgbClr val="FFFFFF"/>
                  </a:solidFill>
                </a:uFill>
                <a:ea typeface="DejaVu Sans"/>
              </a:rPr>
              <a:t>.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email"/>
          <a:stretch/>
        </p:blipFill>
        <p:spPr>
          <a:xfrm>
            <a:off x="4429124" y="1571612"/>
            <a:ext cx="4714876" cy="4071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/>
          <p:cNvPicPr/>
          <p:nvPr/>
        </p:nvPicPr>
        <p:blipFill>
          <a:blip r:embed="rId4"/>
          <a:stretch/>
        </p:blipFill>
        <p:spPr>
          <a:xfrm>
            <a:off x="6429388" y="5143512"/>
            <a:ext cx="875520" cy="8852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4114800" cy="650083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buNone/>
            </a:pPr>
            <a:r>
              <a:rPr lang="ru-RU" sz="5800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Колыбельные песни</a:t>
            </a:r>
          </a:p>
          <a:p>
            <a:pPr>
              <a:lnSpc>
                <a:spcPct val="100000"/>
              </a:lnSpc>
            </a:pP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Они, наряду с другими жанрами, заключают в себе могучую силу, позволяющую развивать речь детей раннего возраста. Колыбельные песни </a:t>
            </a:r>
            <a:r>
              <a:rPr lang="ru-RU" b="1" i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обогащают словарь 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детей за счет того, что содержат широкий круг сведений об окружающем мире, прежде всего о тех предметах, которые близки опыту людей и привлекают своим внешним видом, например, "заинька".</a:t>
            </a:r>
            <a:endParaRPr lang="ru-RU" dirty="0" smtClean="0"/>
          </a:p>
          <a:p>
            <a:pPr>
              <a:lnSpc>
                <a:spcPct val="100000"/>
              </a:lnSpc>
            </a:pP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Грамматическое разнообразие колыбельных способствует освоению грамматического строя речи. В колыбельной - не просто кот, а «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</a:rPr>
              <a:t>котенька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», «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</a:rPr>
              <a:t>коток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», «котик», «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</a:rPr>
              <a:t>котя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».</a:t>
            </a:r>
            <a:endParaRPr lang="ru-RU" dirty="0"/>
          </a:p>
        </p:txBody>
      </p:sp>
      <p:pic>
        <p:nvPicPr>
          <p:cNvPr id="4" name="Содержимое 4"/>
          <p:cNvPicPr/>
          <p:nvPr/>
        </p:nvPicPr>
        <p:blipFill>
          <a:blip r:embed="rId3" cstate="email"/>
          <a:stretch/>
        </p:blipFill>
        <p:spPr>
          <a:xfrm>
            <a:off x="4572000" y="285728"/>
            <a:ext cx="4301280" cy="5852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4471990" cy="6429420"/>
          </a:xfrm>
        </p:spPr>
        <p:txBody>
          <a:bodyPr>
            <a:normAutofit/>
          </a:bodyPr>
          <a:lstStyle/>
          <a:p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С  помощью 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</a:rPr>
              <a:t>потешек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, народных песенок</a:t>
            </a:r>
            <a:r>
              <a:rPr lang="ru-RU" spc="-1" dirty="0"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 можно </a:t>
            </a:r>
            <a:r>
              <a:rPr lang="ru-RU" b="1" i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развивать фонематический слух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, так как они используют звукосочетания - наигрыши, которые повторяются несколько раз в разном темпе, с различной интонацией, при чем исполняются на мотив народных мелодий. Все это позволяет ребенку вначале почувствовать, а затем осознать красоту родного языка, его лаконичность, приобщают именно к такой форме изложения собственных мыслей, а затем будет 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</a:rPr>
              <a:t>способствоать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  формированию образности речи дошкольников, словесному творчеству детей</a:t>
            </a:r>
            <a:r>
              <a:rPr lang="ru-RU" sz="2000" spc="-1" dirty="0">
                <a:uFill>
                  <a:solidFill>
                    <a:srgbClr val="FFFFFF"/>
                  </a:solidFill>
                </a:uFill>
              </a:rPr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Содержимое 4"/>
          <p:cNvPicPr/>
          <p:nvPr/>
        </p:nvPicPr>
        <p:blipFill>
          <a:blip r:embed="rId3" cstate="email"/>
          <a:stretch/>
        </p:blipFill>
        <p:spPr>
          <a:xfrm>
            <a:off x="4714876" y="428604"/>
            <a:ext cx="4175640" cy="57864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4286280" cy="6357982"/>
          </a:xfrm>
        </p:spPr>
        <p:txBody>
          <a:bodyPr>
            <a:normAutofit/>
          </a:bodyPr>
          <a:lstStyle/>
          <a:p>
            <a:r>
              <a:rPr lang="ru-RU" b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Оксан Семеновна Ушакова 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считает, что 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</a:rPr>
              <a:t>потешки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, скороговорки, пословицы, поговорки являются богатейшим материалом для развития </a:t>
            </a:r>
            <a:r>
              <a:rPr lang="ru-RU" b="1" i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звуковой культуры речи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. Развивая чувство ритма и рифмы, мы готовим ребенка к дальнейшему восприятию поэтической речи и формируем интонационную выразительность его речи</a:t>
            </a:r>
            <a:endParaRPr lang="ru-RU" dirty="0"/>
          </a:p>
        </p:txBody>
      </p:sp>
      <p:pic>
        <p:nvPicPr>
          <p:cNvPr id="4" name="Содержимое 4"/>
          <p:cNvPicPr/>
          <p:nvPr/>
        </p:nvPicPr>
        <p:blipFill>
          <a:blip r:embed="rId3" cstate="email"/>
          <a:stretch/>
        </p:blipFill>
        <p:spPr>
          <a:xfrm>
            <a:off x="4572000" y="357166"/>
            <a:ext cx="4301280" cy="5852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52"/>
            <a:ext cx="8229600" cy="3214710"/>
          </a:xfrm>
        </p:spPr>
        <p:txBody>
          <a:bodyPr>
            <a:normAutofit/>
          </a:bodyPr>
          <a:lstStyle/>
          <a:p>
            <a:pPr algn="ctr"/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Таким образом, словесное русское народное творчество заключает в себе поэтические ценности. Его влияние на развитие речи детей неоспоримо. С помощью малых форм фольклора можно решать практически все задачи методики развития речи и наряду с основными методами и приемами речевого развития младших дошкольников можно и нужно использовать этот богатейший материал словесного творчества народа.</a:t>
            </a:r>
            <a:endParaRPr lang="ru-RU" dirty="0" smtClean="0"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email"/>
          <a:stretch/>
        </p:blipFill>
        <p:spPr>
          <a:xfrm>
            <a:off x="2214546" y="2928934"/>
            <a:ext cx="5005080" cy="3753360"/>
          </a:xfrm>
          <a:prstGeom prst="rect">
            <a:avLst/>
          </a:prstGeom>
          <a:ln w="57150">
            <a:solidFill>
              <a:srgbClr val="92D050"/>
            </a:solidFill>
            <a:prstDash val="dashDot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0"/>
            <a:ext cx="6589199" cy="16002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В связи с этим  были поставлены  </a:t>
            </a:r>
            <a:r>
              <a:rPr lang="ru-RU" b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задачи: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32500" lnSpcReduction="20000"/>
          </a:bodyPr>
          <a:lstStyle/>
          <a:p>
            <a:pPr marL="343080" indent="-342360">
              <a:lnSpc>
                <a:spcPct val="150000"/>
              </a:lnSpc>
              <a:buClr>
                <a:srgbClr val="C00000"/>
              </a:buClr>
              <a:buFont typeface="Wingdings" charset="2"/>
              <a:buChar char=""/>
            </a:pPr>
            <a:r>
              <a:rPr lang="ru-RU" sz="5000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Знакомить детей с устным народным творчеством.</a:t>
            </a:r>
            <a:endParaRPr lang="ru-RU" sz="5000" dirty="0" smtClean="0"/>
          </a:p>
          <a:p>
            <a:pPr marL="343080" indent="-342360">
              <a:lnSpc>
                <a:spcPct val="150000"/>
              </a:lnSpc>
              <a:buClr>
                <a:srgbClr val="C00000"/>
              </a:buClr>
              <a:buFont typeface="Wingdings" charset="2"/>
              <a:buChar char=""/>
            </a:pPr>
            <a:r>
              <a:rPr lang="ru-RU" sz="5000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Учить внимательно слушать, и запоминать художественные произведения, отгадывать загадки, принимать участие в драматизации сказок.</a:t>
            </a:r>
            <a:endParaRPr lang="ru-RU" sz="5000" dirty="0" smtClean="0"/>
          </a:p>
          <a:p>
            <a:pPr marL="343080" indent="-342360">
              <a:lnSpc>
                <a:spcPct val="150000"/>
              </a:lnSpc>
              <a:buClr>
                <a:srgbClr val="C00000"/>
              </a:buClr>
              <a:buFont typeface="Wingdings" charset="2"/>
              <a:buChar char=""/>
            </a:pPr>
            <a:r>
              <a:rPr lang="ru-RU" sz="5000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Заучивать </a:t>
            </a:r>
            <a:r>
              <a:rPr lang="ru-RU" sz="5000" strike="noStrike" spc="-1" dirty="0" err="1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потешки</a:t>
            </a:r>
            <a:r>
              <a:rPr lang="ru-RU" sz="5000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.</a:t>
            </a:r>
            <a:endParaRPr lang="ru-RU" sz="5000" dirty="0" smtClean="0"/>
          </a:p>
          <a:p>
            <a:pPr marL="343080" indent="-342360">
              <a:lnSpc>
                <a:spcPct val="150000"/>
              </a:lnSpc>
              <a:buClr>
                <a:srgbClr val="C00000"/>
              </a:buClr>
              <a:buFont typeface="Wingdings" charset="2"/>
              <a:buChar char=""/>
            </a:pPr>
            <a:r>
              <a:rPr lang="ru-RU" sz="5000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Воспитывать уважительное отношение к взрослым и  сотрудникам детского сада.</a:t>
            </a:r>
            <a:endParaRPr lang="ru-RU" sz="5000" dirty="0" smtClean="0"/>
          </a:p>
          <a:p>
            <a:pPr marL="343080" indent="-342360">
              <a:lnSpc>
                <a:spcPct val="150000"/>
              </a:lnSpc>
              <a:buClr>
                <a:srgbClr val="C00000"/>
              </a:buClr>
              <a:buFont typeface="Wingdings" charset="2"/>
              <a:buChar char=""/>
            </a:pPr>
            <a:r>
              <a:rPr lang="ru-RU" sz="5000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Воспитывать дружеские чувства и гуманное взаимоотношения между детьми.</a:t>
            </a:r>
            <a:endParaRPr lang="ru-RU" sz="5000" dirty="0" smtClean="0"/>
          </a:p>
          <a:p>
            <a:pPr marL="343080" indent="-342360">
              <a:lnSpc>
                <a:spcPct val="150000"/>
              </a:lnSpc>
              <a:buClr>
                <a:srgbClr val="C00000"/>
              </a:buClr>
              <a:buFont typeface="Wingdings" charset="2"/>
              <a:buChar char=""/>
            </a:pPr>
            <a:r>
              <a:rPr lang="ru-RU" sz="5000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 Воспитывать положительное отношение к режимным моментам: умыванию, одеванию, приему пищи и т.д.</a:t>
            </a:r>
            <a:r>
              <a:rPr lang="ru-RU" sz="5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endParaRPr lang="ru-RU" sz="5000" dirty="0" smtClean="0"/>
          </a:p>
          <a:p>
            <a:pPr marL="343080" indent="-342360">
              <a:lnSpc>
                <a:spcPct val="150000"/>
              </a:lnSpc>
              <a:buClr>
                <a:srgbClr val="C00000"/>
              </a:buClr>
              <a:buFont typeface="Wingdings" charset="2"/>
              <a:buChar char=""/>
            </a:pPr>
            <a:r>
              <a:rPr lang="ru-RU" sz="5000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Воспитывать любовь к живому.</a:t>
            </a:r>
            <a:endParaRPr lang="ru-RU" sz="5000" dirty="0" smtClean="0"/>
          </a:p>
          <a:p>
            <a:pPr marL="343080" indent="-342360">
              <a:lnSpc>
                <a:spcPct val="100000"/>
              </a:lnSpc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285992"/>
            <a:ext cx="8229600" cy="11430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300" b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Times New Roman"/>
              </a:rPr>
              <a:t>План работы с детьми по теме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b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Times New Roman"/>
              </a:rPr>
              <a:t> «Устное народное творчество в развитии речи детей»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Table 2"/>
          <p:cNvGraphicFramePr/>
          <p:nvPr/>
        </p:nvGraphicFramePr>
        <p:xfrm>
          <a:off x="1000100" y="2857495"/>
          <a:ext cx="6929486" cy="3625616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355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1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76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39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04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70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Тема</a:t>
                      </a:r>
                      <a:endParaRPr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Фольклорный материал потешки</a:t>
                      </a:r>
                      <a:endParaRPr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Загадки, речевые игры</a:t>
                      </a:r>
                      <a:endParaRPr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подвижные игры</a:t>
                      </a:r>
                      <a:endParaRPr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театрализация</a:t>
                      </a:r>
                      <a:endParaRPr/>
                    </a:p>
                  </a:txBody>
                  <a:tcPr marL="68400" marR="684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3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Сентябрь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Части тела</a:t>
                      </a:r>
                      <a:endParaRPr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Разучивание </a:t>
                      </a:r>
                      <a:r>
                        <a:rPr lang="ru-RU" sz="1100" strike="noStrike" spc="-1" dirty="0" err="1">
                          <a:uFill>
                            <a:solidFill>
                              <a:srgbClr val="FFFFFF"/>
                            </a:solidFill>
                          </a:uFill>
                        </a:rPr>
                        <a:t>потешки</a:t>
                      </a: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 «Водичка -водичка»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Цель: учить получать радость от чтения новой </a:t>
                      </a:r>
                      <a:r>
                        <a:rPr lang="ru-RU" sz="1100" strike="noStrike" spc="-1" dirty="0" err="1">
                          <a:uFill>
                            <a:solidFill>
                              <a:srgbClr val="FFFFFF"/>
                            </a:solidFill>
                          </a:uFill>
                        </a:rPr>
                        <a:t>потешки</a:t>
                      </a:r>
                      <a:endParaRPr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Игра «</a:t>
                      </a:r>
                      <a:r>
                        <a:rPr lang="ru-RU" sz="1100" strike="noStrike" spc="-1" dirty="0" err="1">
                          <a:uFill>
                            <a:solidFill>
                              <a:srgbClr val="FFFFFF"/>
                            </a:solidFill>
                          </a:uFill>
                        </a:rPr>
                        <a:t>Дарики</a:t>
                      </a: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, летели комарики»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Цель: закрепить названия частей тела человека</a:t>
                      </a:r>
                      <a:endParaRPr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>
                          <a:uFill>
                            <a:solidFill>
                              <a:srgbClr val="FFFFFF"/>
                            </a:solidFill>
                          </a:uFill>
                        </a:rPr>
                        <a:t>П/и «Здравствуйте ручки»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Цель: закрепить названия частей тела.</a:t>
                      </a:r>
                      <a:endParaRPr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400" marR="684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63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Семья</a:t>
                      </a:r>
                      <a:endParaRPr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Разучивание </a:t>
                      </a:r>
                      <a:r>
                        <a:rPr lang="ru-RU" sz="1100" strike="noStrike" spc="-1" dirty="0" err="1">
                          <a:uFill>
                            <a:solidFill>
                              <a:srgbClr val="FFFFFF"/>
                            </a:solidFill>
                          </a:uFill>
                        </a:rPr>
                        <a:t>потешки</a:t>
                      </a: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 «Это вся моя семья.»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Цель : закреплять знания детей о членах семьи</a:t>
                      </a:r>
                      <a:endParaRPr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П/и «Каравай»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Цель: учить выполнять движения в соответствии с текстом.</a:t>
                      </a:r>
                      <a:endParaRPr/>
                    </a:p>
                  </a:txBody>
                  <a:tcPr marL="68400" marR="684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strike="noStrike" spc="-1" dirty="0">
                          <a:uFill>
                            <a:solidFill>
                              <a:srgbClr val="FFFFFF"/>
                            </a:solidFill>
                          </a:uFill>
                        </a:rPr>
                        <a:t>Настольный театр «Курочка ряба»</a:t>
                      </a:r>
                      <a:endParaRPr/>
                    </a:p>
                  </a:txBody>
                  <a:tcPr marL="68400" marR="684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5720" y="0"/>
            <a:ext cx="84296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 Для реализации поставленных задач разработан перспективный план работы с детьми по развитию речи с использованием фольклора. План разрабатывался в соответствии с учетом тематического принципа построения образовательного процесса, таким образом, чтобы проводимая работа способствовала решению общих задач.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 pitchFamily="18" charset="0"/>
                <a:cs typeface="Arial" pitchFamily="34" charset="0"/>
              </a:rPr>
              <a:t>мы руководствовались </a:t>
            </a:r>
            <a:r>
              <a:rPr lang="ru-RU" b="1" strike="noStrike" spc="-1" dirty="0" smtClean="0">
                <a:uFill>
                  <a:solidFill>
                    <a:srgbClr val="FFFFFF"/>
                  </a:solidFill>
                </a:uFill>
                <a:latin typeface="Georgia" pitchFamily="18" charset="0"/>
                <a:cs typeface="Arial" pitchFamily="34" charset="0"/>
              </a:rPr>
              <a:t>следующими принципами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 pitchFamily="18" charset="0"/>
                <a:cs typeface="Arial" pitchFamily="34" charset="0"/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3080" indent="-342360"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1.Принцип </a:t>
            </a:r>
            <a:r>
              <a:rPr lang="ru-RU" b="1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активности и посильной самостоятельности</a:t>
            </a:r>
            <a:r>
              <a:rPr lang="ru-RU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.</a:t>
            </a: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 marL="343080" indent="-342360">
              <a:buClr>
                <a:srgbClr val="C00000"/>
              </a:buClr>
              <a:buFont typeface="Wingdings" pitchFamily="2" charset="2"/>
              <a:buChar char="Ø"/>
            </a:pPr>
            <a:r>
              <a:rPr lang="ru-RU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        </a:t>
            </a:r>
            <a:endParaRPr lang="ru-RU" dirty="0" smtClean="0">
              <a:solidFill>
                <a:srgbClr val="7030A0"/>
              </a:solidFill>
              <a:latin typeface="Georgia" pitchFamily="18" charset="0"/>
            </a:endParaRPr>
          </a:p>
          <a:p>
            <a:pPr marL="343080" indent="-342360"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2.Принцип </a:t>
            </a:r>
            <a:r>
              <a:rPr lang="ru-RU" b="1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познавательной активности</a:t>
            </a: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 marL="343080" indent="-342360"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3.Принцип </a:t>
            </a:r>
            <a:r>
              <a:rPr lang="ru-RU" b="1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наглядности</a:t>
            </a: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 marL="343080" indent="-342360"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4.Принцип </a:t>
            </a:r>
            <a:r>
              <a:rPr lang="ru-RU" b="1" spc="-1" dirty="0" err="1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поэтапности</a:t>
            </a: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 marL="343080" indent="-342360"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5.Принцип </a:t>
            </a:r>
            <a:r>
              <a:rPr lang="ru-RU" b="1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 pitchFamily="18" charset="0"/>
              </a:rPr>
              <a:t>вариативности</a:t>
            </a: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1"/>
            <a:ext cx="7772400" cy="2088233"/>
          </a:xfrm>
        </p:spPr>
        <p:txBody>
          <a:bodyPr>
            <a:normAutofit/>
          </a:bodyPr>
          <a:lstStyle/>
          <a:p>
            <a:r>
              <a:rPr lang="ru-RU" b="1" spc="-1" dirty="0" smtClean="0">
                <a:solidFill>
                  <a:schemeClr val="bg2">
                    <a:lumMod val="1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79104"/>
          </a:xfrm>
        </p:spPr>
        <p:txBody>
          <a:bodyPr/>
          <a:lstStyle/>
          <a:p>
            <a:r>
              <a:rPr lang="ru-RU" dirty="0" smtClean="0"/>
              <a:t>Выполнила: Пушная Л.Ю.</a:t>
            </a:r>
            <a:endParaRPr lang="ru-RU" dirty="0"/>
          </a:p>
        </p:txBody>
      </p:sp>
      <p:pic>
        <p:nvPicPr>
          <p:cNvPr id="4" name="Рисунок 3" descr="Рисунки на тему фольклор для детей - 85 фото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96944" cy="633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188640"/>
            <a:ext cx="6589199" cy="14544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В своей работе мы выделили </a:t>
            </a:r>
            <a:r>
              <a:rPr lang="ru-RU" b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два направления: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643050"/>
            <a:ext cx="807249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indent="-342360">
              <a:lnSpc>
                <a:spcPct val="100000"/>
              </a:lnSpc>
              <a:buClr>
                <a:schemeClr val="tx1"/>
              </a:buClr>
              <a:buFont typeface="Wingdings" charset="2"/>
              <a:buChar char=""/>
            </a:pPr>
            <a:r>
              <a:rPr lang="ru-RU" sz="3200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Использование фольклора в организованной образовательной деятельности: коммуникация и чтение  художественной литературы.</a:t>
            </a:r>
            <a:endParaRPr lang="ru-RU" sz="3200" dirty="0" smtClean="0"/>
          </a:p>
          <a:p>
            <a:pPr>
              <a:lnSpc>
                <a:spcPct val="100000"/>
              </a:lnSpc>
            </a:pPr>
            <a:endParaRPr lang="ru-RU" sz="3200" dirty="0" smtClean="0"/>
          </a:p>
          <a:p>
            <a:pPr marL="343080" indent="-34236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3200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Использование фольклорных произведений в совместно-партнерской деятельности.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60" y="214290"/>
            <a:ext cx="3929090" cy="48577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Организованную образовательную деятельность и  чтение художественной литературы  проводим по методике Борисенко М.Г., Лукиной Н.А. Авторы широко используют фольклорный материал в развитии речи детей. В программный материал включены такие виды фольклорных жанров как </a:t>
            </a:r>
            <a:r>
              <a:rPr lang="ru-RU" strike="noStrike" spc="-1" dirty="0" err="1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пестушки</a:t>
            </a: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</a:t>
            </a:r>
            <a:r>
              <a:rPr lang="ru-RU" strike="noStrike" spc="-1" dirty="0" err="1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потешки</a:t>
            </a: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загадки, сказки. </a:t>
            </a:r>
            <a:r>
              <a:rPr lang="ru-RU" strike="noStrike" spc="-1" dirty="0" err="1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Потешки</a:t>
            </a: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подобраны по всем лексическим темам, с которыми должен ознакомиться ребенок третьего года жизни.</a:t>
            </a:r>
            <a:endParaRPr lang="ru-RU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7" name="Рисунок 5"/>
          <p:cNvPicPr/>
          <p:nvPr/>
        </p:nvPicPr>
        <p:blipFill>
          <a:blip r:embed="rId3" cstate="email"/>
          <a:stretch/>
        </p:blipFill>
        <p:spPr>
          <a:xfrm>
            <a:off x="285720" y="928670"/>
            <a:ext cx="1642320" cy="1785240"/>
          </a:xfrm>
          <a:prstGeom prst="rect">
            <a:avLst/>
          </a:prstGeom>
          <a:ln w="28440">
            <a:solidFill>
              <a:srgbClr val="00B050"/>
            </a:solidFill>
            <a:miter/>
          </a:ln>
        </p:spPr>
      </p:pic>
      <p:pic>
        <p:nvPicPr>
          <p:cNvPr id="10" name="Рисунок 8"/>
          <p:cNvPicPr/>
          <p:nvPr/>
        </p:nvPicPr>
        <p:blipFill>
          <a:blip r:embed="rId4"/>
          <a:stretch/>
        </p:blipFill>
        <p:spPr>
          <a:xfrm>
            <a:off x="7215206" y="857232"/>
            <a:ext cx="1571040" cy="1856520"/>
          </a:xfrm>
          <a:prstGeom prst="rect">
            <a:avLst/>
          </a:prstGeom>
          <a:ln w="28440">
            <a:solidFill>
              <a:srgbClr val="00B050"/>
            </a:solidFill>
            <a:miter/>
          </a:ln>
        </p:spPr>
      </p:pic>
      <p:pic>
        <p:nvPicPr>
          <p:cNvPr id="11" name="Рисунок 9"/>
          <p:cNvPicPr/>
          <p:nvPr/>
        </p:nvPicPr>
        <p:blipFill>
          <a:blip r:embed="rId5"/>
          <a:stretch/>
        </p:blipFill>
        <p:spPr>
          <a:xfrm>
            <a:off x="4000496" y="5000636"/>
            <a:ext cx="1142280" cy="1642320"/>
          </a:xfrm>
          <a:prstGeom prst="rect">
            <a:avLst/>
          </a:prstGeom>
          <a:ln w="28440">
            <a:solidFill>
              <a:srgbClr val="00B050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631104"/>
          </a:xfrm>
        </p:spPr>
        <p:txBody>
          <a:bodyPr>
            <a:normAutofit fontScale="90000"/>
          </a:bodyPr>
          <a:lstStyle/>
          <a:p>
            <a:r>
              <a:rPr lang="ru-RU" sz="3100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/>
            </a:r>
            <a:br>
              <a:rPr lang="ru-RU" sz="3100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</a:br>
            <a:r>
              <a:rPr lang="ru-RU" sz="3100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Таким образом, использование малых форм фольклора, способствует: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16832"/>
            <a:ext cx="4071966" cy="494116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</a:endParaRPr>
          </a:p>
          <a:p>
            <a:pPr marL="216000" indent="-215640"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ru-RU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Умению внимательно слушать, и запоминать художественные произведения, отгадывать загадки, принимать участие в драматизации сказок.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</a:endParaRPr>
          </a:p>
          <a:p>
            <a:pPr marL="216000" indent="-215640"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ru-RU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Развитию памяти.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</a:endParaRPr>
          </a:p>
          <a:p>
            <a:pPr marL="216000" indent="-215640"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ru-RU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Воспитанию  уважительного отношения к взрослым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ru-RU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и бережно</a:t>
            </a:r>
            <a:r>
              <a:rPr lang="ru-RU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г</a:t>
            </a:r>
            <a:r>
              <a:rPr lang="ru-RU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</a:t>
            </a:r>
            <a:r>
              <a:rPr lang="ru-RU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отношени</a:t>
            </a:r>
            <a:r>
              <a:rPr lang="ru-RU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я </a:t>
            </a:r>
            <a:r>
              <a:rPr lang="ru-RU" strike="noStrike" spc="-1" dirty="0" smtClean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друг к другу.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email"/>
          <a:stretch/>
        </p:blipFill>
        <p:spPr>
          <a:xfrm>
            <a:off x="4929190" y="2214554"/>
            <a:ext cx="3925080" cy="2943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4257676" cy="6143668"/>
          </a:xfrm>
        </p:spPr>
        <p:txBody>
          <a:bodyPr>
            <a:normAutofit/>
          </a:bodyPr>
          <a:lstStyle/>
          <a:p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Потешка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помогает устанавливать первоначальный контакт воспитателя с малышами. Правильно подобранная 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потешка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помогает погасить в малыше отрицательные эмоции, пробудить чувство симпатии к пока ещё чужому для него человеку. В общем, отвлечься и успокоиться.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2"/>
          <p:cNvPicPr/>
          <p:nvPr/>
        </p:nvPicPr>
        <p:blipFill>
          <a:blip r:embed="rId3" cstate="email"/>
          <a:stretch/>
        </p:blipFill>
        <p:spPr>
          <a:xfrm>
            <a:off x="5072040" y="642960"/>
            <a:ext cx="3642480" cy="51434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3686172" cy="4071965"/>
          </a:xfrm>
        </p:spPr>
        <p:txBody>
          <a:bodyPr>
            <a:normAutofit/>
          </a:bodyPr>
          <a:lstStyle/>
          <a:p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Для выполнения этих задач подобрали серию 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потешек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пестушек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попевок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прибауток. При подборе обращали внимание на то, чтобы они были просты, коротки, с чётким ритмом, побуждали к действию, движениям. Они удовлетворяют рано возникающую у ребёнка потребность в художественном слове, в ритмических движениях.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CustomShape 3"/>
          <p:cNvSpPr/>
          <p:nvPr/>
        </p:nvSpPr>
        <p:spPr>
          <a:xfrm>
            <a:off x="5500694" y="3286124"/>
            <a:ext cx="2571120" cy="1550520"/>
          </a:xfrm>
          <a:prstGeom prst="rect">
            <a:avLst/>
          </a:prstGeom>
          <a:solidFill>
            <a:srgbClr val="FFFF9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r>
              <a:rPr lang="ru-RU" sz="1600" b="1" strike="noStrike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Ладушки-ладошки,</a:t>
            </a:r>
            <a:endParaRPr/>
          </a:p>
          <a:p>
            <a:r>
              <a:rPr lang="ru-RU" sz="1600" b="1" strike="noStrike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Хлопали в ладошки,</a:t>
            </a:r>
            <a:endParaRPr/>
          </a:p>
          <a:p>
            <a:r>
              <a:rPr lang="ru-RU" sz="1600" b="1" strike="noStrike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Хлопали в ладошки,</a:t>
            </a:r>
            <a:endParaRPr/>
          </a:p>
          <a:p>
            <a:r>
              <a:rPr lang="ru-RU" sz="1600" b="1" i="1" strike="noStrike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(хлопаем в ладоши)</a:t>
            </a:r>
            <a:endParaRPr/>
          </a:p>
          <a:p>
            <a:r>
              <a:rPr lang="ru-RU" sz="1600" b="1" strike="noStrike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Отдохнем немножко.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1600" b="1" i="1" strike="noStrike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(руки на колени).</a:t>
            </a:r>
            <a:endParaRPr/>
          </a:p>
        </p:txBody>
      </p:sp>
      <p:pic>
        <p:nvPicPr>
          <p:cNvPr id="6" name="Picture 4"/>
          <p:cNvPicPr/>
          <p:nvPr/>
        </p:nvPicPr>
        <p:blipFill>
          <a:blip r:embed="rId3"/>
          <a:stretch/>
        </p:blipFill>
        <p:spPr>
          <a:xfrm rot="1561909">
            <a:off x="7359849" y="2729855"/>
            <a:ext cx="1266120" cy="951840"/>
          </a:xfrm>
          <a:prstGeom prst="rect">
            <a:avLst/>
          </a:prstGeom>
          <a:ln w="9360">
            <a:noFill/>
          </a:ln>
        </p:spPr>
      </p:pic>
      <p:sp>
        <p:nvSpPr>
          <p:cNvPr id="10" name="CustomShape 2"/>
          <p:cNvSpPr/>
          <p:nvPr/>
        </p:nvSpPr>
        <p:spPr>
          <a:xfrm>
            <a:off x="2357422" y="5000636"/>
            <a:ext cx="2428130" cy="1857364"/>
          </a:xfrm>
          <a:prstGeom prst="rect">
            <a:avLst/>
          </a:prstGeom>
          <a:solidFill>
            <a:srgbClr val="FFFF9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1600" b="1" strike="noStrike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Кулачки сложили,</a:t>
            </a:r>
            <a:endParaRPr/>
          </a:p>
          <a:p>
            <a:r>
              <a:rPr lang="ru-RU" sz="1600" b="1" strike="noStrike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Кулачками били:</a:t>
            </a:r>
            <a:endParaRPr/>
          </a:p>
          <a:p>
            <a:r>
              <a:rPr lang="ru-RU" sz="1600" b="1" strike="noStrike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Тук-тук, тук да тук,</a:t>
            </a:r>
            <a:endParaRPr/>
          </a:p>
          <a:p>
            <a:r>
              <a:rPr lang="ru-RU" sz="1600" b="1" strike="noStrike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Тук-тук, тук да тук.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1600" b="1" i="1" strike="noStrike" spc="-1" dirty="0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(стучим кулачками друг о друга)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7" name="Picture 4"/>
          <p:cNvPicPr/>
          <p:nvPr/>
        </p:nvPicPr>
        <p:blipFill>
          <a:blip r:embed="rId3"/>
          <a:stretch/>
        </p:blipFill>
        <p:spPr>
          <a:xfrm rot="20081150">
            <a:off x="1304991" y="4205019"/>
            <a:ext cx="1538538" cy="1103334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072494" cy="235745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Не все дети охотно ложились в постель, некоторые испытывали чувство тревоги, тоски по дому, по маме. Такое поведение не редкость в первые дни пребывания ребёнка в детском саду. Таким детям ласково поем песенки </a:t>
            </a:r>
            <a:r>
              <a:rPr lang="ru-RU" b="1" i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«Баю, </a:t>
            </a:r>
            <a:r>
              <a:rPr lang="ru-RU" b="1" i="1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баюшки</a:t>
            </a:r>
            <a:r>
              <a:rPr lang="ru-RU" b="1" i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баю».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email"/>
          <a:stretch/>
        </p:blipFill>
        <p:spPr>
          <a:xfrm>
            <a:off x="1714480" y="2714620"/>
            <a:ext cx="6013080" cy="37861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57166"/>
            <a:ext cx="8229600" cy="2214578"/>
          </a:xfrm>
        </p:spPr>
        <p:txBody>
          <a:bodyPr>
            <a:normAutofit/>
          </a:bodyPr>
          <a:lstStyle/>
          <a:p>
            <a:pPr algn="ctr"/>
            <a:r>
              <a:rPr lang="ru-RU" b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Одевание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- сложный режимный процесс. Малыши не умеют и не любят одеваться сами, отвлекаются. И вот, для того чтобы дети быстрее осваивали навыки, необходимые для одевания, мы вместе с няней проговариваем 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потешку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: </a:t>
            </a:r>
            <a:r>
              <a:rPr lang="ru-RU" b="1" i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«Вот они - сапожки».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email"/>
          <a:stretch/>
        </p:blipFill>
        <p:spPr>
          <a:xfrm>
            <a:off x="1643042" y="2500306"/>
            <a:ext cx="6191640" cy="41936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247680" y="244080"/>
            <a:ext cx="3999960" cy="3139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2000" strike="noStrike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Используем </a:t>
            </a:r>
            <a:r>
              <a:rPr lang="ru-RU" sz="2000" strike="noStrike" spc="-1" dirty="0" err="1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потешки</a:t>
            </a:r>
            <a:r>
              <a:rPr lang="ru-RU" sz="2000" strike="noStrike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как средство обогащения словаря детей новыми словами, выражениями. Вслушиваясь в напевность, ритмичность и образность народного языка, ребёнок не только овладевает речью, но и приобщается к красоте и самобытности русского слова.</a:t>
            </a:r>
            <a:endParaRPr/>
          </a:p>
        </p:txBody>
      </p:sp>
      <p:pic>
        <p:nvPicPr>
          <p:cNvPr id="5" name="Рисунок 4"/>
          <p:cNvPicPr/>
          <p:nvPr/>
        </p:nvPicPr>
        <p:blipFill>
          <a:blip r:embed="rId2" cstate="email"/>
          <a:stretch/>
        </p:blipFill>
        <p:spPr>
          <a:xfrm>
            <a:off x="4781160" y="230400"/>
            <a:ext cx="3714480" cy="4953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/>
          <p:nvPr/>
        </p:nvPicPr>
        <p:blipFill>
          <a:blip r:embed="rId3" cstate="email"/>
          <a:stretch/>
        </p:blipFill>
        <p:spPr>
          <a:xfrm>
            <a:off x="428596" y="3571876"/>
            <a:ext cx="4031640" cy="30236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720000" y="273960"/>
            <a:ext cx="7529400" cy="1309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strike="noStrike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Благодаря простоте и мелодичности звучания </a:t>
            </a:r>
            <a:r>
              <a:rPr lang="ru-RU" sz="2000" strike="noStrike" spc="-1" dirty="0" err="1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потешек</a:t>
            </a:r>
            <a:r>
              <a:rPr lang="ru-RU" sz="2000" strike="noStrike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дети, играя, легко запоминают их, вводят в свою речь. Например, во время кормления кукол приговаривают: </a:t>
            </a:r>
            <a:r>
              <a:rPr lang="ru-RU" sz="2000" b="1" i="1" strike="noStrike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“Умница, Катенька, ешь кашку </a:t>
            </a:r>
            <a:r>
              <a:rPr lang="ru-RU" sz="2000" b="1" i="1" strike="noStrike" spc="-1" dirty="0" err="1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сладеньку</a:t>
            </a:r>
            <a:r>
              <a:rPr lang="ru-RU" sz="2000" b="1" i="1" strike="noStrike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”.</a:t>
            </a:r>
            <a:endParaRPr/>
          </a:p>
        </p:txBody>
      </p:sp>
      <p:pic>
        <p:nvPicPr>
          <p:cNvPr id="5" name="Рисунок 4"/>
          <p:cNvPicPr/>
          <p:nvPr/>
        </p:nvPicPr>
        <p:blipFill>
          <a:blip r:embed="rId3" cstate="email"/>
          <a:stretch/>
        </p:blipFill>
        <p:spPr>
          <a:xfrm>
            <a:off x="1571604" y="1714488"/>
            <a:ext cx="6085080" cy="4563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325080" y="360000"/>
            <a:ext cx="4642560" cy="2834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2000" strike="noStrike" spc="-1" dirty="0" err="1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Потешки</a:t>
            </a:r>
            <a:r>
              <a:rPr lang="ru-RU" sz="2000" strike="noStrike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воспитывают у детей уважение к старшим, дружелюбие. Так, ласковость и доброжелательность </a:t>
            </a:r>
            <a:r>
              <a:rPr lang="ru-RU" sz="2000" strike="noStrike" spc="-1" dirty="0" err="1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потешек</a:t>
            </a:r>
            <a:r>
              <a:rPr lang="ru-RU" sz="2000" strike="noStrike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вызывают у малышей чувство сопереживания сверстникам. Упавшего поднимают, приговаривает: </a:t>
            </a:r>
            <a:r>
              <a:rPr lang="ru-RU" sz="2000" b="1" i="1" strike="noStrike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«Не плачь, не плачь, куплю калач».</a:t>
            </a:r>
            <a:endParaRPr/>
          </a:p>
        </p:txBody>
      </p:sp>
      <p:pic>
        <p:nvPicPr>
          <p:cNvPr id="5" name="Рисунок 4"/>
          <p:cNvPicPr/>
          <p:nvPr/>
        </p:nvPicPr>
        <p:blipFill>
          <a:blip r:embed="rId3" cstate="email"/>
          <a:stretch/>
        </p:blipFill>
        <p:spPr>
          <a:xfrm>
            <a:off x="357158" y="3286124"/>
            <a:ext cx="4511880" cy="33836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/>
          <p:nvPr/>
        </p:nvPicPr>
        <p:blipFill>
          <a:blip r:embed="rId4" cstate="email"/>
          <a:stretch/>
        </p:blipFill>
        <p:spPr>
          <a:xfrm>
            <a:off x="5143504" y="285728"/>
            <a:ext cx="3630600" cy="4841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786346" cy="6643710"/>
          </a:xfrm>
        </p:spPr>
        <p:txBody>
          <a:bodyPr>
            <a:noAutofit/>
          </a:bodyPr>
          <a:lstStyle/>
          <a:p>
            <a:r>
              <a:rPr lang="ru-RU" sz="2400" strike="noStrike" spc="-1" dirty="0" smtClean="0">
                <a:uFill>
                  <a:solidFill>
                    <a:srgbClr val="FFFFFF"/>
                  </a:solidFill>
                </a:uFill>
                <a:latin typeface="Georgia"/>
              </a:rPr>
              <a:t>В раннем детстве ребенок овладевает величайшим достижением человечества – речью. Этот бурный  процесс не происходит сам собой. Маленький ребенок многое усваивает путем непосредственного подражания окружающим его людям, а так же непосредственно соприкасаясь с разными предметами. Это самостоятельно добытый опыт имеет большое воспитательное значение: будит любопытство, умственную активность, доставляет много конкретных впечатлений</a:t>
            </a:r>
            <a:r>
              <a:rPr lang="ru-RU" sz="2400" strike="noStrike" spc="-1" dirty="0" smtClean="0">
                <a:solidFill>
                  <a:srgbClr val="1111F3"/>
                </a:solidFill>
                <a:uFill>
                  <a:solidFill>
                    <a:srgbClr val="FFFFFF"/>
                  </a:solidFill>
                </a:uFill>
                <a:latin typeface="Georgia"/>
              </a:rPr>
              <a:t>.</a:t>
            </a: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email"/>
          <a:stretch/>
        </p:blipFill>
        <p:spPr>
          <a:xfrm>
            <a:off x="5429256" y="1000108"/>
            <a:ext cx="3394472" cy="49292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393480" y="813240"/>
            <a:ext cx="8286120" cy="3235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ru-RU" sz="2000" strike="noStrike" spc="-1" dirty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Фольклорные произведения учат детей понимать “доброе” и “злое”, противостоять плохому, активно защищать слабых, проявлять заботу, великодушие. Через сказку, </a:t>
            </a:r>
            <a:r>
              <a:rPr lang="ru-RU" sz="2000" strike="noStrike" spc="-1" dirty="0" err="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потешки</a:t>
            </a:r>
            <a:r>
              <a:rPr lang="ru-RU" sz="2000" strike="noStrike" spc="-1" dirty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песенки у малышей складываются более глубокие представления о плодотворном труде человека. Это только начало жизненного пути. И пусть уже в самом начале этот путь будет освещен солнцем народного поэтического творчества</a:t>
            </a:r>
            <a:r>
              <a:rPr lang="ru-RU" sz="2800" strike="noStrike" spc="-1" dirty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.</a:t>
            </a:r>
            <a:endParaRPr>
              <a:solidFill>
                <a:srgbClr val="FFFF00"/>
              </a:solidFill>
            </a:endParaRPr>
          </a:p>
          <a:p>
            <a:pPr algn="ctr">
              <a:lnSpc>
                <a:spcPct val="90000"/>
              </a:lnSpc>
            </a:pPr>
            <a:endParaRPr/>
          </a:p>
          <a:p>
            <a:pPr algn="ctr">
              <a:lnSpc>
                <a:spcPct val="9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9" name="Рисунок 8"/>
          <p:cNvPicPr/>
          <p:nvPr/>
        </p:nvPicPr>
        <p:blipFill>
          <a:blip r:embed="rId3" cstate="email"/>
          <a:stretch/>
        </p:blipFill>
        <p:spPr>
          <a:xfrm>
            <a:off x="2357422" y="3143248"/>
            <a:ext cx="4645080" cy="3483360"/>
          </a:xfrm>
          <a:prstGeom prst="rect">
            <a:avLst/>
          </a:prstGeom>
          <a:ln w="57150">
            <a:solidFill>
              <a:srgbClr val="00B050"/>
            </a:solidFill>
            <a:prstDash val="dashDot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692697"/>
            <a:ext cx="8229600" cy="1800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  <p:pic>
        <p:nvPicPr>
          <p:cNvPr id="4" name="Рисунок 3" descr="IMG_20190415_07384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00166" y="2786058"/>
            <a:ext cx="6429380" cy="3857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400684" cy="5626121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2000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Ценность раннего обучающего воздействия давно подмечена народом.</a:t>
            </a:r>
            <a:endParaRPr lang="ru-RU" sz="2000" dirty="0" smtClean="0"/>
          </a:p>
          <a:p>
            <a:pPr>
              <a:lnSpc>
                <a:spcPct val="100000"/>
              </a:lnSpc>
            </a:pPr>
            <a:r>
              <a:rPr lang="ru-RU" sz="2000" b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Фольклор</a:t>
            </a:r>
            <a:r>
              <a:rPr lang="ru-RU" sz="2000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имеет ярко выраженную эстетическую направленность. Многое  в нем создавалось, специально для детей и было продиктовано великой заботой  о молодежи – своем будущем.  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07194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С  незапамятных  времен  живут  в  народном  быту колыбельные песни, 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пестушки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потешки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которые забавляют и учат маленького ребенка. Обязательными  спутниками раннего детства являются сказки про курочку </a:t>
            </a:r>
            <a:r>
              <a:rPr lang="ru-RU" strike="noStrike" spc="-1" dirty="0" err="1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рябу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козу-дерезу, репку.</a:t>
            </a:r>
            <a:endParaRPr lang="ru-RU" dirty="0"/>
          </a:p>
        </p:txBody>
      </p:sp>
      <p:pic>
        <p:nvPicPr>
          <p:cNvPr id="6" name="Picture 4"/>
          <p:cNvPicPr/>
          <p:nvPr/>
        </p:nvPicPr>
        <p:blipFill>
          <a:blip r:embed="rId3" cstate="email"/>
          <a:stretch/>
        </p:blipFill>
        <p:spPr>
          <a:xfrm>
            <a:off x="6215074" y="357166"/>
            <a:ext cx="2428200" cy="2571120"/>
          </a:xfrm>
          <a:prstGeom prst="rect">
            <a:avLst/>
          </a:prstGeom>
          <a:ln w="76320" cap="rnd">
            <a:solidFill>
              <a:srgbClr val="FF0000"/>
            </a:solidFill>
            <a:custDash>
              <a:ds d="100000" sp="100000"/>
            </a:custDash>
            <a:miter/>
          </a:ln>
        </p:spPr>
      </p:pic>
      <p:pic>
        <p:nvPicPr>
          <p:cNvPr id="7" name="Picture 6"/>
          <p:cNvPicPr/>
          <p:nvPr/>
        </p:nvPicPr>
        <p:blipFill>
          <a:blip r:embed="rId4"/>
          <a:stretch/>
        </p:blipFill>
        <p:spPr>
          <a:xfrm>
            <a:off x="6286512" y="3429000"/>
            <a:ext cx="2090160" cy="2999520"/>
          </a:xfrm>
          <a:prstGeom prst="rect">
            <a:avLst/>
          </a:prstGeom>
          <a:ln w="76320" cap="rnd">
            <a:solidFill>
              <a:srgbClr val="FF0000"/>
            </a:solidFill>
            <a:custDash>
              <a:ds d="100000" sp="100000"/>
            </a:custDash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5043494" cy="6429420"/>
          </a:xfrm>
        </p:spPr>
        <p:txBody>
          <a:bodyPr>
            <a:normAutofit/>
          </a:bodyPr>
          <a:lstStyle/>
          <a:p>
            <a:r>
              <a:rPr lang="ru-RU" spc="-1" dirty="0">
                <a:solidFill>
                  <a:schemeClr val="bg2">
                    <a:lumMod val="10000"/>
                  </a:schemeClr>
                </a:solidFill>
                <a:uFill>
                  <a:solidFill>
                    <a:srgbClr val="FFFFFF"/>
                  </a:solidFill>
                </a:uFill>
                <a:ea typeface="DejaVu Sans"/>
              </a:rPr>
              <a:t> </a:t>
            </a:r>
            <a:r>
              <a:rPr lang="ru-RU" strike="noStrike" spc="-1" dirty="0" smtClean="0">
                <a:solidFill>
                  <a:schemeClr val="bg2">
                    <a:lumMod val="1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Фольклор увлекает детей  яркими  поэтическими  образами, вызывает у  них  положительные  эмоции,  укрепляет  светлое,  жизнерадостное восприятие жизни, помогает понять, что хорошо, а что дурно,  что  красиво  и что не красиво.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email"/>
          <a:stretch/>
        </p:blipFill>
        <p:spPr>
          <a:xfrm>
            <a:off x="5072066" y="288360"/>
            <a:ext cx="3714776" cy="35692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/>
          <p:nvPr/>
        </p:nvPicPr>
        <p:blipFill>
          <a:blip r:embed="rId4" cstate="email"/>
          <a:stretch/>
        </p:blipFill>
        <p:spPr>
          <a:xfrm>
            <a:off x="5072066" y="3071810"/>
            <a:ext cx="3675606" cy="3500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/>
          <p:nvPr/>
        </p:nvPicPr>
        <p:blipFill>
          <a:blip r:embed="rId2"/>
          <a:stretch/>
        </p:blipFill>
        <p:spPr>
          <a:xfrm>
            <a:off x="0" y="720"/>
            <a:ext cx="9143280" cy="6857280"/>
          </a:xfrm>
          <a:prstGeom prst="rect">
            <a:avLst/>
          </a:prstGeom>
          <a:ln w="9360"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8229600" cy="4525963"/>
          </a:xfrm>
        </p:spPr>
        <p:txBody>
          <a:bodyPr/>
          <a:lstStyle/>
          <a:p>
            <a:r>
              <a:rPr lang="ru-RU" sz="28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</a:t>
            </a:r>
            <a:r>
              <a:rPr lang="ru-RU" u="sng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Segoe Print" pitchFamily="2" charset="0"/>
                <a:ea typeface="DejaVu Sans"/>
              </a:rPr>
              <a:t>Произведения,  созданные  специально  для  детей,  составляют   особую область народной поэзии – детский фольклор…</a:t>
            </a:r>
            <a:endParaRPr lang="ru-RU" dirty="0">
              <a:solidFill>
                <a:srgbClr val="FFFF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4929222" cy="61261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600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Впервые серьезное  внимание  на  детский  фольклор  обратил  известный педагог </a:t>
            </a:r>
            <a:r>
              <a:rPr lang="ru-RU" b="1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К. Д.Ушинский </a:t>
            </a: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.  В 60-х г. XIX в. в журнале “Учитель” появились публикации произведений</a:t>
            </a:r>
            <a:endParaRPr lang="ru-RU" dirty="0" smtClean="0"/>
          </a:p>
          <a:p>
            <a:pPr>
              <a:lnSpc>
                <a:spcPct val="100000"/>
              </a:lnSpc>
            </a:pPr>
            <a:r>
              <a:rPr lang="ru-RU" strike="noStrike" spc="-1" dirty="0" smtClean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детского фольклора и их анализ с точки зрения физиологии и психики  ребенка. Тогда  же  началось  систематическое  собирание  народных  произведений  для детей.</a:t>
            </a:r>
            <a:endParaRPr lang="ru-RU" dirty="0"/>
          </a:p>
        </p:txBody>
      </p:sp>
      <p:pic>
        <p:nvPicPr>
          <p:cNvPr id="4" name="Рисунок 1"/>
          <p:cNvPicPr/>
          <p:nvPr/>
        </p:nvPicPr>
        <p:blipFill>
          <a:blip r:embed="rId3"/>
          <a:stretch/>
        </p:blipFill>
        <p:spPr>
          <a:xfrm>
            <a:off x="5429256" y="1142984"/>
            <a:ext cx="3142440" cy="3785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52"/>
            <a:ext cx="8329642" cy="4525963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	</a:t>
            </a: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Segoe Print" pitchFamily="2" charset="0"/>
                <a:ea typeface="DejaVu Sans"/>
              </a:rPr>
              <a:t>Народные  песенки,  </a:t>
            </a:r>
            <a:r>
              <a:rPr lang="ru-RU" strike="noStrike" spc="-1" dirty="0" err="1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Segoe Print" pitchFamily="2" charset="0"/>
                <a:ea typeface="DejaVu Sans"/>
              </a:rPr>
              <a:t>потешки</a:t>
            </a: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Segoe Print" pitchFamily="2" charset="0"/>
                <a:ea typeface="DejaVu Sans"/>
              </a:rPr>
              <a:t>,  </a:t>
            </a:r>
            <a:r>
              <a:rPr lang="ru-RU" strike="noStrike" spc="-1" dirty="0" err="1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Segoe Print" pitchFamily="2" charset="0"/>
                <a:ea typeface="DejaVu Sans"/>
              </a:rPr>
              <a:t>пестушки</a:t>
            </a: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Segoe Print" pitchFamily="2" charset="0"/>
                <a:ea typeface="DejaVu Sans"/>
              </a:rPr>
              <a:t>   также   представляют   собой прекрасный речевой материал,  который  можно  использовать, как в организованной образовательной деятельности, так и в совместно-партнерской деятельности   детей   раннего   возраста.  </a:t>
            </a:r>
            <a:endParaRPr lang="ru-RU" dirty="0" smtClean="0">
              <a:solidFill>
                <a:srgbClr val="FFFF00"/>
              </a:solidFill>
              <a:latin typeface="Segoe Print" pitchFamily="2" charset="0"/>
            </a:endParaRPr>
          </a:p>
          <a:p>
            <a:pPr algn="ctr">
              <a:lnSpc>
                <a:spcPct val="100000"/>
              </a:lnSpc>
            </a:pPr>
            <a:endParaRPr lang="ru-RU" dirty="0" smtClean="0">
              <a:solidFill>
                <a:srgbClr val="FFFF00"/>
              </a:solidFill>
              <a:latin typeface="Segoe Print" pitchFamily="2" charset="0"/>
            </a:endParaRPr>
          </a:p>
          <a:p>
            <a:pPr algn="ctr">
              <a:lnSpc>
                <a:spcPct val="100000"/>
              </a:lnSpc>
            </a:pP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Segoe Print" pitchFamily="2" charset="0"/>
                <a:ea typeface="DejaVu Sans"/>
              </a:rPr>
              <a:t> С их помощью можно развивать: </a:t>
            </a:r>
            <a:endParaRPr lang="ru-RU" dirty="0" smtClean="0">
              <a:solidFill>
                <a:srgbClr val="FFFF00"/>
              </a:solidFill>
              <a:latin typeface="Segoe Print" pitchFamily="2" charset="0"/>
            </a:endParaRPr>
          </a:p>
          <a:p>
            <a:pPr marL="216000" indent="-215640" algn="ctr">
              <a:lnSpc>
                <a:spcPct val="100000"/>
              </a:lnSpc>
              <a:buClr>
                <a:srgbClr val="1111F3"/>
              </a:buClr>
              <a:buFont typeface="Wingdings" charset="2"/>
              <a:buChar char=""/>
            </a:pP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Segoe Print" pitchFamily="2" charset="0"/>
                <a:ea typeface="DejaVu Sans"/>
              </a:rPr>
              <a:t>фонематический слух</a:t>
            </a:r>
            <a:endParaRPr lang="ru-RU" dirty="0" smtClean="0">
              <a:solidFill>
                <a:srgbClr val="FFFF00"/>
              </a:solidFill>
              <a:latin typeface="Segoe Print" pitchFamily="2" charset="0"/>
            </a:endParaRPr>
          </a:p>
          <a:p>
            <a:pPr marL="216000" indent="-215640" algn="ctr">
              <a:lnSpc>
                <a:spcPct val="100000"/>
              </a:lnSpc>
              <a:buClr>
                <a:srgbClr val="1111F3"/>
              </a:buClr>
              <a:buFont typeface="Wingdings" charset="2"/>
              <a:buChar char=""/>
            </a:pP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Segoe Print" pitchFamily="2" charset="0"/>
                <a:ea typeface="DejaVu Sans"/>
              </a:rPr>
              <a:t>грамматический строй речи</a:t>
            </a:r>
            <a:endParaRPr lang="ru-RU" dirty="0" smtClean="0">
              <a:solidFill>
                <a:srgbClr val="FFFF00"/>
              </a:solidFill>
              <a:latin typeface="Segoe Print" pitchFamily="2" charset="0"/>
            </a:endParaRPr>
          </a:p>
          <a:p>
            <a:pPr marL="216000" indent="-215640" algn="ctr">
              <a:lnSpc>
                <a:spcPct val="100000"/>
              </a:lnSpc>
              <a:buClr>
                <a:srgbClr val="1111F3"/>
              </a:buClr>
              <a:buFont typeface="Wingdings" charset="2"/>
              <a:buChar char=""/>
            </a:pPr>
            <a:r>
              <a:rPr lang="ru-RU" strike="noStrike" spc="-1" dirty="0" smtClean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Segoe Print" pitchFamily="2" charset="0"/>
                <a:ea typeface="DejaVu Sans"/>
              </a:rPr>
              <a:t>звуковую  культуру </a:t>
            </a:r>
            <a:endParaRPr lang="ru-RU" dirty="0">
              <a:solidFill>
                <a:srgbClr val="FFFF00"/>
              </a:solidFill>
              <a:latin typeface="Segoe Print" pitchFamily="2" charset="0"/>
            </a:endParaRPr>
          </a:p>
        </p:txBody>
      </p:sp>
      <p:pic>
        <p:nvPicPr>
          <p:cNvPr id="4" name="Рисунок 2"/>
          <p:cNvPicPr/>
          <p:nvPr/>
        </p:nvPicPr>
        <p:blipFill>
          <a:blip r:embed="rId3"/>
          <a:stretch/>
        </p:blipFill>
        <p:spPr>
          <a:xfrm>
            <a:off x="3571868" y="4215600"/>
            <a:ext cx="1999440" cy="2642400"/>
          </a:xfrm>
          <a:prstGeom prst="rect">
            <a:avLst/>
          </a:prstGeom>
          <a:ln w="57240" cap="rnd">
            <a:solidFill>
              <a:srgbClr val="00B050"/>
            </a:solidFill>
            <a:custDash>
              <a:ds d="800000" sp="300000"/>
              <a:ds d="100000" sp="300000"/>
            </a:custDash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4471990" cy="6000792"/>
          </a:xfrm>
        </p:spPr>
        <p:txBody>
          <a:bodyPr>
            <a:normAutofit/>
          </a:bodyPr>
          <a:lstStyle/>
          <a:p>
            <a:r>
              <a:rPr lang="ru-RU" b="1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А.П.Усова </a:t>
            </a:r>
            <a:r>
              <a:rPr lang="ru-RU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считает, что </a:t>
            </a:r>
            <a:r>
              <a:rPr lang="ru-RU" spc="-1" dirty="0" err="1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потешки</a:t>
            </a:r>
            <a:r>
              <a:rPr lang="ru-RU" spc="-1" dirty="0"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, сказки, загадки и пословицы являются богатейшим материалом для развития культуры речи.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1"/>
          <p:cNvPicPr/>
          <p:nvPr/>
        </p:nvPicPr>
        <p:blipFill>
          <a:blip r:embed="rId3"/>
          <a:stretch/>
        </p:blipFill>
        <p:spPr>
          <a:xfrm>
            <a:off x="5000628" y="642918"/>
            <a:ext cx="3499744" cy="46434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132</TotalTime>
  <Words>1328</Words>
  <Application>Microsoft Office PowerPoint</Application>
  <PresentationFormat>Экран (4:3)</PresentationFormat>
  <Paragraphs>109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Century Gothic</vt:lpstr>
      <vt:lpstr>DejaVu Sans</vt:lpstr>
      <vt:lpstr>Georgia</vt:lpstr>
      <vt:lpstr>Segoe Print</vt:lpstr>
      <vt:lpstr>Times New Roman</vt:lpstr>
      <vt:lpstr>Wingdings</vt:lpstr>
      <vt:lpstr>Wingdings 3</vt:lpstr>
      <vt:lpstr>Легкий дым</vt:lpstr>
      <vt:lpstr>МБДОУ «ДЕТСКИЙ САД№111»</vt:lpstr>
      <vt:lpstr> </vt:lpstr>
      <vt:lpstr>В раннем детстве ребенок овладевает величайшим достижением человечества – речью. Этот бурный  процесс не происходит сам собой. Маленький ребенок многое усваивает путем непосредственного подражания окружающим его людям, а так же непосредственно соприкасаясь с разными предметами. Это самостоятельно добытый опыт имеет большое воспитательное значение: будит любопытство, умственную активность, доставляет много конкретных впечатлений.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 связи с этим  были поставлены  задачи: </vt:lpstr>
      <vt:lpstr>План работы с детьми по теме  «Устное народное творчество в развитии речи детей» </vt:lpstr>
      <vt:lpstr>мы руководствовались следующими принципами: </vt:lpstr>
      <vt:lpstr> В своей работе мы выделили два направления: </vt:lpstr>
      <vt:lpstr>Презентация PowerPoint</vt:lpstr>
      <vt:lpstr> Таким образом, использование малых форм фольклора, способствует: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фольклора  в развитии речи  детей раннего возраста</dc:title>
  <dc:creator>Юрий</dc:creator>
  <cp:lastModifiedBy>Лариса</cp:lastModifiedBy>
  <cp:revision>21</cp:revision>
  <dcterms:created xsi:type="dcterms:W3CDTF">2019-11-22T16:48:07Z</dcterms:created>
  <dcterms:modified xsi:type="dcterms:W3CDTF">2024-03-16T11:31:40Z</dcterms:modified>
</cp:coreProperties>
</file>