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4" r:id="rId2"/>
    <p:sldId id="256" r:id="rId3"/>
    <p:sldId id="257" r:id="rId4"/>
    <p:sldId id="258" r:id="rId5"/>
    <p:sldId id="259" r:id="rId6"/>
    <p:sldId id="260" r:id="rId7"/>
    <p:sldId id="261" r:id="rId8"/>
    <p:sldId id="265" r:id="rId9"/>
    <p:sldId id="262" r:id="rId10"/>
    <p:sldId id="266" r:id="rId11"/>
    <p:sldId id="270" r:id="rId12"/>
    <p:sldId id="271" r:id="rId13"/>
    <p:sldId id="272" r:id="rId14"/>
    <p:sldId id="263"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3" d="100"/>
          <a:sy n="73" d="100"/>
        </p:scale>
        <p:origin x="-1212" y="2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B4C71EC6-210F-42DE-9C53-41977AD35B3D}" type="datetimeFigureOut">
              <a:rPr lang="ru-RU" smtClean="0"/>
              <a:t>07.02.2024</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19B0651-EE4F-4900-A07F-96A6BFA9D0F0}" type="slidenum">
              <a:rPr lang="ru-RU" smtClean="0"/>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t>07.02.2024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t>07.02.2024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t>07.02.2024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B4C71EC6-210F-42DE-9C53-41977AD35B3D}" type="datetimeFigureOut">
              <a:rPr lang="ru-RU" smtClean="0"/>
              <a:t>07.02.2024</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19B0651-EE4F-4900-A07F-96A6BFA9D0F0}" type="slidenum">
              <a:rPr lang="ru-RU" smtClean="0"/>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t>07.02.2024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B19B0651-EE4F-4900-A07F-96A6BFA9D0F0}" type="slidenum">
              <a:rPr lang="ru-RU" smtClean="0"/>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t>07.02.2024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C71EC6-210F-42DE-9C53-41977AD35B3D}" type="datetimeFigureOut">
              <a:rPr lang="ru-RU" smtClean="0"/>
              <a:t>07.02.2024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B4C71EC6-210F-42DE-9C53-41977AD35B3D}" type="datetimeFigureOut">
              <a:rPr lang="ru-RU" smtClean="0"/>
              <a:t>07.02.2024</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B4C71EC6-210F-42DE-9C53-41977AD35B3D}" type="datetimeFigureOut">
              <a:rPr lang="ru-RU" smtClean="0"/>
              <a:t>07.02.2024</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19B0651-EE4F-4900-A07F-96A6BFA9D0F0}" type="slidenum">
              <a:rPr lang="ru-RU" smtClean="0"/>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B4C71EC6-210F-42DE-9C53-41977AD35B3D}" type="datetimeFigureOut">
              <a:rPr lang="ru-RU" smtClean="0"/>
              <a:t>07.02.2024</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19B0651-EE4F-4900-A07F-96A6BFA9D0F0}" type="slidenum">
              <a:rPr lang="ru-RU" smtClean="0"/>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B4C71EC6-210F-42DE-9C53-41977AD35B3D}" type="datetimeFigureOut">
              <a:rPr lang="ru-RU" smtClean="0"/>
              <a:t>07.02.2024</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B19B0651-EE4F-4900-A07F-96A6BFA9D0F0}" type="slidenum">
              <a:rPr lang="ru-RU" smtClean="0"/>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a:xfrm>
            <a:off x="1259632" y="2852936"/>
            <a:ext cx="6560234" cy="1752600"/>
          </a:xfrm>
        </p:spPr>
        <p:txBody>
          <a:bodyPr/>
          <a:lstStyle/>
          <a:p>
            <a:endParaRPr lang="ru-RU" dirty="0"/>
          </a:p>
        </p:txBody>
      </p:sp>
      <p:sp>
        <p:nvSpPr>
          <p:cNvPr id="4" name="Прямоугольник 3"/>
          <p:cNvSpPr/>
          <p:nvPr/>
        </p:nvSpPr>
        <p:spPr>
          <a:xfrm>
            <a:off x="2267744" y="5918666"/>
            <a:ext cx="6702743" cy="923330"/>
          </a:xfrm>
          <a:prstGeom prst="rect">
            <a:avLst/>
          </a:prstGeom>
        </p:spPr>
        <p:txBody>
          <a:bodyPr wrap="square">
            <a:spAutoFit/>
          </a:bodyPr>
          <a:lstStyle/>
          <a:p>
            <a:pPr algn="r"/>
            <a:r>
              <a:rPr lang="ru-RU" dirty="0">
                <a:solidFill>
                  <a:schemeClr val="accent6">
                    <a:lumMod val="10000"/>
                  </a:schemeClr>
                </a:solidFill>
              </a:rPr>
              <a:t>Работу выполнила воспитатель ГБОУ СОШ № 493 Кировского района города Санкт-Петербурга</a:t>
            </a:r>
          </a:p>
          <a:p>
            <a:pPr algn="r"/>
            <a:r>
              <a:rPr lang="ru-RU" dirty="0">
                <a:solidFill>
                  <a:schemeClr val="accent6">
                    <a:lumMod val="10000"/>
                  </a:schemeClr>
                </a:solidFill>
              </a:rPr>
              <a:t>Павлова Татьяна Юрьевна </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099" b="5643"/>
          <a:stretch/>
        </p:blipFill>
        <p:spPr bwMode="auto">
          <a:xfrm>
            <a:off x="170883" y="71653"/>
            <a:ext cx="8663490" cy="487034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755576" y="4941998"/>
            <a:ext cx="7704856" cy="954107"/>
          </a:xfrm>
          <a:prstGeom prst="rect">
            <a:avLst/>
          </a:prstGeom>
        </p:spPr>
        <p:txBody>
          <a:bodyPr wrap="square">
            <a:spAutoFit/>
          </a:bodyPr>
          <a:lstStyle/>
          <a:p>
            <a:pPr algn="ctr"/>
            <a:r>
              <a:rPr lang="ru-RU" sz="2800" dirty="0">
                <a:solidFill>
                  <a:schemeClr val="accent5">
                    <a:lumMod val="40000"/>
                    <a:lumOff val="60000"/>
                  </a:schemeClr>
                </a:solidFill>
              </a:rPr>
              <a:t>К 255-летию со дня рождения </a:t>
            </a:r>
            <a:endParaRPr lang="ru-RU" sz="2800" dirty="0" smtClean="0">
              <a:solidFill>
                <a:schemeClr val="accent5">
                  <a:lumMod val="40000"/>
                  <a:lumOff val="60000"/>
                </a:schemeClr>
              </a:solidFill>
            </a:endParaRPr>
          </a:p>
          <a:p>
            <a:pPr algn="ctr"/>
            <a:r>
              <a:rPr lang="ru-RU" sz="2800" dirty="0" smtClean="0">
                <a:solidFill>
                  <a:schemeClr val="accent5">
                    <a:lumMod val="40000"/>
                    <a:lumOff val="60000"/>
                  </a:schemeClr>
                </a:solidFill>
              </a:rPr>
              <a:t>писателя-баснописца</a:t>
            </a:r>
            <a:endParaRPr lang="ru-RU" sz="2800" dirty="0">
              <a:solidFill>
                <a:schemeClr val="accent5">
                  <a:lumMod val="40000"/>
                  <a:lumOff val="60000"/>
                </a:schemeClr>
              </a:solidFill>
            </a:endParaRPr>
          </a:p>
        </p:txBody>
      </p:sp>
    </p:spTree>
    <p:extLst>
      <p:ext uri="{BB962C8B-B14F-4D97-AF65-F5344CB8AC3E}">
        <p14:creationId xmlns:p14="http://schemas.microsoft.com/office/powerpoint/2010/main" val="29022217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640"/>
            <a:ext cx="8964488" cy="65253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69607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484" y="188640"/>
            <a:ext cx="4572000" cy="2031325"/>
          </a:xfrm>
          <a:prstGeom prst="rect">
            <a:avLst/>
          </a:prstGeom>
        </p:spPr>
        <p:txBody>
          <a:bodyPr>
            <a:spAutoFit/>
          </a:bodyPr>
          <a:lstStyle/>
          <a:p>
            <a:r>
              <a:rPr lang="ru-RU" dirty="0">
                <a:solidFill>
                  <a:schemeClr val="accent5">
                    <a:lumMod val="60000"/>
                    <a:lumOff val="40000"/>
                  </a:schemeClr>
                </a:solidFill>
              </a:rPr>
              <a:t>Припомните, детишки,</a:t>
            </a:r>
            <a:br>
              <a:rPr lang="ru-RU" dirty="0">
                <a:solidFill>
                  <a:schemeClr val="accent5">
                    <a:lumMod val="60000"/>
                    <a:lumOff val="40000"/>
                  </a:schemeClr>
                </a:solidFill>
              </a:rPr>
            </a:br>
            <a:r>
              <a:rPr lang="ru-RU" dirty="0">
                <a:solidFill>
                  <a:schemeClr val="accent5">
                    <a:lumMod val="60000"/>
                    <a:lumOff val="40000"/>
                  </a:schemeClr>
                </a:solidFill>
              </a:rPr>
              <a:t>Был в старой доброй книжке</a:t>
            </a:r>
            <a:br>
              <a:rPr lang="ru-RU" dirty="0">
                <a:solidFill>
                  <a:schemeClr val="accent5">
                    <a:lumMod val="60000"/>
                    <a:lumOff val="40000"/>
                  </a:schemeClr>
                </a:solidFill>
              </a:rPr>
            </a:br>
            <a:r>
              <a:rPr lang="ru-RU" dirty="0">
                <a:solidFill>
                  <a:schemeClr val="accent5">
                    <a:lumMod val="60000"/>
                    <a:lumOff val="40000"/>
                  </a:schemeClr>
                </a:solidFill>
              </a:rPr>
              <a:t>Ансамбль из Мартышки,</a:t>
            </a:r>
            <a:br>
              <a:rPr lang="ru-RU" dirty="0">
                <a:solidFill>
                  <a:schemeClr val="accent5">
                    <a:lumMod val="60000"/>
                    <a:lumOff val="40000"/>
                  </a:schemeClr>
                </a:solidFill>
              </a:rPr>
            </a:br>
            <a:r>
              <a:rPr lang="ru-RU" dirty="0">
                <a:solidFill>
                  <a:schemeClr val="accent5">
                    <a:lumMod val="60000"/>
                    <a:lumOff val="40000"/>
                  </a:schemeClr>
                </a:solidFill>
              </a:rPr>
              <a:t>Осла, Козла и Мишки.</a:t>
            </a:r>
            <a:br>
              <a:rPr lang="ru-RU" dirty="0">
                <a:solidFill>
                  <a:schemeClr val="accent5">
                    <a:lumMod val="60000"/>
                    <a:lumOff val="40000"/>
                  </a:schemeClr>
                </a:solidFill>
              </a:rPr>
            </a:br>
            <a:r>
              <a:rPr lang="ru-RU" dirty="0">
                <a:solidFill>
                  <a:schemeClr val="accent5">
                    <a:lumMod val="60000"/>
                    <a:lumOff val="40000"/>
                  </a:schemeClr>
                </a:solidFill>
              </a:rPr>
              <a:t>Теперь мне помогайте</a:t>
            </a:r>
            <a:br>
              <a:rPr lang="ru-RU" dirty="0">
                <a:solidFill>
                  <a:schemeClr val="accent5">
                    <a:lumMod val="60000"/>
                    <a:lumOff val="40000"/>
                  </a:schemeClr>
                </a:solidFill>
              </a:rPr>
            </a:br>
            <a:r>
              <a:rPr lang="ru-RU" dirty="0">
                <a:solidFill>
                  <a:schemeClr val="accent5">
                    <a:lumMod val="60000"/>
                    <a:lumOff val="40000"/>
                  </a:schemeClr>
                </a:solidFill>
              </a:rPr>
              <a:t>И басню отгадайте</a:t>
            </a:r>
            <a:r>
              <a:rPr lang="ru-RU" dirty="0" smtClean="0">
                <a:solidFill>
                  <a:schemeClr val="accent5">
                    <a:lumMod val="60000"/>
                    <a:lumOff val="40000"/>
                  </a:schemeClr>
                </a:solidFill>
              </a:rPr>
              <a:t>. </a:t>
            </a:r>
          </a:p>
          <a:p>
            <a:r>
              <a:rPr lang="ru-RU" dirty="0">
                <a:solidFill>
                  <a:schemeClr val="accent5">
                    <a:lumMod val="60000"/>
                    <a:lumOff val="40000"/>
                  </a:schemeClr>
                </a:solidFill>
              </a:rPr>
              <a:t> </a:t>
            </a:r>
            <a:r>
              <a:rPr lang="ru-RU" dirty="0" smtClean="0">
                <a:solidFill>
                  <a:schemeClr val="accent5">
                    <a:lumMod val="60000"/>
                    <a:lumOff val="40000"/>
                  </a:schemeClr>
                </a:solidFill>
              </a:rPr>
              <a:t>                                                 (Квартет)</a:t>
            </a:r>
            <a:endParaRPr lang="ru-RU" dirty="0">
              <a:solidFill>
                <a:schemeClr val="accent5">
                  <a:lumMod val="60000"/>
                  <a:lumOff val="40000"/>
                </a:schemeClr>
              </a:solidFill>
            </a:endParaRPr>
          </a:p>
        </p:txBody>
      </p:sp>
      <p:sp>
        <p:nvSpPr>
          <p:cNvPr id="3" name="Прямоугольник 2"/>
          <p:cNvSpPr/>
          <p:nvPr/>
        </p:nvSpPr>
        <p:spPr>
          <a:xfrm>
            <a:off x="73742" y="2132856"/>
            <a:ext cx="4572000" cy="1477328"/>
          </a:xfrm>
          <a:prstGeom prst="rect">
            <a:avLst/>
          </a:prstGeom>
        </p:spPr>
        <p:txBody>
          <a:bodyPr>
            <a:spAutoFit/>
          </a:bodyPr>
          <a:lstStyle/>
          <a:p>
            <a:r>
              <a:rPr lang="ru-RU" dirty="0">
                <a:solidFill>
                  <a:schemeClr val="accent5">
                    <a:lumMod val="60000"/>
                    <a:lumOff val="40000"/>
                  </a:schemeClr>
                </a:solidFill>
              </a:rPr>
              <a:t>Пример такой — другим наука.</a:t>
            </a:r>
          </a:p>
          <a:p>
            <a:r>
              <a:rPr lang="ru-RU" dirty="0">
                <a:solidFill>
                  <a:schemeClr val="accent5">
                    <a:lumMod val="60000"/>
                    <a:lumOff val="40000"/>
                  </a:schemeClr>
                </a:solidFill>
              </a:rPr>
              <a:t>Кто вместе с Лебедем и Щукой</a:t>
            </a:r>
          </a:p>
          <a:p>
            <a:r>
              <a:rPr lang="ru-RU" dirty="0">
                <a:solidFill>
                  <a:schemeClr val="accent5">
                    <a:lumMod val="60000"/>
                    <a:lumOff val="40000"/>
                  </a:schemeClr>
                </a:solidFill>
              </a:rPr>
              <a:t>Тащил, кряхтя, с поклажей воз?</a:t>
            </a:r>
          </a:p>
          <a:p>
            <a:r>
              <a:rPr lang="ru-RU" dirty="0">
                <a:solidFill>
                  <a:schemeClr val="accent5">
                    <a:lumMod val="60000"/>
                    <a:lumOff val="40000"/>
                  </a:schemeClr>
                </a:solidFill>
              </a:rPr>
              <a:t>Ответь быстрее на вопрос</a:t>
            </a:r>
            <a:r>
              <a:rPr lang="ru-RU" dirty="0" smtClean="0">
                <a:solidFill>
                  <a:schemeClr val="accent5">
                    <a:lumMod val="60000"/>
                    <a:lumOff val="40000"/>
                  </a:schemeClr>
                </a:solidFill>
              </a:rPr>
              <a:t>. </a:t>
            </a:r>
          </a:p>
          <a:p>
            <a:r>
              <a:rPr lang="ru-RU" dirty="0">
                <a:solidFill>
                  <a:schemeClr val="accent5">
                    <a:lumMod val="60000"/>
                    <a:lumOff val="40000"/>
                  </a:schemeClr>
                </a:solidFill>
              </a:rPr>
              <a:t> </a:t>
            </a:r>
            <a:r>
              <a:rPr lang="ru-RU" dirty="0" smtClean="0">
                <a:solidFill>
                  <a:schemeClr val="accent5">
                    <a:lumMod val="60000"/>
                    <a:lumOff val="40000"/>
                  </a:schemeClr>
                </a:solidFill>
              </a:rPr>
              <a:t>                                                  (Рак)</a:t>
            </a:r>
            <a:endParaRPr lang="ru-RU" dirty="0">
              <a:solidFill>
                <a:schemeClr val="accent5">
                  <a:lumMod val="60000"/>
                  <a:lumOff val="40000"/>
                </a:schemeClr>
              </a:solidFill>
            </a:endParaRPr>
          </a:p>
        </p:txBody>
      </p:sp>
      <p:sp>
        <p:nvSpPr>
          <p:cNvPr id="4" name="Прямоугольник 3"/>
          <p:cNvSpPr/>
          <p:nvPr/>
        </p:nvSpPr>
        <p:spPr>
          <a:xfrm>
            <a:off x="147484" y="3608031"/>
            <a:ext cx="4572000" cy="1477328"/>
          </a:xfrm>
          <a:prstGeom prst="rect">
            <a:avLst/>
          </a:prstGeom>
        </p:spPr>
        <p:txBody>
          <a:bodyPr>
            <a:spAutoFit/>
          </a:bodyPr>
          <a:lstStyle/>
          <a:p>
            <a:r>
              <a:rPr lang="ru-RU" dirty="0">
                <a:solidFill>
                  <a:schemeClr val="accent5">
                    <a:lumMod val="60000"/>
                    <a:lumOff val="40000"/>
                  </a:schemeClr>
                </a:solidFill>
              </a:rPr>
              <a:t>Хочет с детства эта птица</a:t>
            </a:r>
          </a:p>
          <a:p>
            <a:r>
              <a:rPr lang="ru-RU" dirty="0">
                <a:solidFill>
                  <a:schemeClr val="accent5">
                    <a:lumMod val="60000"/>
                    <a:lumOff val="40000"/>
                  </a:schemeClr>
                </a:solidFill>
              </a:rPr>
              <a:t>Стать известною певицей.</a:t>
            </a:r>
          </a:p>
          <a:p>
            <a:r>
              <a:rPr lang="ru-RU" dirty="0">
                <a:solidFill>
                  <a:schemeClr val="accent5">
                    <a:lumMod val="60000"/>
                    <a:lumOff val="40000"/>
                  </a:schemeClr>
                </a:solidFill>
              </a:rPr>
              <a:t>День и ночь неугомонно</a:t>
            </a:r>
          </a:p>
          <a:p>
            <a:r>
              <a:rPr lang="ru-RU" dirty="0">
                <a:solidFill>
                  <a:schemeClr val="accent5">
                    <a:lumMod val="60000"/>
                    <a:lumOff val="40000"/>
                  </a:schemeClr>
                </a:solidFill>
              </a:rPr>
              <a:t>«Кар-кар-кар!» — поет … </a:t>
            </a:r>
            <a:r>
              <a:rPr lang="ru-RU" dirty="0" smtClean="0">
                <a:solidFill>
                  <a:schemeClr val="accent5">
                    <a:lumMod val="60000"/>
                    <a:lumOff val="40000"/>
                  </a:schemeClr>
                </a:solidFill>
              </a:rPr>
              <a:t>. </a:t>
            </a:r>
          </a:p>
          <a:p>
            <a:r>
              <a:rPr lang="ru-RU" dirty="0">
                <a:solidFill>
                  <a:schemeClr val="accent5">
                    <a:lumMod val="60000"/>
                    <a:lumOff val="40000"/>
                  </a:schemeClr>
                </a:solidFill>
              </a:rPr>
              <a:t> </a:t>
            </a:r>
            <a:r>
              <a:rPr lang="ru-RU" dirty="0" smtClean="0">
                <a:solidFill>
                  <a:schemeClr val="accent5">
                    <a:lumMod val="60000"/>
                    <a:lumOff val="40000"/>
                  </a:schemeClr>
                </a:solidFill>
              </a:rPr>
              <a:t>                                               (Ворона)</a:t>
            </a:r>
            <a:endParaRPr lang="ru-RU" dirty="0">
              <a:solidFill>
                <a:schemeClr val="accent5">
                  <a:lumMod val="60000"/>
                  <a:lumOff val="40000"/>
                </a:schemeClr>
              </a:solidFill>
            </a:endParaRPr>
          </a:p>
        </p:txBody>
      </p:sp>
      <p:sp>
        <p:nvSpPr>
          <p:cNvPr id="5" name="Прямоугольник 4"/>
          <p:cNvSpPr/>
          <p:nvPr/>
        </p:nvSpPr>
        <p:spPr>
          <a:xfrm>
            <a:off x="2301616" y="5157192"/>
            <a:ext cx="4572000" cy="1477328"/>
          </a:xfrm>
          <a:prstGeom prst="rect">
            <a:avLst/>
          </a:prstGeom>
        </p:spPr>
        <p:txBody>
          <a:bodyPr>
            <a:spAutoFit/>
          </a:bodyPr>
          <a:lstStyle/>
          <a:p>
            <a:r>
              <a:rPr lang="ru-RU" dirty="0">
                <a:solidFill>
                  <a:schemeClr val="accent5">
                    <a:lumMod val="60000"/>
                    <a:lumOff val="40000"/>
                  </a:schemeClr>
                </a:solidFill>
              </a:rPr>
              <a:t>Всех зверей она хитрей,</a:t>
            </a:r>
          </a:p>
          <a:p>
            <a:r>
              <a:rPr lang="ru-RU" dirty="0">
                <a:solidFill>
                  <a:schemeClr val="accent5">
                    <a:lumMod val="60000"/>
                    <a:lumOff val="40000"/>
                  </a:schemeClr>
                </a:solidFill>
              </a:rPr>
              <a:t>Шубка рыжая на ней,</a:t>
            </a:r>
          </a:p>
          <a:p>
            <a:r>
              <a:rPr lang="ru-RU" dirty="0">
                <a:solidFill>
                  <a:schemeClr val="accent5">
                    <a:lumMod val="60000"/>
                    <a:lumOff val="40000"/>
                  </a:schemeClr>
                </a:solidFill>
              </a:rPr>
              <a:t>Пышный хвост — ее краса!</a:t>
            </a:r>
          </a:p>
          <a:p>
            <a:r>
              <a:rPr lang="ru-RU" dirty="0">
                <a:solidFill>
                  <a:schemeClr val="accent5">
                    <a:lumMod val="60000"/>
                    <a:lumOff val="40000"/>
                  </a:schemeClr>
                </a:solidFill>
              </a:rPr>
              <a:t>Этот зверь лесной — </a:t>
            </a:r>
            <a:r>
              <a:rPr lang="ru-RU" dirty="0" smtClean="0">
                <a:solidFill>
                  <a:schemeClr val="accent5">
                    <a:lumMod val="60000"/>
                    <a:lumOff val="40000"/>
                  </a:schemeClr>
                </a:solidFill>
              </a:rPr>
              <a:t>… </a:t>
            </a:r>
          </a:p>
          <a:p>
            <a:r>
              <a:rPr lang="ru-RU" dirty="0">
                <a:solidFill>
                  <a:schemeClr val="accent5">
                    <a:lumMod val="60000"/>
                    <a:lumOff val="40000"/>
                  </a:schemeClr>
                </a:solidFill>
              </a:rPr>
              <a:t> </a:t>
            </a:r>
            <a:r>
              <a:rPr lang="ru-RU" dirty="0" smtClean="0">
                <a:solidFill>
                  <a:schemeClr val="accent5">
                    <a:lumMod val="60000"/>
                    <a:lumOff val="40000"/>
                  </a:schemeClr>
                </a:solidFill>
              </a:rPr>
              <a:t>                                                       (Лиса)</a:t>
            </a:r>
            <a:endParaRPr lang="ru-RU" dirty="0">
              <a:solidFill>
                <a:schemeClr val="accent5">
                  <a:lumMod val="60000"/>
                  <a:lumOff val="40000"/>
                </a:schemeClr>
              </a:solidFill>
            </a:endParaRPr>
          </a:p>
        </p:txBody>
      </p:sp>
      <p:sp>
        <p:nvSpPr>
          <p:cNvPr id="6" name="Прямоугольник 5"/>
          <p:cNvSpPr/>
          <p:nvPr/>
        </p:nvSpPr>
        <p:spPr>
          <a:xfrm>
            <a:off x="4572000" y="188640"/>
            <a:ext cx="4572000" cy="923330"/>
          </a:xfrm>
          <a:prstGeom prst="rect">
            <a:avLst/>
          </a:prstGeom>
        </p:spPr>
        <p:txBody>
          <a:bodyPr>
            <a:spAutoFit/>
          </a:bodyPr>
          <a:lstStyle/>
          <a:p>
            <a:r>
              <a:rPr lang="ru-RU" dirty="0">
                <a:solidFill>
                  <a:schemeClr val="accent5">
                    <a:lumMod val="60000"/>
                    <a:lumOff val="40000"/>
                  </a:schemeClr>
                </a:solidFill>
              </a:rPr>
              <a:t>Из какой басни строчка: «Сыр выпал — с ним была плутовка такова</a:t>
            </a:r>
            <a:r>
              <a:rPr lang="ru-RU" dirty="0" smtClean="0">
                <a:solidFill>
                  <a:schemeClr val="accent5">
                    <a:lumMod val="60000"/>
                    <a:lumOff val="40000"/>
                  </a:schemeClr>
                </a:solidFill>
              </a:rPr>
              <a:t>»?</a:t>
            </a:r>
          </a:p>
          <a:p>
            <a:r>
              <a:rPr lang="ru-RU" dirty="0" smtClean="0">
                <a:solidFill>
                  <a:schemeClr val="accent5">
                    <a:lumMod val="60000"/>
                    <a:lumOff val="40000"/>
                  </a:schemeClr>
                </a:solidFill>
              </a:rPr>
              <a:t>                                            (Ворона и лисица)</a:t>
            </a:r>
            <a:endParaRPr lang="ru-RU" dirty="0">
              <a:solidFill>
                <a:schemeClr val="accent5">
                  <a:lumMod val="60000"/>
                  <a:lumOff val="40000"/>
                </a:schemeClr>
              </a:solidFill>
            </a:endParaRPr>
          </a:p>
        </p:txBody>
      </p:sp>
      <p:sp>
        <p:nvSpPr>
          <p:cNvPr id="7" name="Прямоугольник 6"/>
          <p:cNvSpPr/>
          <p:nvPr/>
        </p:nvSpPr>
        <p:spPr>
          <a:xfrm>
            <a:off x="4689988" y="1487801"/>
            <a:ext cx="4221540" cy="646331"/>
          </a:xfrm>
          <a:prstGeom prst="rect">
            <a:avLst/>
          </a:prstGeom>
        </p:spPr>
        <p:txBody>
          <a:bodyPr wrap="none">
            <a:spAutoFit/>
          </a:bodyPr>
          <a:lstStyle/>
          <a:p>
            <a:r>
              <a:rPr lang="ru-RU" dirty="0">
                <a:solidFill>
                  <a:schemeClr val="accent5">
                    <a:lumMod val="60000"/>
                    <a:lumOff val="40000"/>
                  </a:schemeClr>
                </a:solidFill>
              </a:rPr>
              <a:t>Человек, пишущий басни, именуется</a:t>
            </a:r>
            <a:r>
              <a:rPr lang="ru-RU" dirty="0" smtClean="0">
                <a:solidFill>
                  <a:schemeClr val="accent5">
                    <a:lumMod val="60000"/>
                    <a:lumOff val="40000"/>
                  </a:schemeClr>
                </a:solidFill>
              </a:rPr>
              <a:t>…</a:t>
            </a:r>
          </a:p>
          <a:p>
            <a:pPr algn="r"/>
            <a:r>
              <a:rPr lang="ru-RU" dirty="0" smtClean="0">
                <a:solidFill>
                  <a:schemeClr val="accent5">
                    <a:lumMod val="60000"/>
                    <a:lumOff val="40000"/>
                  </a:schemeClr>
                </a:solidFill>
              </a:rPr>
              <a:t>(Баснописец)</a:t>
            </a:r>
            <a:endParaRPr lang="ru-RU" dirty="0">
              <a:solidFill>
                <a:schemeClr val="accent5">
                  <a:lumMod val="60000"/>
                  <a:lumOff val="40000"/>
                </a:schemeClr>
              </a:solidFill>
            </a:endParaRPr>
          </a:p>
        </p:txBody>
      </p:sp>
      <p:sp>
        <p:nvSpPr>
          <p:cNvPr id="8" name="Прямоугольник 7"/>
          <p:cNvSpPr/>
          <p:nvPr/>
        </p:nvSpPr>
        <p:spPr>
          <a:xfrm>
            <a:off x="4558159" y="2274543"/>
            <a:ext cx="4572000" cy="923330"/>
          </a:xfrm>
          <a:prstGeom prst="rect">
            <a:avLst/>
          </a:prstGeom>
        </p:spPr>
        <p:txBody>
          <a:bodyPr>
            <a:spAutoFit/>
          </a:bodyPr>
          <a:lstStyle/>
          <a:p>
            <a:r>
              <a:rPr lang="ru-RU" dirty="0">
                <a:solidFill>
                  <a:schemeClr val="accent5">
                    <a:lumMod val="60000"/>
                    <a:lumOff val="40000"/>
                  </a:schemeClr>
                </a:solidFill>
              </a:rPr>
              <a:t>Из какой басни строчка: «Да работала ль ты в лето, так пойди же попляши</a:t>
            </a:r>
            <a:r>
              <a:rPr lang="ru-RU" dirty="0" smtClean="0">
                <a:solidFill>
                  <a:schemeClr val="accent5">
                    <a:lumMod val="60000"/>
                    <a:lumOff val="40000"/>
                  </a:schemeClr>
                </a:solidFill>
              </a:rPr>
              <a:t>?</a:t>
            </a:r>
          </a:p>
          <a:p>
            <a:r>
              <a:rPr lang="ru-RU" dirty="0">
                <a:solidFill>
                  <a:schemeClr val="accent5">
                    <a:lumMod val="60000"/>
                    <a:lumOff val="40000"/>
                  </a:schemeClr>
                </a:solidFill>
              </a:rPr>
              <a:t> </a:t>
            </a:r>
            <a:r>
              <a:rPr lang="ru-RU" dirty="0" smtClean="0">
                <a:solidFill>
                  <a:schemeClr val="accent5">
                    <a:lumMod val="60000"/>
                    <a:lumOff val="40000"/>
                  </a:schemeClr>
                </a:solidFill>
              </a:rPr>
              <a:t>                                      (Стрекоза и муравей)</a:t>
            </a:r>
            <a:endParaRPr lang="ru-RU" dirty="0">
              <a:solidFill>
                <a:schemeClr val="accent5">
                  <a:lumMod val="60000"/>
                  <a:lumOff val="40000"/>
                </a:schemeClr>
              </a:solidFill>
            </a:endParaRPr>
          </a:p>
        </p:txBody>
      </p:sp>
      <p:sp>
        <p:nvSpPr>
          <p:cNvPr id="9" name="Прямоугольник 8"/>
          <p:cNvSpPr/>
          <p:nvPr/>
        </p:nvSpPr>
        <p:spPr>
          <a:xfrm>
            <a:off x="4719484" y="3574455"/>
            <a:ext cx="4572000" cy="1477328"/>
          </a:xfrm>
          <a:prstGeom prst="rect">
            <a:avLst/>
          </a:prstGeom>
        </p:spPr>
        <p:txBody>
          <a:bodyPr>
            <a:spAutoFit/>
          </a:bodyPr>
          <a:lstStyle/>
          <a:p>
            <a:r>
              <a:rPr lang="ru-RU" dirty="0">
                <a:solidFill>
                  <a:schemeClr val="accent5">
                    <a:lumMod val="60000"/>
                    <a:lumOff val="40000"/>
                  </a:schemeClr>
                </a:solidFill>
              </a:rPr>
              <a:t>Козёл, Мартышка, Мишка</a:t>
            </a:r>
            <a:br>
              <a:rPr lang="ru-RU" dirty="0">
                <a:solidFill>
                  <a:schemeClr val="accent5">
                    <a:lumMod val="60000"/>
                    <a:lumOff val="40000"/>
                  </a:schemeClr>
                </a:solidFill>
              </a:rPr>
            </a:br>
            <a:r>
              <a:rPr lang="ru-RU" dirty="0">
                <a:solidFill>
                  <a:schemeClr val="accent5">
                    <a:lumMod val="60000"/>
                    <a:lumOff val="40000"/>
                  </a:schemeClr>
                </a:solidFill>
              </a:rPr>
              <a:t>Взялись играть квартет.</a:t>
            </a:r>
            <a:br>
              <a:rPr lang="ru-RU" dirty="0">
                <a:solidFill>
                  <a:schemeClr val="accent5">
                    <a:lumMod val="60000"/>
                    <a:lumOff val="40000"/>
                  </a:schemeClr>
                </a:solidFill>
              </a:rPr>
            </a:br>
            <a:r>
              <a:rPr lang="ru-RU" dirty="0">
                <a:solidFill>
                  <a:schemeClr val="accent5">
                    <a:lumMod val="60000"/>
                    <a:lumOff val="40000"/>
                  </a:schemeClr>
                </a:solidFill>
              </a:rPr>
              <a:t>Читал Крылова книжки?</a:t>
            </a:r>
            <a:br>
              <a:rPr lang="ru-RU" dirty="0">
                <a:solidFill>
                  <a:schemeClr val="accent5">
                    <a:lumMod val="60000"/>
                    <a:lumOff val="40000"/>
                  </a:schemeClr>
                </a:solidFill>
              </a:rPr>
            </a:br>
            <a:r>
              <a:rPr lang="ru-RU" dirty="0">
                <a:solidFill>
                  <a:schemeClr val="accent5">
                    <a:lumMod val="60000"/>
                    <a:lumOff val="40000"/>
                  </a:schemeClr>
                </a:solidFill>
              </a:rPr>
              <a:t>Скажи, кого здесь нет</a:t>
            </a:r>
            <a:r>
              <a:rPr lang="ru-RU" dirty="0" smtClean="0">
                <a:solidFill>
                  <a:schemeClr val="accent5">
                    <a:lumMod val="60000"/>
                    <a:lumOff val="40000"/>
                  </a:schemeClr>
                </a:solidFill>
              </a:rPr>
              <a:t>?</a:t>
            </a:r>
          </a:p>
          <a:p>
            <a:r>
              <a:rPr lang="ru-RU" dirty="0">
                <a:solidFill>
                  <a:schemeClr val="accent5">
                    <a:lumMod val="60000"/>
                    <a:lumOff val="40000"/>
                  </a:schemeClr>
                </a:solidFill>
              </a:rPr>
              <a:t> </a:t>
            </a:r>
            <a:r>
              <a:rPr lang="ru-RU" dirty="0" smtClean="0">
                <a:solidFill>
                  <a:schemeClr val="accent5">
                    <a:lumMod val="60000"/>
                    <a:lumOff val="40000"/>
                  </a:schemeClr>
                </a:solidFill>
              </a:rPr>
              <a:t>                                                             (Осёл)</a:t>
            </a:r>
            <a:endParaRPr lang="ru-RU" dirty="0">
              <a:solidFill>
                <a:schemeClr val="accent5">
                  <a:lumMod val="60000"/>
                  <a:lumOff val="40000"/>
                </a:schemeClr>
              </a:solidFill>
            </a:endParaRPr>
          </a:p>
        </p:txBody>
      </p:sp>
    </p:spTree>
    <p:extLst>
      <p:ext uri="{BB962C8B-B14F-4D97-AF65-F5344CB8AC3E}">
        <p14:creationId xmlns:p14="http://schemas.microsoft.com/office/powerpoint/2010/main" val="2562088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additive="base">
                                        <p:cTn id="14"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1000"/>
                                        <p:tgtEl>
                                          <p:spTgt spid="3">
                                            <p:txEl>
                                              <p:pRg st="0" end="0"/>
                                            </p:txEl>
                                          </p:spTgt>
                                        </p:tgtEl>
                                      </p:cBhvr>
                                    </p:animEffect>
                                    <p:anim calcmode="lin" valueType="num">
                                      <p:cBhvr>
                                        <p:cTn id="2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1000"/>
                                        <p:tgtEl>
                                          <p:spTgt spid="3">
                                            <p:txEl>
                                              <p:pRg st="1" end="1"/>
                                            </p:txEl>
                                          </p:spTgt>
                                        </p:tgtEl>
                                      </p:cBhvr>
                                    </p:animEffect>
                                    <p:anim calcmode="lin" valueType="num">
                                      <p:cBhvr>
                                        <p:cTn id="2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1000"/>
                                        <p:tgtEl>
                                          <p:spTgt spid="3">
                                            <p:txEl>
                                              <p:pRg st="2" end="2"/>
                                            </p:txEl>
                                          </p:spTgt>
                                        </p:tgtEl>
                                      </p:cBhvr>
                                    </p:animEffect>
                                    <p:anim calcmode="lin" valueType="num">
                                      <p:cBhvr>
                                        <p:cTn id="3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additive="base">
                                        <p:cTn id="4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4">
                                            <p:txEl>
                                              <p:pRg st="0" end="0"/>
                                            </p:txEl>
                                          </p:spTgt>
                                        </p:tgtEl>
                                        <p:attrNameLst>
                                          <p:attrName>style.visibility</p:attrName>
                                        </p:attrNameLst>
                                      </p:cBhvr>
                                      <p:to>
                                        <p:strVal val="visible"/>
                                      </p:to>
                                    </p:set>
                                    <p:animEffect transition="in" filter="fade">
                                      <p:cBhvr>
                                        <p:cTn id="48" dur="1000"/>
                                        <p:tgtEl>
                                          <p:spTgt spid="4">
                                            <p:txEl>
                                              <p:pRg st="0" end="0"/>
                                            </p:txEl>
                                          </p:spTgt>
                                        </p:tgtEl>
                                      </p:cBhvr>
                                    </p:animEffect>
                                    <p:anim calcmode="lin" valueType="num">
                                      <p:cBhvr>
                                        <p:cTn id="4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0" end="0"/>
                                            </p:txEl>
                                          </p:spTgt>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4">
                                            <p:txEl>
                                              <p:pRg st="1" end="1"/>
                                            </p:txEl>
                                          </p:spTgt>
                                        </p:tgtEl>
                                        <p:attrNameLst>
                                          <p:attrName>style.visibility</p:attrName>
                                        </p:attrNameLst>
                                      </p:cBhvr>
                                      <p:to>
                                        <p:strVal val="visible"/>
                                      </p:to>
                                    </p:set>
                                    <p:animEffect transition="in" filter="fade">
                                      <p:cBhvr>
                                        <p:cTn id="53" dur="1000"/>
                                        <p:tgtEl>
                                          <p:spTgt spid="4">
                                            <p:txEl>
                                              <p:pRg st="1" end="1"/>
                                            </p:txEl>
                                          </p:spTgt>
                                        </p:tgtEl>
                                      </p:cBhvr>
                                    </p:animEffect>
                                    <p:anim calcmode="lin" valueType="num">
                                      <p:cBhvr>
                                        <p:cTn id="5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55" dur="1000" fill="hold"/>
                                        <p:tgtEl>
                                          <p:spTgt spid="4">
                                            <p:txEl>
                                              <p:pRg st="1" end="1"/>
                                            </p:txEl>
                                          </p:spTgt>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4">
                                            <p:txEl>
                                              <p:pRg st="2" end="2"/>
                                            </p:txEl>
                                          </p:spTgt>
                                        </p:tgtEl>
                                        <p:attrNameLst>
                                          <p:attrName>style.visibility</p:attrName>
                                        </p:attrNameLst>
                                      </p:cBhvr>
                                      <p:to>
                                        <p:strVal val="visible"/>
                                      </p:to>
                                    </p:set>
                                    <p:animEffect transition="in" filter="fade">
                                      <p:cBhvr>
                                        <p:cTn id="58" dur="1000"/>
                                        <p:tgtEl>
                                          <p:spTgt spid="4">
                                            <p:txEl>
                                              <p:pRg st="2" end="2"/>
                                            </p:txEl>
                                          </p:spTgt>
                                        </p:tgtEl>
                                      </p:cBhvr>
                                    </p:animEffect>
                                    <p:anim calcmode="lin" valueType="num">
                                      <p:cBhvr>
                                        <p:cTn id="5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60" dur="1000" fill="hold"/>
                                        <p:tgtEl>
                                          <p:spTgt spid="4">
                                            <p:txEl>
                                              <p:pRg st="2" end="2"/>
                                            </p:txEl>
                                          </p:spTgt>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4">
                                            <p:txEl>
                                              <p:pRg st="3" end="3"/>
                                            </p:txEl>
                                          </p:spTgt>
                                        </p:tgtEl>
                                        <p:attrNameLst>
                                          <p:attrName>style.visibility</p:attrName>
                                        </p:attrNameLst>
                                      </p:cBhvr>
                                      <p:to>
                                        <p:strVal val="visible"/>
                                      </p:to>
                                    </p:set>
                                    <p:animEffect transition="in" filter="fade">
                                      <p:cBhvr>
                                        <p:cTn id="63" dur="1000"/>
                                        <p:tgtEl>
                                          <p:spTgt spid="4">
                                            <p:txEl>
                                              <p:pRg st="3" end="3"/>
                                            </p:txEl>
                                          </p:spTgt>
                                        </p:tgtEl>
                                      </p:cBhvr>
                                    </p:animEffect>
                                    <p:anim calcmode="lin" valueType="num">
                                      <p:cBhvr>
                                        <p:cTn id="64"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4">
                                            <p:txEl>
                                              <p:pRg st="4" end="4"/>
                                            </p:txEl>
                                          </p:spTgt>
                                        </p:tgtEl>
                                        <p:attrNameLst>
                                          <p:attrName>style.visibility</p:attrName>
                                        </p:attrNameLst>
                                      </p:cBhvr>
                                      <p:to>
                                        <p:strVal val="visible"/>
                                      </p:to>
                                    </p:set>
                                    <p:anim calcmode="lin" valueType="num">
                                      <p:cBhvr additive="base">
                                        <p:cTn id="70"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5">
                                            <p:txEl>
                                              <p:pRg st="0" end="0"/>
                                            </p:txEl>
                                          </p:spTgt>
                                        </p:tgtEl>
                                        <p:attrNameLst>
                                          <p:attrName>style.visibility</p:attrName>
                                        </p:attrNameLst>
                                      </p:cBhvr>
                                      <p:to>
                                        <p:strVal val="visible"/>
                                      </p:to>
                                    </p:set>
                                    <p:animEffect transition="in" filter="fade">
                                      <p:cBhvr>
                                        <p:cTn id="76" dur="1000"/>
                                        <p:tgtEl>
                                          <p:spTgt spid="5">
                                            <p:txEl>
                                              <p:pRg st="0" end="0"/>
                                            </p:txEl>
                                          </p:spTgt>
                                        </p:tgtEl>
                                      </p:cBhvr>
                                    </p:animEffect>
                                    <p:anim calcmode="lin" valueType="num">
                                      <p:cBhvr>
                                        <p:cTn id="77"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78" dur="1000" fill="hold"/>
                                        <p:tgtEl>
                                          <p:spTgt spid="5">
                                            <p:txEl>
                                              <p:pRg st="0" end="0"/>
                                            </p:txEl>
                                          </p:spTgt>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5">
                                            <p:txEl>
                                              <p:pRg st="1" end="1"/>
                                            </p:txEl>
                                          </p:spTgt>
                                        </p:tgtEl>
                                        <p:attrNameLst>
                                          <p:attrName>style.visibility</p:attrName>
                                        </p:attrNameLst>
                                      </p:cBhvr>
                                      <p:to>
                                        <p:strVal val="visible"/>
                                      </p:to>
                                    </p:set>
                                    <p:animEffect transition="in" filter="fade">
                                      <p:cBhvr>
                                        <p:cTn id="81" dur="1000"/>
                                        <p:tgtEl>
                                          <p:spTgt spid="5">
                                            <p:txEl>
                                              <p:pRg st="1" end="1"/>
                                            </p:txEl>
                                          </p:spTgt>
                                        </p:tgtEl>
                                      </p:cBhvr>
                                    </p:animEffect>
                                    <p:anim calcmode="lin" valueType="num">
                                      <p:cBhvr>
                                        <p:cTn id="82"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83" dur="1000" fill="hold"/>
                                        <p:tgtEl>
                                          <p:spTgt spid="5">
                                            <p:txEl>
                                              <p:pRg st="1" end="1"/>
                                            </p:txEl>
                                          </p:spTgt>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5">
                                            <p:txEl>
                                              <p:pRg st="2" end="2"/>
                                            </p:txEl>
                                          </p:spTgt>
                                        </p:tgtEl>
                                        <p:attrNameLst>
                                          <p:attrName>style.visibility</p:attrName>
                                        </p:attrNameLst>
                                      </p:cBhvr>
                                      <p:to>
                                        <p:strVal val="visible"/>
                                      </p:to>
                                    </p:set>
                                    <p:animEffect transition="in" filter="fade">
                                      <p:cBhvr>
                                        <p:cTn id="86" dur="1000"/>
                                        <p:tgtEl>
                                          <p:spTgt spid="5">
                                            <p:txEl>
                                              <p:pRg st="2" end="2"/>
                                            </p:txEl>
                                          </p:spTgt>
                                        </p:tgtEl>
                                      </p:cBhvr>
                                    </p:animEffect>
                                    <p:anim calcmode="lin" valueType="num">
                                      <p:cBhvr>
                                        <p:cTn id="87"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88" dur="1000" fill="hold"/>
                                        <p:tgtEl>
                                          <p:spTgt spid="5">
                                            <p:txEl>
                                              <p:pRg st="2" end="2"/>
                                            </p:txEl>
                                          </p:spTgt>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5">
                                            <p:txEl>
                                              <p:pRg st="3" end="3"/>
                                            </p:txEl>
                                          </p:spTgt>
                                        </p:tgtEl>
                                        <p:attrNameLst>
                                          <p:attrName>style.visibility</p:attrName>
                                        </p:attrNameLst>
                                      </p:cBhvr>
                                      <p:to>
                                        <p:strVal val="visible"/>
                                      </p:to>
                                    </p:set>
                                    <p:animEffect transition="in" filter="fade">
                                      <p:cBhvr>
                                        <p:cTn id="91" dur="1000"/>
                                        <p:tgtEl>
                                          <p:spTgt spid="5">
                                            <p:txEl>
                                              <p:pRg st="3" end="3"/>
                                            </p:txEl>
                                          </p:spTgt>
                                        </p:tgtEl>
                                      </p:cBhvr>
                                    </p:animEffect>
                                    <p:anim calcmode="lin" valueType="num">
                                      <p:cBhvr>
                                        <p:cTn id="9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9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nodeType="clickEffect">
                                  <p:stCondLst>
                                    <p:cond delay="0"/>
                                  </p:stCondLst>
                                  <p:childTnLst>
                                    <p:set>
                                      <p:cBhvr>
                                        <p:cTn id="97" dur="1" fill="hold">
                                          <p:stCondLst>
                                            <p:cond delay="0"/>
                                          </p:stCondLst>
                                        </p:cTn>
                                        <p:tgtEl>
                                          <p:spTgt spid="5">
                                            <p:txEl>
                                              <p:pRg st="4" end="4"/>
                                            </p:txEl>
                                          </p:spTgt>
                                        </p:tgtEl>
                                        <p:attrNameLst>
                                          <p:attrName>style.visibility</p:attrName>
                                        </p:attrNameLst>
                                      </p:cBhvr>
                                      <p:to>
                                        <p:strVal val="visible"/>
                                      </p:to>
                                    </p:set>
                                    <p:anim calcmode="lin" valueType="num">
                                      <p:cBhvr additive="base">
                                        <p:cTn id="98"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99"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6">
                                            <p:txEl>
                                              <p:pRg st="0" end="0"/>
                                            </p:txEl>
                                          </p:spTgt>
                                        </p:tgtEl>
                                        <p:attrNameLst>
                                          <p:attrName>style.visibility</p:attrName>
                                        </p:attrNameLst>
                                      </p:cBhvr>
                                      <p:to>
                                        <p:strVal val="visible"/>
                                      </p:to>
                                    </p:set>
                                    <p:animEffect transition="in" filter="fade">
                                      <p:cBhvr>
                                        <p:cTn id="104" dur="1000"/>
                                        <p:tgtEl>
                                          <p:spTgt spid="6">
                                            <p:txEl>
                                              <p:pRg st="0" end="0"/>
                                            </p:txEl>
                                          </p:spTgt>
                                        </p:tgtEl>
                                      </p:cBhvr>
                                    </p:animEffect>
                                    <p:anim calcmode="lin" valueType="num">
                                      <p:cBhvr>
                                        <p:cTn id="10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0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nodeType="clickEffect">
                                  <p:stCondLst>
                                    <p:cond delay="0"/>
                                  </p:stCondLst>
                                  <p:childTnLst>
                                    <p:set>
                                      <p:cBhvr>
                                        <p:cTn id="110" dur="1" fill="hold">
                                          <p:stCondLst>
                                            <p:cond delay="0"/>
                                          </p:stCondLst>
                                        </p:cTn>
                                        <p:tgtEl>
                                          <p:spTgt spid="6">
                                            <p:txEl>
                                              <p:pRg st="1" end="1"/>
                                            </p:txEl>
                                          </p:spTgt>
                                        </p:tgtEl>
                                        <p:attrNameLst>
                                          <p:attrName>style.visibility</p:attrName>
                                        </p:attrNameLst>
                                      </p:cBhvr>
                                      <p:to>
                                        <p:strVal val="visible"/>
                                      </p:to>
                                    </p:set>
                                    <p:anim calcmode="lin" valueType="num">
                                      <p:cBhvr additive="base">
                                        <p:cTn id="1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nodeType="clickEffect">
                                  <p:stCondLst>
                                    <p:cond delay="0"/>
                                  </p:stCondLst>
                                  <p:childTnLst>
                                    <p:set>
                                      <p:cBhvr>
                                        <p:cTn id="116" dur="1" fill="hold">
                                          <p:stCondLst>
                                            <p:cond delay="0"/>
                                          </p:stCondLst>
                                        </p:cTn>
                                        <p:tgtEl>
                                          <p:spTgt spid="7">
                                            <p:txEl>
                                              <p:pRg st="0" end="0"/>
                                            </p:txEl>
                                          </p:spTgt>
                                        </p:tgtEl>
                                        <p:attrNameLst>
                                          <p:attrName>style.visibility</p:attrName>
                                        </p:attrNameLst>
                                      </p:cBhvr>
                                      <p:to>
                                        <p:strVal val="visible"/>
                                      </p:to>
                                    </p:set>
                                    <p:animEffect transition="in" filter="fade">
                                      <p:cBhvr>
                                        <p:cTn id="117" dur="1000"/>
                                        <p:tgtEl>
                                          <p:spTgt spid="7">
                                            <p:txEl>
                                              <p:pRg st="0" end="0"/>
                                            </p:txEl>
                                          </p:spTgt>
                                        </p:tgtEl>
                                      </p:cBhvr>
                                    </p:animEffect>
                                    <p:anim calcmode="lin" valueType="num">
                                      <p:cBhvr>
                                        <p:cTn id="11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1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nodeType="clickEffect">
                                  <p:stCondLst>
                                    <p:cond delay="0"/>
                                  </p:stCondLst>
                                  <p:childTnLst>
                                    <p:set>
                                      <p:cBhvr>
                                        <p:cTn id="123" dur="1" fill="hold">
                                          <p:stCondLst>
                                            <p:cond delay="0"/>
                                          </p:stCondLst>
                                        </p:cTn>
                                        <p:tgtEl>
                                          <p:spTgt spid="7">
                                            <p:txEl>
                                              <p:pRg st="1" end="1"/>
                                            </p:txEl>
                                          </p:spTgt>
                                        </p:tgtEl>
                                        <p:attrNameLst>
                                          <p:attrName>style.visibility</p:attrName>
                                        </p:attrNameLst>
                                      </p:cBhvr>
                                      <p:to>
                                        <p:strVal val="visible"/>
                                      </p:to>
                                    </p:set>
                                    <p:anim calcmode="lin" valueType="num">
                                      <p:cBhvr additive="base">
                                        <p:cTn id="124"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5"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42" presetClass="entr" presetSubtype="0" fill="hold" nodeType="clickEffect">
                                  <p:stCondLst>
                                    <p:cond delay="0"/>
                                  </p:stCondLst>
                                  <p:childTnLst>
                                    <p:set>
                                      <p:cBhvr>
                                        <p:cTn id="129" dur="1" fill="hold">
                                          <p:stCondLst>
                                            <p:cond delay="0"/>
                                          </p:stCondLst>
                                        </p:cTn>
                                        <p:tgtEl>
                                          <p:spTgt spid="8">
                                            <p:txEl>
                                              <p:pRg st="0" end="0"/>
                                            </p:txEl>
                                          </p:spTgt>
                                        </p:tgtEl>
                                        <p:attrNameLst>
                                          <p:attrName>style.visibility</p:attrName>
                                        </p:attrNameLst>
                                      </p:cBhvr>
                                      <p:to>
                                        <p:strVal val="visible"/>
                                      </p:to>
                                    </p:set>
                                    <p:animEffect transition="in" filter="fade">
                                      <p:cBhvr>
                                        <p:cTn id="130" dur="1000"/>
                                        <p:tgtEl>
                                          <p:spTgt spid="8">
                                            <p:txEl>
                                              <p:pRg st="0" end="0"/>
                                            </p:txEl>
                                          </p:spTgt>
                                        </p:tgtEl>
                                      </p:cBhvr>
                                    </p:animEffect>
                                    <p:anim calcmode="lin" valueType="num">
                                      <p:cBhvr>
                                        <p:cTn id="131"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32"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nodeType="clickEffect">
                                  <p:stCondLst>
                                    <p:cond delay="0"/>
                                  </p:stCondLst>
                                  <p:childTnLst>
                                    <p:set>
                                      <p:cBhvr>
                                        <p:cTn id="136" dur="1" fill="hold">
                                          <p:stCondLst>
                                            <p:cond delay="0"/>
                                          </p:stCondLst>
                                        </p:cTn>
                                        <p:tgtEl>
                                          <p:spTgt spid="8">
                                            <p:txEl>
                                              <p:pRg st="1" end="1"/>
                                            </p:txEl>
                                          </p:spTgt>
                                        </p:tgtEl>
                                        <p:attrNameLst>
                                          <p:attrName>style.visibility</p:attrName>
                                        </p:attrNameLst>
                                      </p:cBhvr>
                                      <p:to>
                                        <p:strVal val="visible"/>
                                      </p:to>
                                    </p:set>
                                    <p:anim calcmode="lin" valueType="num">
                                      <p:cBhvr additive="base">
                                        <p:cTn id="13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3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nodeType="clickEffect">
                                  <p:stCondLst>
                                    <p:cond delay="0"/>
                                  </p:stCondLst>
                                  <p:childTnLst>
                                    <p:set>
                                      <p:cBhvr>
                                        <p:cTn id="142" dur="1" fill="hold">
                                          <p:stCondLst>
                                            <p:cond delay="0"/>
                                          </p:stCondLst>
                                        </p:cTn>
                                        <p:tgtEl>
                                          <p:spTgt spid="9">
                                            <p:txEl>
                                              <p:pRg st="0" end="0"/>
                                            </p:txEl>
                                          </p:spTgt>
                                        </p:tgtEl>
                                        <p:attrNameLst>
                                          <p:attrName>style.visibility</p:attrName>
                                        </p:attrNameLst>
                                      </p:cBhvr>
                                      <p:to>
                                        <p:strVal val="visible"/>
                                      </p:to>
                                    </p:set>
                                    <p:animEffect transition="in" filter="fade">
                                      <p:cBhvr>
                                        <p:cTn id="143" dur="1000"/>
                                        <p:tgtEl>
                                          <p:spTgt spid="9">
                                            <p:txEl>
                                              <p:pRg st="0" end="0"/>
                                            </p:txEl>
                                          </p:spTgt>
                                        </p:tgtEl>
                                      </p:cBhvr>
                                    </p:animEffect>
                                    <p:anim calcmode="lin" valueType="num">
                                      <p:cBhvr>
                                        <p:cTn id="144"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5"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4" fill="hold" nodeType="clickEffect">
                                  <p:stCondLst>
                                    <p:cond delay="0"/>
                                  </p:stCondLst>
                                  <p:childTnLst>
                                    <p:set>
                                      <p:cBhvr>
                                        <p:cTn id="149" dur="1" fill="hold">
                                          <p:stCondLst>
                                            <p:cond delay="0"/>
                                          </p:stCondLst>
                                        </p:cTn>
                                        <p:tgtEl>
                                          <p:spTgt spid="9">
                                            <p:txEl>
                                              <p:pRg st="1" end="1"/>
                                            </p:txEl>
                                          </p:spTgt>
                                        </p:tgtEl>
                                        <p:attrNameLst>
                                          <p:attrName>style.visibility</p:attrName>
                                        </p:attrNameLst>
                                      </p:cBhvr>
                                      <p:to>
                                        <p:strVal val="visible"/>
                                      </p:to>
                                    </p:set>
                                    <p:anim calcmode="lin" valueType="num">
                                      <p:cBhvr additive="base">
                                        <p:cTn id="150"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51"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4695" y="404664"/>
            <a:ext cx="8675599" cy="6001643"/>
          </a:xfrm>
          <a:prstGeom prst="rect">
            <a:avLst/>
          </a:prstGeom>
        </p:spPr>
        <p:txBody>
          <a:bodyPr wrap="square">
            <a:spAutoFit/>
          </a:bodyPr>
          <a:lstStyle/>
          <a:p>
            <a:r>
              <a:rPr lang="ru-RU" sz="2400" dirty="0">
                <a:solidFill>
                  <a:schemeClr val="accent5">
                    <a:lumMod val="60000"/>
                    <a:lumOff val="40000"/>
                  </a:schemeClr>
                </a:solidFill>
              </a:rPr>
              <a:t>Кто не слыхал его живого слова?</a:t>
            </a:r>
          </a:p>
          <a:p>
            <a:r>
              <a:rPr lang="ru-RU" sz="2400" dirty="0">
                <a:solidFill>
                  <a:schemeClr val="accent5">
                    <a:lumMod val="60000"/>
                    <a:lumOff val="40000"/>
                  </a:schemeClr>
                </a:solidFill>
              </a:rPr>
              <a:t>Кто в жизни с ним не встретился своей?</a:t>
            </a:r>
          </a:p>
          <a:p>
            <a:r>
              <a:rPr lang="ru-RU" sz="2400" dirty="0">
                <a:solidFill>
                  <a:schemeClr val="accent5">
                    <a:lumMod val="60000"/>
                    <a:lumOff val="40000"/>
                  </a:schemeClr>
                </a:solidFill>
              </a:rPr>
              <a:t>Бессмертные творения Крылова</a:t>
            </a:r>
          </a:p>
          <a:p>
            <a:r>
              <a:rPr lang="ru-RU" sz="2400" dirty="0">
                <a:solidFill>
                  <a:schemeClr val="accent5">
                    <a:lumMod val="60000"/>
                    <a:lumOff val="40000"/>
                  </a:schemeClr>
                </a:solidFill>
              </a:rPr>
              <a:t>Мы с каждым годом любим все сильней.</a:t>
            </a:r>
          </a:p>
          <a:p>
            <a:r>
              <a:rPr lang="ru-RU" sz="2400" dirty="0">
                <a:solidFill>
                  <a:schemeClr val="accent5">
                    <a:lumMod val="60000"/>
                    <a:lumOff val="40000"/>
                  </a:schemeClr>
                </a:solidFill>
              </a:rPr>
              <a:t>Со школьной парты с ними мы сживались,</a:t>
            </a:r>
          </a:p>
          <a:p>
            <a:r>
              <a:rPr lang="ru-RU" sz="2400" dirty="0">
                <a:solidFill>
                  <a:schemeClr val="accent5">
                    <a:lumMod val="60000"/>
                    <a:lumOff val="40000"/>
                  </a:schemeClr>
                </a:solidFill>
              </a:rPr>
              <a:t>В те дни букварь постигшие едва.</a:t>
            </a:r>
          </a:p>
          <a:p>
            <a:r>
              <a:rPr lang="ru-RU" sz="2400" dirty="0">
                <a:solidFill>
                  <a:schemeClr val="accent5">
                    <a:lumMod val="60000"/>
                    <a:lumOff val="40000"/>
                  </a:schemeClr>
                </a:solidFill>
              </a:rPr>
              <a:t>И в памяти навеки оставались</a:t>
            </a:r>
          </a:p>
          <a:p>
            <a:r>
              <a:rPr lang="ru-RU" sz="2400" dirty="0">
                <a:solidFill>
                  <a:schemeClr val="accent5">
                    <a:lumMod val="60000"/>
                    <a:lumOff val="40000"/>
                  </a:schemeClr>
                </a:solidFill>
              </a:rPr>
              <a:t>Крылатые крыловские слова.</a:t>
            </a:r>
          </a:p>
          <a:p>
            <a:r>
              <a:rPr lang="ru-RU" sz="2400" dirty="0">
                <a:solidFill>
                  <a:schemeClr val="accent5">
                    <a:lumMod val="60000"/>
                    <a:lumOff val="40000"/>
                  </a:schemeClr>
                </a:solidFill>
              </a:rPr>
              <a:t>Сокровищница мудрости народной</a:t>
            </a:r>
          </a:p>
          <a:p>
            <a:r>
              <a:rPr lang="ru-RU" sz="2400" dirty="0">
                <a:solidFill>
                  <a:schemeClr val="accent5">
                    <a:lumMod val="60000"/>
                    <a:lumOff val="40000"/>
                  </a:schemeClr>
                </a:solidFill>
              </a:rPr>
              <a:t>В них людям открывалась до конца,</a:t>
            </a:r>
          </a:p>
          <a:p>
            <a:r>
              <a:rPr lang="ru-RU" sz="2400" dirty="0">
                <a:solidFill>
                  <a:schemeClr val="accent5">
                    <a:lumMod val="60000"/>
                    <a:lumOff val="40000"/>
                  </a:schemeClr>
                </a:solidFill>
              </a:rPr>
              <a:t>И голос их, прямой и благородный,</a:t>
            </a:r>
          </a:p>
          <a:p>
            <a:r>
              <a:rPr lang="ru-RU" sz="2400" dirty="0">
                <a:solidFill>
                  <a:schemeClr val="accent5">
                    <a:lumMod val="60000"/>
                    <a:lumOff val="40000"/>
                  </a:schemeClr>
                </a:solidFill>
              </a:rPr>
              <a:t>К добру и правде призывал сердца.</a:t>
            </a:r>
          </a:p>
          <a:p>
            <a:r>
              <a:rPr lang="ru-RU" sz="2400" dirty="0">
                <a:solidFill>
                  <a:schemeClr val="accent5">
                    <a:lumMod val="60000"/>
                    <a:lumOff val="40000"/>
                  </a:schemeClr>
                </a:solidFill>
              </a:rPr>
              <a:t>Все знал и видел ум певца пытливый,</a:t>
            </a:r>
          </a:p>
          <a:p>
            <a:r>
              <a:rPr lang="ru-RU" sz="2400" dirty="0">
                <a:solidFill>
                  <a:schemeClr val="accent5">
                    <a:lumMod val="60000"/>
                    <a:lumOff val="40000"/>
                  </a:schemeClr>
                </a:solidFill>
              </a:rPr>
              <a:t>Всего сильней желая одного,</a:t>
            </a:r>
          </a:p>
          <a:p>
            <a:r>
              <a:rPr lang="ru-RU" sz="2400" dirty="0">
                <a:solidFill>
                  <a:schemeClr val="accent5">
                    <a:lumMod val="60000"/>
                    <a:lumOff val="40000"/>
                  </a:schemeClr>
                </a:solidFill>
              </a:rPr>
              <a:t>Чтоб жили жизнью вольной и счастливой</a:t>
            </a:r>
          </a:p>
          <a:p>
            <a:r>
              <a:rPr lang="ru-RU" sz="2400" dirty="0">
                <a:solidFill>
                  <a:schemeClr val="accent5">
                    <a:lumMod val="60000"/>
                    <a:lumOff val="40000"/>
                  </a:schemeClr>
                </a:solidFill>
              </a:rPr>
              <a:t>Народ его и родина его</a:t>
            </a:r>
            <a:r>
              <a:rPr lang="ru-RU" sz="2400" dirty="0" smtClean="0">
                <a:solidFill>
                  <a:schemeClr val="accent5">
                    <a:lumMod val="60000"/>
                    <a:lumOff val="40000"/>
                  </a:schemeClr>
                </a:solidFill>
              </a:rPr>
              <a:t>.</a:t>
            </a:r>
            <a:endParaRPr lang="ru-RU" sz="2400" dirty="0">
              <a:solidFill>
                <a:schemeClr val="accent5">
                  <a:lumMod val="60000"/>
                  <a:lumOff val="40000"/>
                </a:schemeClr>
              </a:solidFill>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765" r="11604"/>
          <a:stretch/>
        </p:blipFill>
        <p:spPr bwMode="auto">
          <a:xfrm>
            <a:off x="6020441" y="1124744"/>
            <a:ext cx="3090634" cy="383304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40296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643" y="144689"/>
            <a:ext cx="8781628" cy="1200329"/>
          </a:xfrm>
          <a:prstGeom prst="rect">
            <a:avLst/>
          </a:prstGeom>
        </p:spPr>
        <p:txBody>
          <a:bodyPr wrap="square">
            <a:spAutoFit/>
          </a:bodyPr>
          <a:lstStyle/>
          <a:p>
            <a:pPr algn="ctr"/>
            <a:r>
              <a:rPr lang="ru-RU" sz="2400" dirty="0">
                <a:solidFill>
                  <a:schemeClr val="accent5">
                    <a:lumMod val="60000"/>
                    <a:lumOff val="40000"/>
                  </a:schemeClr>
                </a:solidFill>
              </a:rPr>
              <a:t>Первый памятник </a:t>
            </a:r>
            <a:r>
              <a:rPr lang="ru-RU" sz="2400" dirty="0" err="1">
                <a:solidFill>
                  <a:schemeClr val="accent5">
                    <a:lumMod val="60000"/>
                    <a:lumOff val="40000"/>
                  </a:schemeClr>
                </a:solidFill>
              </a:rPr>
              <a:t>И.А.Крылову</a:t>
            </a:r>
            <a:r>
              <a:rPr lang="ru-RU" sz="2400" dirty="0">
                <a:solidFill>
                  <a:schemeClr val="accent5">
                    <a:lumMod val="60000"/>
                    <a:lumOff val="40000"/>
                  </a:schemeClr>
                </a:solidFill>
              </a:rPr>
              <a:t> по проекту барона </a:t>
            </a:r>
            <a:r>
              <a:rPr lang="ru-RU" sz="2400" dirty="0" err="1">
                <a:solidFill>
                  <a:schemeClr val="accent5">
                    <a:lumMod val="60000"/>
                    <a:lumOff val="40000"/>
                  </a:schemeClr>
                </a:solidFill>
              </a:rPr>
              <a:t>Клодта</a:t>
            </a:r>
            <a:r>
              <a:rPr lang="ru-RU" sz="2400" dirty="0">
                <a:solidFill>
                  <a:schemeClr val="accent5">
                    <a:lumMod val="60000"/>
                    <a:lumOff val="40000"/>
                  </a:schemeClr>
                </a:solidFill>
              </a:rPr>
              <a:t> был поставлен </a:t>
            </a:r>
            <a:r>
              <a:rPr lang="ru-RU" sz="2400" dirty="0" smtClean="0">
                <a:solidFill>
                  <a:schemeClr val="accent5">
                    <a:lumMod val="60000"/>
                    <a:lumOff val="40000"/>
                  </a:schemeClr>
                </a:solidFill>
              </a:rPr>
              <a:t>в Летнем </a:t>
            </a:r>
            <a:r>
              <a:rPr lang="ru-RU" sz="2400" dirty="0">
                <a:solidFill>
                  <a:schemeClr val="accent5">
                    <a:lumMod val="60000"/>
                    <a:lumOff val="40000"/>
                  </a:schemeClr>
                </a:solidFill>
              </a:rPr>
              <a:t>саду города Санкт-Петербурга на народные деньги и в 1866 </a:t>
            </a:r>
            <a:r>
              <a:rPr lang="ru-RU" sz="2400" dirty="0" smtClean="0">
                <a:solidFill>
                  <a:schemeClr val="accent5">
                    <a:lumMod val="60000"/>
                    <a:lumOff val="40000"/>
                  </a:schemeClr>
                </a:solidFill>
              </a:rPr>
              <a:t>году.</a:t>
            </a:r>
            <a:endParaRPr lang="ru-RU" sz="2400" dirty="0">
              <a:solidFill>
                <a:schemeClr val="accent5">
                  <a:lumMod val="60000"/>
                  <a:lumOff val="40000"/>
                </a:schemeClr>
              </a:solidFill>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325" r="4689"/>
          <a:stretch/>
        </p:blipFill>
        <p:spPr bwMode="auto">
          <a:xfrm>
            <a:off x="5434131" y="1357919"/>
            <a:ext cx="3549199" cy="265652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9059" y="4014441"/>
            <a:ext cx="3518759" cy="263906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https://upload.wikimedia.org/wikipedia/commons/9/98/%D0%9F%D0%B0%D0%BC%D1%8F%D1%82%D0%BD%D0%B8%D0%BA_%D0%B1%D0%B0%D1%81%D0%BD%D0%BE%D0%BF%D0%B8%D1%81%D1%86%D1%83_%D0%90.%D0%98._%D0%9A%D1%80%D1%8B%D0%BB%D0%BE%D0%B2%D1%83._%D0%A1%D0%BA%D1%83%D0%BB%D1%8C%D0%BF%D1%82%D0%BE%D1%80_%D0%9F.%D0%9A._%D0%9A%D0%BB%D0%BE%D0%B4%D1%82._1855_%D0%B3._%D0%A4%D0%BE%D1%82%D0%BE_2012_%D0%B3%D0%BE%D0%B4%D0%B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833" r="18972"/>
          <a:stretch/>
        </p:blipFill>
        <p:spPr bwMode="auto">
          <a:xfrm>
            <a:off x="258599" y="1619055"/>
            <a:ext cx="4097377" cy="46785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96677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43608" y="1343301"/>
            <a:ext cx="7344816" cy="3215752"/>
          </a:xfrm>
          <a:prstGeom prst="rect">
            <a:avLst/>
          </a:prstGeom>
        </p:spPr>
        <p:txBody>
          <a:bodyPr wrap="square">
            <a:spAutoFit/>
          </a:bodyPr>
          <a:lstStyle/>
          <a:p>
            <a:pPr lvl="0" algn="ctr">
              <a:lnSpc>
                <a:spcPct val="115000"/>
              </a:lnSpc>
              <a:spcAft>
                <a:spcPts val="1000"/>
              </a:spcAft>
            </a:pPr>
            <a:r>
              <a:rPr lang="ru-RU"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rebuchet MS"/>
                <a:ea typeface="Calibri"/>
                <a:cs typeface="Times New Roman"/>
              </a:rPr>
              <a:t>СПАСИБО</a:t>
            </a:r>
          </a:p>
          <a:p>
            <a:pPr lvl="0" algn="ctr">
              <a:lnSpc>
                <a:spcPct val="115000"/>
              </a:lnSpc>
              <a:spcAft>
                <a:spcPts val="1000"/>
              </a:spcAft>
            </a:pPr>
            <a:r>
              <a:rPr lang="ru-RU"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rebuchet MS"/>
                <a:ea typeface="Calibri"/>
                <a:cs typeface="Times New Roman"/>
              </a:rPr>
              <a:t> </a:t>
            </a:r>
          </a:p>
          <a:p>
            <a:pPr lvl="0" algn="ctr">
              <a:lnSpc>
                <a:spcPct val="115000"/>
              </a:lnSpc>
              <a:spcAft>
                <a:spcPts val="1000"/>
              </a:spcAft>
            </a:pPr>
            <a:r>
              <a:rPr lang="ru-RU"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rebuchet MS"/>
                <a:ea typeface="Calibri"/>
                <a:cs typeface="Times New Roman"/>
              </a:rPr>
              <a:t>ЗА ВНИМАНИЕ!</a:t>
            </a:r>
          </a:p>
        </p:txBody>
      </p:sp>
    </p:spTree>
    <p:extLst>
      <p:ext uri="{BB962C8B-B14F-4D97-AF65-F5344CB8AC3E}">
        <p14:creationId xmlns:p14="http://schemas.microsoft.com/office/powerpoint/2010/main" val="821682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6854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12490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332656"/>
            <a:ext cx="8856984" cy="6432530"/>
          </a:xfrm>
          <a:prstGeom prst="rect">
            <a:avLst/>
          </a:prstGeom>
        </p:spPr>
        <p:txBody>
          <a:bodyPr wrap="square">
            <a:spAutoFit/>
          </a:bodyPr>
          <a:lstStyle/>
          <a:p>
            <a:pPr algn="ctr"/>
            <a:r>
              <a:rPr lang="ru-RU" sz="2400" b="1" dirty="0">
                <a:solidFill>
                  <a:schemeClr val="bg2">
                    <a:lumMod val="40000"/>
                    <a:lumOff val="60000"/>
                  </a:schemeClr>
                </a:solidFill>
              </a:rPr>
              <a:t>13 февраля 2024 года – 255 лет со дня рождения Ивана Андреевича Крылова (1769 – 1844</a:t>
            </a:r>
            <a:r>
              <a:rPr lang="ru-RU" sz="2400" b="1" dirty="0" smtClean="0">
                <a:solidFill>
                  <a:schemeClr val="bg2">
                    <a:lumMod val="40000"/>
                    <a:lumOff val="60000"/>
                  </a:schemeClr>
                </a:solidFill>
              </a:rPr>
              <a:t>)</a:t>
            </a:r>
          </a:p>
          <a:p>
            <a:pPr algn="ctr"/>
            <a:endParaRPr lang="ru-RU" sz="2400" b="1" dirty="0" smtClean="0">
              <a:solidFill>
                <a:schemeClr val="bg2">
                  <a:lumMod val="40000"/>
                  <a:lumOff val="60000"/>
                </a:schemeClr>
              </a:solidFill>
            </a:endParaRPr>
          </a:p>
          <a:p>
            <a:r>
              <a:rPr lang="ru-RU" sz="2000" b="1" dirty="0">
                <a:solidFill>
                  <a:schemeClr val="bg2">
                    <a:lumMod val="40000"/>
                    <a:lumOff val="60000"/>
                  </a:schemeClr>
                </a:solidFill>
              </a:rPr>
              <a:t>	</a:t>
            </a:r>
            <a:r>
              <a:rPr lang="ru-RU" sz="2000" dirty="0">
                <a:solidFill>
                  <a:schemeClr val="bg2">
                    <a:lumMod val="40000"/>
                    <a:lumOff val="60000"/>
                  </a:schemeClr>
                </a:solidFill>
              </a:rPr>
              <a:t>У каждого народа есть свой великий баснописец, в России им стал Иван Андреевич Крылов. Но, кроме этого, он был поэтом, публицистом, издателем. Этот человек поистине сделал себя сам. Бедная семья не могла дать ему образование, ему самому пришлось работать с 14 лет, овдовевшей матери требовалась помощь</a:t>
            </a:r>
            <a:r>
              <a:rPr lang="ru-RU" sz="2000" dirty="0" smtClean="0">
                <a:solidFill>
                  <a:schemeClr val="bg2">
                    <a:lumMod val="40000"/>
                    <a:lumOff val="60000"/>
                  </a:schemeClr>
                </a:solidFill>
              </a:rPr>
              <a:t>.</a:t>
            </a:r>
          </a:p>
          <a:p>
            <a:r>
              <a:rPr lang="ru-RU" sz="2000" dirty="0">
                <a:solidFill>
                  <a:schemeClr val="bg2">
                    <a:lumMod val="40000"/>
                    <a:lumOff val="60000"/>
                  </a:schemeClr>
                </a:solidFill>
              </a:rPr>
              <a:t>	Иван Андреевич родился 2 [13] февраля 1769 года в Москве в семье военного, которая не отличалась высокими доходами. Когда Ивану исполнилось 6 лет, его отца Андрея Прохоровича перевели по службе в Тверь, где семья в бедности продолжает свое существование, а вскоре теряет кормильца.</a:t>
            </a:r>
          </a:p>
          <a:p>
            <a:r>
              <a:rPr lang="ru-RU" sz="2000" dirty="0" smtClean="0">
                <a:solidFill>
                  <a:schemeClr val="bg2">
                    <a:lumMod val="40000"/>
                    <a:lumOff val="60000"/>
                  </a:schemeClr>
                </a:solidFill>
              </a:rPr>
              <a:t>	В </a:t>
            </a:r>
            <a:r>
              <a:rPr lang="ru-RU" sz="2000" dirty="0">
                <a:solidFill>
                  <a:schemeClr val="bg2">
                    <a:lumMod val="40000"/>
                    <a:lumOff val="60000"/>
                  </a:schemeClr>
                </a:solidFill>
              </a:rPr>
              <a:t>связи с переездом и малым уровнем доходов Иван Андреевич не смог окончить начатое в Москве образование. Однако это не помешало ему получить немалые знания и стать одним из наиболее просвещенных людей своего времени. Это стало возможным благодаря сильному стремлению юноши к чтению, языкам и наукам, которые будущий публицист и поэт освоил путем самообразования.</a:t>
            </a:r>
          </a:p>
          <a:p>
            <a:endParaRPr lang="ru-RU" sz="2000" dirty="0"/>
          </a:p>
        </p:txBody>
      </p:sp>
    </p:spTree>
    <p:extLst>
      <p:ext uri="{BB962C8B-B14F-4D97-AF65-F5344CB8AC3E}">
        <p14:creationId xmlns:p14="http://schemas.microsoft.com/office/powerpoint/2010/main" val="37054251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6632"/>
            <a:ext cx="8856984" cy="2246769"/>
          </a:xfrm>
          <a:prstGeom prst="rect">
            <a:avLst/>
          </a:prstGeom>
        </p:spPr>
        <p:txBody>
          <a:bodyPr wrap="square">
            <a:spAutoFit/>
          </a:bodyPr>
          <a:lstStyle/>
          <a:p>
            <a:r>
              <a:rPr lang="ru-RU" sz="2000" dirty="0">
                <a:solidFill>
                  <a:schemeClr val="bg2">
                    <a:lumMod val="40000"/>
                    <a:lumOff val="60000"/>
                  </a:schemeClr>
                </a:solidFill>
              </a:rPr>
              <a:t>В 1782 году семья в поисках лучшей жизни переезжает в Петербург. В столице Крылов Иван Андреевич приступил к казенной службе. Однако такая деятельность не удовлетворяла амбиций юноши. Увлекшись модными тогда театральными веяниями, в частности под влиянием пьесы «Мельник» А. О. </a:t>
            </a:r>
            <a:r>
              <a:rPr lang="ru-RU" sz="2000" dirty="0" err="1">
                <a:solidFill>
                  <a:schemeClr val="bg2">
                    <a:lumMod val="40000"/>
                    <a:lumOff val="60000"/>
                  </a:schemeClr>
                </a:solidFill>
              </a:rPr>
              <a:t>Аблесимова</a:t>
            </a:r>
            <a:r>
              <a:rPr lang="ru-RU" sz="2000" dirty="0">
                <a:solidFill>
                  <a:schemeClr val="bg2">
                    <a:lumMod val="40000"/>
                    <a:lumOff val="60000"/>
                  </a:schemeClr>
                </a:solidFill>
              </a:rPr>
              <a:t>, Крылов проявляет себя в написании драматических произведений: трагедий, комедий, оперных либретто</a:t>
            </a:r>
            <a:r>
              <a:rPr lang="ru-RU" sz="2000" dirty="0" smtClean="0"/>
              <a:t>.</a:t>
            </a:r>
          </a:p>
          <a:p>
            <a:endParaRPr lang="ru-RU" sz="2000"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72" r="4041"/>
          <a:stretch/>
        </p:blipFill>
        <p:spPr bwMode="auto">
          <a:xfrm>
            <a:off x="611560" y="2162155"/>
            <a:ext cx="3141407" cy="4331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2211284"/>
            <a:ext cx="3036042" cy="4298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89652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822" r="11209"/>
          <a:stretch/>
        </p:blipFill>
        <p:spPr bwMode="auto">
          <a:xfrm>
            <a:off x="678426" y="534370"/>
            <a:ext cx="7683909" cy="56166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689109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165" r="12751" b="11212"/>
          <a:stretch/>
        </p:blipFill>
        <p:spPr bwMode="auto">
          <a:xfrm>
            <a:off x="3203848" y="3688526"/>
            <a:ext cx="3672348" cy="3153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179512" y="197346"/>
            <a:ext cx="8964488" cy="4093428"/>
          </a:xfrm>
          <a:prstGeom prst="rect">
            <a:avLst/>
          </a:prstGeom>
        </p:spPr>
        <p:txBody>
          <a:bodyPr wrap="square">
            <a:spAutoFit/>
          </a:bodyPr>
          <a:lstStyle/>
          <a:p>
            <a:r>
              <a:rPr lang="ru-RU" sz="2000" dirty="0" smtClean="0">
                <a:solidFill>
                  <a:schemeClr val="bg2">
                    <a:lumMod val="40000"/>
                    <a:lumOff val="60000"/>
                  </a:schemeClr>
                </a:solidFill>
              </a:rPr>
              <a:t>	В </a:t>
            </a:r>
            <a:r>
              <a:rPr lang="ru-RU" sz="2000" dirty="0">
                <a:solidFill>
                  <a:schemeClr val="bg2">
                    <a:lumMod val="40000"/>
                    <a:lumOff val="60000"/>
                  </a:schemeClr>
                </a:solidFill>
              </a:rPr>
              <a:t>1797 году Крылов поступил на службу к князю </a:t>
            </a:r>
            <a:r>
              <a:rPr lang="ru-RU" sz="2000" dirty="0" smtClean="0">
                <a:solidFill>
                  <a:schemeClr val="bg2">
                    <a:lumMod val="40000"/>
                    <a:lumOff val="60000"/>
                  </a:schemeClr>
                </a:solidFill>
              </a:rPr>
              <a:t>Голицыну С.Ф. в </a:t>
            </a:r>
            <a:r>
              <a:rPr lang="ru-RU" sz="2000" dirty="0">
                <a:solidFill>
                  <a:schemeClr val="bg2">
                    <a:lumMod val="40000"/>
                    <a:lumOff val="60000"/>
                  </a:schemeClr>
                </a:solidFill>
              </a:rPr>
              <a:t>роли домашнего учителя и личного секретаря. В этот период автор не перестает создавать драматические и поэтические произведения. А в 1805 году отправляет на рассмотрение сборник басен известному критику И. И. Дмитриеву. Последний по достоинству оценил творчество автора и сказал, что это его истинное призвание. Так, в историю русской литературы вошел блестящий баснописец, который последние годы жизни посвятил написанию и изданию произведений этого жанра, работая библиотекарем. Его перу принадлежат более двухсот басен для детей, многие из которых изучаются в разных классах в школе, а также оригинальные и переводные сатирические произведения для взрослых.</a:t>
            </a:r>
          </a:p>
          <a:p>
            <a:r>
              <a:rPr lang="ru-RU" sz="2000" dirty="0" smtClean="0">
                <a:solidFill>
                  <a:schemeClr val="bg2">
                    <a:lumMod val="40000"/>
                    <a:lumOff val="60000"/>
                  </a:schemeClr>
                </a:solidFill>
              </a:rPr>
              <a:t>	Умер </a:t>
            </a:r>
            <a:r>
              <a:rPr lang="ru-RU" sz="2000" dirty="0">
                <a:solidFill>
                  <a:schemeClr val="bg2">
                    <a:lumMod val="40000"/>
                    <a:lumOff val="60000"/>
                  </a:schemeClr>
                </a:solidFill>
              </a:rPr>
              <a:t>Крылов 9 [21] ноября 1844 года от двухстороннего воспаления </a:t>
            </a:r>
            <a:r>
              <a:rPr lang="ru-RU" sz="2000" dirty="0" smtClean="0">
                <a:solidFill>
                  <a:schemeClr val="bg2">
                    <a:lumMod val="40000"/>
                    <a:lumOff val="60000"/>
                  </a:schemeClr>
                </a:solidFill>
              </a:rPr>
              <a:t>лёгких.</a:t>
            </a:r>
            <a:endParaRPr lang="ru-RU" sz="2000" dirty="0">
              <a:solidFill>
                <a:schemeClr val="bg2">
                  <a:lumMod val="40000"/>
                  <a:lumOff val="60000"/>
                </a:schemeClr>
              </a:solidFill>
            </a:endParaRPr>
          </a:p>
        </p:txBody>
      </p:sp>
    </p:spTree>
    <p:extLst>
      <p:ext uri="{BB962C8B-B14F-4D97-AF65-F5344CB8AC3E}">
        <p14:creationId xmlns:p14="http://schemas.microsoft.com/office/powerpoint/2010/main" val="25215200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05434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60648"/>
            <a:ext cx="8316416" cy="623731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3585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34634"/>
            <a:ext cx="8784976" cy="6588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712056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183</TotalTime>
  <Words>373</Words>
  <Application>Microsoft Office PowerPoint</Application>
  <PresentationFormat>Экран (4:3)</PresentationFormat>
  <Paragraphs>57</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Литейная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Павлова Татьяна Юрьевна</dc:creator>
  <cp:lastModifiedBy>Павлова Татьяна Юрьевна</cp:lastModifiedBy>
  <cp:revision>28</cp:revision>
  <dcterms:created xsi:type="dcterms:W3CDTF">2024-02-02T14:10:10Z</dcterms:created>
  <dcterms:modified xsi:type="dcterms:W3CDTF">2024-02-07T13:52:10Z</dcterms:modified>
</cp:coreProperties>
</file>