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6" d="100"/>
          <a:sy n="106" d="100"/>
        </p:scale>
        <p:origin x="-176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C87853-D0D2-4E5D-947F-3EF656969859}" type="doc">
      <dgm:prSet loTypeId="urn:microsoft.com/office/officeart/2005/8/layout/list1" loCatId="list" qsTypeId="urn:microsoft.com/office/officeart/2005/8/quickstyle/3d2" qsCatId="3D" csTypeId="urn:microsoft.com/office/officeart/2005/8/colors/colorful2" csCatId="colorful" phldr="1"/>
      <dgm:spPr/>
      <dgm:t>
        <a:bodyPr/>
        <a:lstStyle/>
        <a:p>
          <a:endParaRPr lang="ru-RU"/>
        </a:p>
      </dgm:t>
    </dgm:pt>
    <dgm:pt modelId="{02D7EF2F-A7AB-4F39-B86C-E6C3DFA6CF9A}">
      <dgm:prSet phldrT="[Текст]" custT="1"/>
      <dgm:spPr/>
      <dgm:t>
        <a:bodyPr/>
        <a:lstStyle/>
        <a:p>
          <a:r>
            <a:rPr lang="ru-RU" sz="3600" b="1" dirty="0" smtClean="0">
              <a:solidFill>
                <a:schemeClr val="bg1"/>
              </a:solidFill>
            </a:rPr>
            <a:t>Смертельные</a:t>
          </a:r>
          <a:endParaRPr lang="ru-RU" sz="3600" b="1" dirty="0">
            <a:solidFill>
              <a:schemeClr val="bg1"/>
            </a:solidFill>
          </a:endParaRPr>
        </a:p>
      </dgm:t>
    </dgm:pt>
    <dgm:pt modelId="{1C0C16F3-73FE-4B86-9E22-DF822B296034}" type="parTrans" cxnId="{0846B8C0-0F3A-42EB-A6C6-106E5819AA40}">
      <dgm:prSet/>
      <dgm:spPr/>
      <dgm:t>
        <a:bodyPr/>
        <a:lstStyle/>
        <a:p>
          <a:endParaRPr lang="ru-RU"/>
        </a:p>
      </dgm:t>
    </dgm:pt>
    <dgm:pt modelId="{8574D908-314A-4F88-ABFF-51461587DAE2}" type="sibTrans" cxnId="{0846B8C0-0F3A-42EB-A6C6-106E5819AA40}">
      <dgm:prSet/>
      <dgm:spPr/>
      <dgm:t>
        <a:bodyPr/>
        <a:lstStyle/>
        <a:p>
          <a:endParaRPr lang="ru-RU"/>
        </a:p>
      </dgm:t>
    </dgm:pt>
    <dgm:pt modelId="{56C28A19-CAC9-483D-8277-0CAF1BD1D083}">
      <dgm:prSet phldrT="[Текст]" custT="1"/>
      <dgm:spPr/>
      <dgm:t>
        <a:bodyPr/>
        <a:lstStyle/>
        <a:p>
          <a:r>
            <a:rPr lang="ru-RU" sz="2800" b="1" dirty="0" smtClean="0"/>
            <a:t>Временно выводящие из строя</a:t>
          </a:r>
          <a:endParaRPr lang="ru-RU" sz="2800" b="1" dirty="0"/>
        </a:p>
      </dgm:t>
    </dgm:pt>
    <dgm:pt modelId="{9D8AA6E9-7762-4F2D-9D7F-B08F79C6F417}" type="parTrans" cxnId="{C0AA9C1D-1719-466E-BC37-1EC8CEB53226}">
      <dgm:prSet/>
      <dgm:spPr/>
      <dgm:t>
        <a:bodyPr/>
        <a:lstStyle/>
        <a:p>
          <a:endParaRPr lang="ru-RU"/>
        </a:p>
      </dgm:t>
    </dgm:pt>
    <dgm:pt modelId="{C3DE93D9-B7BC-448D-A40A-AB502374B1A9}" type="sibTrans" cxnId="{C0AA9C1D-1719-466E-BC37-1EC8CEB53226}">
      <dgm:prSet/>
      <dgm:spPr/>
      <dgm:t>
        <a:bodyPr/>
        <a:lstStyle/>
        <a:p>
          <a:endParaRPr lang="ru-RU"/>
        </a:p>
      </dgm:t>
    </dgm:pt>
    <dgm:pt modelId="{163EE1AC-B455-4CEB-906A-8E641B90E840}">
      <dgm:prSet phldrT="[Текст]" custT="1"/>
      <dgm:spPr/>
      <dgm:t>
        <a:bodyPr/>
        <a:lstStyle/>
        <a:p>
          <a:r>
            <a:rPr lang="ru-RU" sz="3600" b="1" dirty="0" smtClean="0"/>
            <a:t>Раздражающие</a:t>
          </a:r>
          <a:endParaRPr lang="ru-RU" sz="3600" b="1" dirty="0"/>
        </a:p>
      </dgm:t>
    </dgm:pt>
    <dgm:pt modelId="{ED6F06FB-6169-419B-A6E9-0A6848DCCC4D}" type="parTrans" cxnId="{4159481B-01BB-49F0-9456-1D1F04110901}">
      <dgm:prSet/>
      <dgm:spPr/>
      <dgm:t>
        <a:bodyPr/>
        <a:lstStyle/>
        <a:p>
          <a:endParaRPr lang="ru-RU"/>
        </a:p>
      </dgm:t>
    </dgm:pt>
    <dgm:pt modelId="{E7F9A6D1-5A43-4251-A52D-B9E9249DD00F}" type="sibTrans" cxnId="{4159481B-01BB-49F0-9456-1D1F04110901}">
      <dgm:prSet/>
      <dgm:spPr/>
      <dgm:t>
        <a:bodyPr/>
        <a:lstStyle/>
        <a:p>
          <a:endParaRPr lang="ru-RU"/>
        </a:p>
      </dgm:t>
    </dgm:pt>
    <dgm:pt modelId="{A07E63B4-B2E6-4B70-9F8A-91334ED6B2D0}">
      <dgm:prSet phldrT="[Текст]" custT="1"/>
      <dgm:spPr/>
      <dgm:t>
        <a:bodyPr/>
        <a:lstStyle/>
        <a:p>
          <a:r>
            <a:rPr lang="ru-RU" sz="3200" b="1" dirty="0" smtClean="0"/>
            <a:t>Учебные</a:t>
          </a:r>
          <a:endParaRPr lang="ru-RU" sz="3200" b="1" dirty="0"/>
        </a:p>
      </dgm:t>
    </dgm:pt>
    <dgm:pt modelId="{526022A4-C019-4474-B0E6-085CEC104055}" type="parTrans" cxnId="{C0BABFEF-EE67-4144-92C8-91DAE82F5337}">
      <dgm:prSet/>
      <dgm:spPr/>
      <dgm:t>
        <a:bodyPr/>
        <a:lstStyle/>
        <a:p>
          <a:endParaRPr lang="ru-RU"/>
        </a:p>
      </dgm:t>
    </dgm:pt>
    <dgm:pt modelId="{C748F682-FA08-4828-A097-6A5CF057CA5E}" type="sibTrans" cxnId="{C0BABFEF-EE67-4144-92C8-91DAE82F5337}">
      <dgm:prSet/>
      <dgm:spPr/>
      <dgm:t>
        <a:bodyPr/>
        <a:lstStyle/>
        <a:p>
          <a:endParaRPr lang="ru-RU"/>
        </a:p>
      </dgm:t>
    </dgm:pt>
    <dgm:pt modelId="{B1AD6D74-BF8E-41E7-86A7-27951937F8D9}" type="pres">
      <dgm:prSet presAssocID="{FAC87853-D0D2-4E5D-947F-3EF656969859}" presName="linear" presStyleCnt="0">
        <dgm:presLayoutVars>
          <dgm:dir/>
          <dgm:animLvl val="lvl"/>
          <dgm:resizeHandles val="exact"/>
        </dgm:presLayoutVars>
      </dgm:prSet>
      <dgm:spPr/>
      <dgm:t>
        <a:bodyPr/>
        <a:lstStyle/>
        <a:p>
          <a:endParaRPr lang="ru-RU"/>
        </a:p>
      </dgm:t>
    </dgm:pt>
    <dgm:pt modelId="{B53232FB-A9E0-4AF7-AC51-C712259D9FAE}" type="pres">
      <dgm:prSet presAssocID="{02D7EF2F-A7AB-4F39-B86C-E6C3DFA6CF9A}" presName="parentLin" presStyleCnt="0"/>
      <dgm:spPr/>
    </dgm:pt>
    <dgm:pt modelId="{307FD0C2-A9C3-4316-92D9-2FFADAD60899}" type="pres">
      <dgm:prSet presAssocID="{02D7EF2F-A7AB-4F39-B86C-E6C3DFA6CF9A}" presName="parentLeftMargin" presStyleLbl="node1" presStyleIdx="0" presStyleCnt="4"/>
      <dgm:spPr/>
      <dgm:t>
        <a:bodyPr/>
        <a:lstStyle/>
        <a:p>
          <a:endParaRPr lang="ru-RU"/>
        </a:p>
      </dgm:t>
    </dgm:pt>
    <dgm:pt modelId="{9100BE5D-AF83-4DEF-8095-F2C34C1DDDF9}" type="pres">
      <dgm:prSet presAssocID="{02D7EF2F-A7AB-4F39-B86C-E6C3DFA6CF9A}" presName="parentText" presStyleLbl="node1" presStyleIdx="0" presStyleCnt="4">
        <dgm:presLayoutVars>
          <dgm:chMax val="0"/>
          <dgm:bulletEnabled val="1"/>
        </dgm:presLayoutVars>
      </dgm:prSet>
      <dgm:spPr/>
      <dgm:t>
        <a:bodyPr/>
        <a:lstStyle/>
        <a:p>
          <a:endParaRPr lang="ru-RU"/>
        </a:p>
      </dgm:t>
    </dgm:pt>
    <dgm:pt modelId="{22907562-4560-45FB-8E3C-3C470795EDC7}" type="pres">
      <dgm:prSet presAssocID="{02D7EF2F-A7AB-4F39-B86C-E6C3DFA6CF9A}" presName="negativeSpace" presStyleCnt="0"/>
      <dgm:spPr/>
    </dgm:pt>
    <dgm:pt modelId="{C35C431D-46CD-466C-824F-AB22C0061080}" type="pres">
      <dgm:prSet presAssocID="{02D7EF2F-A7AB-4F39-B86C-E6C3DFA6CF9A}" presName="childText" presStyleLbl="conFgAcc1" presStyleIdx="0" presStyleCnt="4">
        <dgm:presLayoutVars>
          <dgm:bulletEnabled val="1"/>
        </dgm:presLayoutVars>
      </dgm:prSet>
      <dgm:spPr/>
    </dgm:pt>
    <dgm:pt modelId="{E1E28B0A-5AA6-4DBB-A5D8-FA9B30C1E571}" type="pres">
      <dgm:prSet presAssocID="{8574D908-314A-4F88-ABFF-51461587DAE2}" presName="spaceBetweenRectangles" presStyleCnt="0"/>
      <dgm:spPr/>
    </dgm:pt>
    <dgm:pt modelId="{E869A22C-F436-4C93-91B1-C565FA30C200}" type="pres">
      <dgm:prSet presAssocID="{56C28A19-CAC9-483D-8277-0CAF1BD1D083}" presName="parentLin" presStyleCnt="0"/>
      <dgm:spPr/>
    </dgm:pt>
    <dgm:pt modelId="{6061DD98-E018-45E5-812F-5EA66FD2F12B}" type="pres">
      <dgm:prSet presAssocID="{56C28A19-CAC9-483D-8277-0CAF1BD1D083}" presName="parentLeftMargin" presStyleLbl="node1" presStyleIdx="0" presStyleCnt="4"/>
      <dgm:spPr/>
      <dgm:t>
        <a:bodyPr/>
        <a:lstStyle/>
        <a:p>
          <a:endParaRPr lang="ru-RU"/>
        </a:p>
      </dgm:t>
    </dgm:pt>
    <dgm:pt modelId="{6B91C586-2B43-4203-8D50-BBDCF390E455}" type="pres">
      <dgm:prSet presAssocID="{56C28A19-CAC9-483D-8277-0CAF1BD1D083}" presName="parentText" presStyleLbl="node1" presStyleIdx="1" presStyleCnt="4">
        <dgm:presLayoutVars>
          <dgm:chMax val="0"/>
          <dgm:bulletEnabled val="1"/>
        </dgm:presLayoutVars>
      </dgm:prSet>
      <dgm:spPr/>
      <dgm:t>
        <a:bodyPr/>
        <a:lstStyle/>
        <a:p>
          <a:endParaRPr lang="ru-RU"/>
        </a:p>
      </dgm:t>
    </dgm:pt>
    <dgm:pt modelId="{94C9A63E-8C97-4703-BBE0-18F2A88C4B3B}" type="pres">
      <dgm:prSet presAssocID="{56C28A19-CAC9-483D-8277-0CAF1BD1D083}" presName="negativeSpace" presStyleCnt="0"/>
      <dgm:spPr/>
    </dgm:pt>
    <dgm:pt modelId="{182D115F-B9D6-484E-828B-046435E18200}" type="pres">
      <dgm:prSet presAssocID="{56C28A19-CAC9-483D-8277-0CAF1BD1D083}" presName="childText" presStyleLbl="conFgAcc1" presStyleIdx="1" presStyleCnt="4">
        <dgm:presLayoutVars>
          <dgm:bulletEnabled val="1"/>
        </dgm:presLayoutVars>
      </dgm:prSet>
      <dgm:spPr/>
    </dgm:pt>
    <dgm:pt modelId="{CB1A8D77-1774-4324-A793-A02B7795B9BB}" type="pres">
      <dgm:prSet presAssocID="{C3DE93D9-B7BC-448D-A40A-AB502374B1A9}" presName="spaceBetweenRectangles" presStyleCnt="0"/>
      <dgm:spPr/>
    </dgm:pt>
    <dgm:pt modelId="{61FA12EA-65AA-49D5-A8DB-A832E95499A9}" type="pres">
      <dgm:prSet presAssocID="{163EE1AC-B455-4CEB-906A-8E641B90E840}" presName="parentLin" presStyleCnt="0"/>
      <dgm:spPr/>
    </dgm:pt>
    <dgm:pt modelId="{7E069F19-A66D-45F7-87AF-37BCC655E9F6}" type="pres">
      <dgm:prSet presAssocID="{163EE1AC-B455-4CEB-906A-8E641B90E840}" presName="parentLeftMargin" presStyleLbl="node1" presStyleIdx="1" presStyleCnt="4"/>
      <dgm:spPr/>
      <dgm:t>
        <a:bodyPr/>
        <a:lstStyle/>
        <a:p>
          <a:endParaRPr lang="ru-RU"/>
        </a:p>
      </dgm:t>
    </dgm:pt>
    <dgm:pt modelId="{5ADADE54-66B2-45DB-B2AC-9F5EA3CDEDA7}" type="pres">
      <dgm:prSet presAssocID="{163EE1AC-B455-4CEB-906A-8E641B90E840}" presName="parentText" presStyleLbl="node1" presStyleIdx="2" presStyleCnt="4">
        <dgm:presLayoutVars>
          <dgm:chMax val="0"/>
          <dgm:bulletEnabled val="1"/>
        </dgm:presLayoutVars>
      </dgm:prSet>
      <dgm:spPr/>
      <dgm:t>
        <a:bodyPr/>
        <a:lstStyle/>
        <a:p>
          <a:endParaRPr lang="ru-RU"/>
        </a:p>
      </dgm:t>
    </dgm:pt>
    <dgm:pt modelId="{9F06434F-3CCC-4080-AE45-65CBF542812F}" type="pres">
      <dgm:prSet presAssocID="{163EE1AC-B455-4CEB-906A-8E641B90E840}" presName="negativeSpace" presStyleCnt="0"/>
      <dgm:spPr/>
    </dgm:pt>
    <dgm:pt modelId="{BF87C49E-6848-4AD9-B569-4B71E2665D0A}" type="pres">
      <dgm:prSet presAssocID="{163EE1AC-B455-4CEB-906A-8E641B90E840}" presName="childText" presStyleLbl="conFgAcc1" presStyleIdx="2" presStyleCnt="4">
        <dgm:presLayoutVars>
          <dgm:bulletEnabled val="1"/>
        </dgm:presLayoutVars>
      </dgm:prSet>
      <dgm:spPr/>
    </dgm:pt>
    <dgm:pt modelId="{1C1453F5-F6E8-416F-8580-01F54BC81C96}" type="pres">
      <dgm:prSet presAssocID="{E7F9A6D1-5A43-4251-A52D-B9E9249DD00F}" presName="spaceBetweenRectangles" presStyleCnt="0"/>
      <dgm:spPr/>
    </dgm:pt>
    <dgm:pt modelId="{4C46C78E-367E-4577-A876-48DB004031C4}" type="pres">
      <dgm:prSet presAssocID="{A07E63B4-B2E6-4B70-9F8A-91334ED6B2D0}" presName="parentLin" presStyleCnt="0"/>
      <dgm:spPr/>
    </dgm:pt>
    <dgm:pt modelId="{32DD2D63-32BC-46BC-A6CD-DB99337F163F}" type="pres">
      <dgm:prSet presAssocID="{A07E63B4-B2E6-4B70-9F8A-91334ED6B2D0}" presName="parentLeftMargin" presStyleLbl="node1" presStyleIdx="2" presStyleCnt="4"/>
      <dgm:spPr/>
      <dgm:t>
        <a:bodyPr/>
        <a:lstStyle/>
        <a:p>
          <a:endParaRPr lang="ru-RU"/>
        </a:p>
      </dgm:t>
    </dgm:pt>
    <dgm:pt modelId="{1C1B5A6E-6BC3-4416-901C-E366CF157325}" type="pres">
      <dgm:prSet presAssocID="{A07E63B4-B2E6-4B70-9F8A-91334ED6B2D0}" presName="parentText" presStyleLbl="node1" presStyleIdx="3" presStyleCnt="4" custLinFactNeighborX="-9987" custLinFactNeighborY="2778">
        <dgm:presLayoutVars>
          <dgm:chMax val="0"/>
          <dgm:bulletEnabled val="1"/>
        </dgm:presLayoutVars>
      </dgm:prSet>
      <dgm:spPr/>
      <dgm:t>
        <a:bodyPr/>
        <a:lstStyle/>
        <a:p>
          <a:endParaRPr lang="ru-RU"/>
        </a:p>
      </dgm:t>
    </dgm:pt>
    <dgm:pt modelId="{D448832C-6557-4921-98A5-8AB929C80CB7}" type="pres">
      <dgm:prSet presAssocID="{A07E63B4-B2E6-4B70-9F8A-91334ED6B2D0}" presName="negativeSpace" presStyleCnt="0"/>
      <dgm:spPr/>
    </dgm:pt>
    <dgm:pt modelId="{69A16772-9C51-4AE2-9EE0-DD997269F068}" type="pres">
      <dgm:prSet presAssocID="{A07E63B4-B2E6-4B70-9F8A-91334ED6B2D0}" presName="childText" presStyleLbl="conFgAcc1" presStyleIdx="3" presStyleCnt="4">
        <dgm:presLayoutVars>
          <dgm:bulletEnabled val="1"/>
        </dgm:presLayoutVars>
      </dgm:prSet>
      <dgm:spPr/>
    </dgm:pt>
  </dgm:ptLst>
  <dgm:cxnLst>
    <dgm:cxn modelId="{AC26C930-EF39-4419-8AEB-C99947A73099}" type="presOf" srcId="{163EE1AC-B455-4CEB-906A-8E641B90E840}" destId="{7E069F19-A66D-45F7-87AF-37BCC655E9F6}" srcOrd="0" destOrd="0" presId="urn:microsoft.com/office/officeart/2005/8/layout/list1"/>
    <dgm:cxn modelId="{C0BABFEF-EE67-4144-92C8-91DAE82F5337}" srcId="{FAC87853-D0D2-4E5D-947F-3EF656969859}" destId="{A07E63B4-B2E6-4B70-9F8A-91334ED6B2D0}" srcOrd="3" destOrd="0" parTransId="{526022A4-C019-4474-B0E6-085CEC104055}" sibTransId="{C748F682-FA08-4828-A097-6A5CF057CA5E}"/>
    <dgm:cxn modelId="{167281A0-B3AE-435B-A82A-454E29C972B6}" type="presOf" srcId="{02D7EF2F-A7AB-4F39-B86C-E6C3DFA6CF9A}" destId="{307FD0C2-A9C3-4316-92D9-2FFADAD60899}" srcOrd="0" destOrd="0" presId="urn:microsoft.com/office/officeart/2005/8/layout/list1"/>
    <dgm:cxn modelId="{EFFEF7D6-BEFF-4A38-90E7-AF790AC551E0}" type="presOf" srcId="{163EE1AC-B455-4CEB-906A-8E641B90E840}" destId="{5ADADE54-66B2-45DB-B2AC-9F5EA3CDEDA7}" srcOrd="1" destOrd="0" presId="urn:microsoft.com/office/officeart/2005/8/layout/list1"/>
    <dgm:cxn modelId="{C0AA9C1D-1719-466E-BC37-1EC8CEB53226}" srcId="{FAC87853-D0D2-4E5D-947F-3EF656969859}" destId="{56C28A19-CAC9-483D-8277-0CAF1BD1D083}" srcOrd="1" destOrd="0" parTransId="{9D8AA6E9-7762-4F2D-9D7F-B08F79C6F417}" sibTransId="{C3DE93D9-B7BC-448D-A40A-AB502374B1A9}"/>
    <dgm:cxn modelId="{E4450978-2689-4124-B9E1-ED494BBFA0EF}" type="presOf" srcId="{A07E63B4-B2E6-4B70-9F8A-91334ED6B2D0}" destId="{32DD2D63-32BC-46BC-A6CD-DB99337F163F}" srcOrd="0" destOrd="0" presId="urn:microsoft.com/office/officeart/2005/8/layout/list1"/>
    <dgm:cxn modelId="{3FEBA6D3-2CC1-4BBD-BC0F-273A9C481773}" type="presOf" srcId="{56C28A19-CAC9-483D-8277-0CAF1BD1D083}" destId="{6B91C586-2B43-4203-8D50-BBDCF390E455}" srcOrd="1" destOrd="0" presId="urn:microsoft.com/office/officeart/2005/8/layout/list1"/>
    <dgm:cxn modelId="{A1455048-48DF-487A-A5A1-E4E496AF41EC}" type="presOf" srcId="{02D7EF2F-A7AB-4F39-B86C-E6C3DFA6CF9A}" destId="{9100BE5D-AF83-4DEF-8095-F2C34C1DDDF9}" srcOrd="1" destOrd="0" presId="urn:microsoft.com/office/officeart/2005/8/layout/list1"/>
    <dgm:cxn modelId="{0846B8C0-0F3A-42EB-A6C6-106E5819AA40}" srcId="{FAC87853-D0D2-4E5D-947F-3EF656969859}" destId="{02D7EF2F-A7AB-4F39-B86C-E6C3DFA6CF9A}" srcOrd="0" destOrd="0" parTransId="{1C0C16F3-73FE-4B86-9E22-DF822B296034}" sibTransId="{8574D908-314A-4F88-ABFF-51461587DAE2}"/>
    <dgm:cxn modelId="{28568CA5-1F89-43DA-9003-B1A567868A2D}" type="presOf" srcId="{56C28A19-CAC9-483D-8277-0CAF1BD1D083}" destId="{6061DD98-E018-45E5-812F-5EA66FD2F12B}" srcOrd="0" destOrd="0" presId="urn:microsoft.com/office/officeart/2005/8/layout/list1"/>
    <dgm:cxn modelId="{4159481B-01BB-49F0-9456-1D1F04110901}" srcId="{FAC87853-D0D2-4E5D-947F-3EF656969859}" destId="{163EE1AC-B455-4CEB-906A-8E641B90E840}" srcOrd="2" destOrd="0" parTransId="{ED6F06FB-6169-419B-A6E9-0A6848DCCC4D}" sibTransId="{E7F9A6D1-5A43-4251-A52D-B9E9249DD00F}"/>
    <dgm:cxn modelId="{6CD26B5E-26C5-4154-83D1-8E6667F60161}" type="presOf" srcId="{A07E63B4-B2E6-4B70-9F8A-91334ED6B2D0}" destId="{1C1B5A6E-6BC3-4416-901C-E366CF157325}" srcOrd="1" destOrd="0" presId="urn:microsoft.com/office/officeart/2005/8/layout/list1"/>
    <dgm:cxn modelId="{1C304836-E783-4FC3-BF7B-D151A64C402E}" type="presOf" srcId="{FAC87853-D0D2-4E5D-947F-3EF656969859}" destId="{B1AD6D74-BF8E-41E7-86A7-27951937F8D9}" srcOrd="0" destOrd="0" presId="urn:microsoft.com/office/officeart/2005/8/layout/list1"/>
    <dgm:cxn modelId="{3F7CD01F-6725-4365-9650-99111BC738F7}" type="presParOf" srcId="{B1AD6D74-BF8E-41E7-86A7-27951937F8D9}" destId="{B53232FB-A9E0-4AF7-AC51-C712259D9FAE}" srcOrd="0" destOrd="0" presId="urn:microsoft.com/office/officeart/2005/8/layout/list1"/>
    <dgm:cxn modelId="{44BBAFB5-CD3A-4582-9E42-6BC16E80C251}" type="presParOf" srcId="{B53232FB-A9E0-4AF7-AC51-C712259D9FAE}" destId="{307FD0C2-A9C3-4316-92D9-2FFADAD60899}" srcOrd="0" destOrd="0" presId="urn:microsoft.com/office/officeart/2005/8/layout/list1"/>
    <dgm:cxn modelId="{10AC8412-87CB-444F-BF1F-41AE7CCA2FA7}" type="presParOf" srcId="{B53232FB-A9E0-4AF7-AC51-C712259D9FAE}" destId="{9100BE5D-AF83-4DEF-8095-F2C34C1DDDF9}" srcOrd="1" destOrd="0" presId="urn:microsoft.com/office/officeart/2005/8/layout/list1"/>
    <dgm:cxn modelId="{AE09E402-0230-4D30-B495-CA0B2D3F82D0}" type="presParOf" srcId="{B1AD6D74-BF8E-41E7-86A7-27951937F8D9}" destId="{22907562-4560-45FB-8E3C-3C470795EDC7}" srcOrd="1" destOrd="0" presId="urn:microsoft.com/office/officeart/2005/8/layout/list1"/>
    <dgm:cxn modelId="{FCEA2205-F69D-410A-8978-F6C5CDD66E82}" type="presParOf" srcId="{B1AD6D74-BF8E-41E7-86A7-27951937F8D9}" destId="{C35C431D-46CD-466C-824F-AB22C0061080}" srcOrd="2" destOrd="0" presId="urn:microsoft.com/office/officeart/2005/8/layout/list1"/>
    <dgm:cxn modelId="{DEAF0B9E-F429-474E-B35C-C034C9EB3D78}" type="presParOf" srcId="{B1AD6D74-BF8E-41E7-86A7-27951937F8D9}" destId="{E1E28B0A-5AA6-4DBB-A5D8-FA9B30C1E571}" srcOrd="3" destOrd="0" presId="urn:microsoft.com/office/officeart/2005/8/layout/list1"/>
    <dgm:cxn modelId="{DC07B2E8-6F41-4D26-B7D0-107931C5A907}" type="presParOf" srcId="{B1AD6D74-BF8E-41E7-86A7-27951937F8D9}" destId="{E869A22C-F436-4C93-91B1-C565FA30C200}" srcOrd="4" destOrd="0" presId="urn:microsoft.com/office/officeart/2005/8/layout/list1"/>
    <dgm:cxn modelId="{7BC5A1F2-F042-4168-A58D-3E6D11006FAB}" type="presParOf" srcId="{E869A22C-F436-4C93-91B1-C565FA30C200}" destId="{6061DD98-E018-45E5-812F-5EA66FD2F12B}" srcOrd="0" destOrd="0" presId="urn:microsoft.com/office/officeart/2005/8/layout/list1"/>
    <dgm:cxn modelId="{277E4EB6-D650-4320-B18C-EB05D7B4635C}" type="presParOf" srcId="{E869A22C-F436-4C93-91B1-C565FA30C200}" destId="{6B91C586-2B43-4203-8D50-BBDCF390E455}" srcOrd="1" destOrd="0" presId="urn:microsoft.com/office/officeart/2005/8/layout/list1"/>
    <dgm:cxn modelId="{F73A41CE-7E31-4F84-939F-D30F7ADA58E0}" type="presParOf" srcId="{B1AD6D74-BF8E-41E7-86A7-27951937F8D9}" destId="{94C9A63E-8C97-4703-BBE0-18F2A88C4B3B}" srcOrd="5" destOrd="0" presId="urn:microsoft.com/office/officeart/2005/8/layout/list1"/>
    <dgm:cxn modelId="{D6B64718-07FE-4A3C-AF98-202C6396BE16}" type="presParOf" srcId="{B1AD6D74-BF8E-41E7-86A7-27951937F8D9}" destId="{182D115F-B9D6-484E-828B-046435E18200}" srcOrd="6" destOrd="0" presId="urn:microsoft.com/office/officeart/2005/8/layout/list1"/>
    <dgm:cxn modelId="{EF645E60-7313-4DC8-A1C0-6A50684F8B3B}" type="presParOf" srcId="{B1AD6D74-BF8E-41E7-86A7-27951937F8D9}" destId="{CB1A8D77-1774-4324-A793-A02B7795B9BB}" srcOrd="7" destOrd="0" presId="urn:microsoft.com/office/officeart/2005/8/layout/list1"/>
    <dgm:cxn modelId="{4A419A57-3BB1-4E1B-809C-60FFBF7F409A}" type="presParOf" srcId="{B1AD6D74-BF8E-41E7-86A7-27951937F8D9}" destId="{61FA12EA-65AA-49D5-A8DB-A832E95499A9}" srcOrd="8" destOrd="0" presId="urn:microsoft.com/office/officeart/2005/8/layout/list1"/>
    <dgm:cxn modelId="{0ABD2017-0086-465B-9EE0-25CDE1A933A7}" type="presParOf" srcId="{61FA12EA-65AA-49D5-A8DB-A832E95499A9}" destId="{7E069F19-A66D-45F7-87AF-37BCC655E9F6}" srcOrd="0" destOrd="0" presId="urn:microsoft.com/office/officeart/2005/8/layout/list1"/>
    <dgm:cxn modelId="{E8D4F091-883B-43E9-ACEA-0D965258E043}" type="presParOf" srcId="{61FA12EA-65AA-49D5-A8DB-A832E95499A9}" destId="{5ADADE54-66B2-45DB-B2AC-9F5EA3CDEDA7}" srcOrd="1" destOrd="0" presId="urn:microsoft.com/office/officeart/2005/8/layout/list1"/>
    <dgm:cxn modelId="{FAF76890-799C-4064-8369-213FD661FC76}" type="presParOf" srcId="{B1AD6D74-BF8E-41E7-86A7-27951937F8D9}" destId="{9F06434F-3CCC-4080-AE45-65CBF542812F}" srcOrd="9" destOrd="0" presId="urn:microsoft.com/office/officeart/2005/8/layout/list1"/>
    <dgm:cxn modelId="{68FA12D7-F90C-4C60-B833-6A651E74A943}" type="presParOf" srcId="{B1AD6D74-BF8E-41E7-86A7-27951937F8D9}" destId="{BF87C49E-6848-4AD9-B569-4B71E2665D0A}" srcOrd="10" destOrd="0" presId="urn:microsoft.com/office/officeart/2005/8/layout/list1"/>
    <dgm:cxn modelId="{09C039ED-26F4-4B11-BD54-D272B069762C}" type="presParOf" srcId="{B1AD6D74-BF8E-41E7-86A7-27951937F8D9}" destId="{1C1453F5-F6E8-416F-8580-01F54BC81C96}" srcOrd="11" destOrd="0" presId="urn:microsoft.com/office/officeart/2005/8/layout/list1"/>
    <dgm:cxn modelId="{EA40C829-A3F9-4443-9839-E64C285DCF65}" type="presParOf" srcId="{B1AD6D74-BF8E-41E7-86A7-27951937F8D9}" destId="{4C46C78E-367E-4577-A876-48DB004031C4}" srcOrd="12" destOrd="0" presId="urn:microsoft.com/office/officeart/2005/8/layout/list1"/>
    <dgm:cxn modelId="{9148D4CA-0DB6-46D9-8141-2A53CA3E5A4A}" type="presParOf" srcId="{4C46C78E-367E-4577-A876-48DB004031C4}" destId="{32DD2D63-32BC-46BC-A6CD-DB99337F163F}" srcOrd="0" destOrd="0" presId="urn:microsoft.com/office/officeart/2005/8/layout/list1"/>
    <dgm:cxn modelId="{ED3DD117-EBB4-43EE-BA0A-58944D714709}" type="presParOf" srcId="{4C46C78E-367E-4577-A876-48DB004031C4}" destId="{1C1B5A6E-6BC3-4416-901C-E366CF157325}" srcOrd="1" destOrd="0" presId="urn:microsoft.com/office/officeart/2005/8/layout/list1"/>
    <dgm:cxn modelId="{3803191B-4BD2-48BA-BA45-6CAB46A6B4D2}" type="presParOf" srcId="{B1AD6D74-BF8E-41E7-86A7-27951937F8D9}" destId="{D448832C-6557-4921-98A5-8AB929C80CB7}" srcOrd="13" destOrd="0" presId="urn:microsoft.com/office/officeart/2005/8/layout/list1"/>
    <dgm:cxn modelId="{33EA2A98-7819-42D7-9700-9DA0B90F21CE}" type="presParOf" srcId="{B1AD6D74-BF8E-41E7-86A7-27951937F8D9}" destId="{69A16772-9C51-4AE2-9EE0-DD997269F068}" srcOrd="14"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2BB4366-F1BB-4579-92FE-EBA67F3C5538}" type="doc">
      <dgm:prSet loTypeId="urn:microsoft.com/office/officeart/2005/8/layout/list1" loCatId="list" qsTypeId="urn:microsoft.com/office/officeart/2005/8/quickstyle/3d2" qsCatId="3D" csTypeId="urn:microsoft.com/office/officeart/2005/8/colors/colorful3" csCatId="colorful" phldr="1"/>
      <dgm:spPr/>
      <dgm:t>
        <a:bodyPr/>
        <a:lstStyle/>
        <a:p>
          <a:endParaRPr lang="ru-RU"/>
        </a:p>
      </dgm:t>
    </dgm:pt>
    <dgm:pt modelId="{A717FECA-C65D-41C1-85B3-647B8FB12A92}">
      <dgm:prSet phldrT="[Текст]" custT="1"/>
      <dgm:spPr/>
      <dgm:t>
        <a:bodyPr/>
        <a:lstStyle/>
        <a:p>
          <a:r>
            <a:rPr lang="ru-RU" sz="3200" b="1" dirty="0" smtClean="0"/>
            <a:t>Быстродействующие</a:t>
          </a:r>
          <a:endParaRPr lang="ru-RU" sz="3200" b="1" dirty="0"/>
        </a:p>
      </dgm:t>
    </dgm:pt>
    <dgm:pt modelId="{E9CE781F-3F4B-4B62-BCEA-804ED3717DD4}" type="parTrans" cxnId="{58242B12-C879-4345-B337-8691EFAE70DE}">
      <dgm:prSet/>
      <dgm:spPr/>
      <dgm:t>
        <a:bodyPr/>
        <a:lstStyle/>
        <a:p>
          <a:endParaRPr lang="ru-RU"/>
        </a:p>
      </dgm:t>
    </dgm:pt>
    <dgm:pt modelId="{18E4048F-FC5D-4D83-AA16-CFA348D9120E}" type="sibTrans" cxnId="{58242B12-C879-4345-B337-8691EFAE70DE}">
      <dgm:prSet/>
      <dgm:spPr/>
      <dgm:t>
        <a:bodyPr/>
        <a:lstStyle/>
        <a:p>
          <a:endParaRPr lang="ru-RU"/>
        </a:p>
      </dgm:t>
    </dgm:pt>
    <dgm:pt modelId="{64EC4D33-BA1B-4194-A702-B1DD67A99B40}">
      <dgm:prSet phldrT="[Текст]" custT="1"/>
      <dgm:spPr/>
      <dgm:t>
        <a:bodyPr/>
        <a:lstStyle/>
        <a:p>
          <a:r>
            <a:rPr lang="ru-RU" sz="3200" b="1" dirty="0" smtClean="0"/>
            <a:t>Медленнодействующие</a:t>
          </a:r>
          <a:endParaRPr lang="ru-RU" sz="3200" b="1" dirty="0"/>
        </a:p>
      </dgm:t>
    </dgm:pt>
    <dgm:pt modelId="{5B384F63-E119-41CC-98D7-234D27B9AFF6}" type="parTrans" cxnId="{2216AC87-B9A7-40B0-9570-86E33A32549E}">
      <dgm:prSet/>
      <dgm:spPr/>
      <dgm:t>
        <a:bodyPr/>
        <a:lstStyle/>
        <a:p>
          <a:endParaRPr lang="ru-RU"/>
        </a:p>
      </dgm:t>
    </dgm:pt>
    <dgm:pt modelId="{AA4CC31D-31D3-4783-B2C6-A9E86D42400A}" type="sibTrans" cxnId="{2216AC87-B9A7-40B0-9570-86E33A32549E}">
      <dgm:prSet/>
      <dgm:spPr/>
      <dgm:t>
        <a:bodyPr/>
        <a:lstStyle/>
        <a:p>
          <a:endParaRPr lang="ru-RU"/>
        </a:p>
      </dgm:t>
    </dgm:pt>
    <dgm:pt modelId="{0B42B085-DD1A-45D3-A850-1224949AA1DE}">
      <dgm:prSet phldrT="[Текст]" custT="1"/>
      <dgm:spPr/>
      <dgm:t>
        <a:bodyPr/>
        <a:lstStyle/>
        <a:p>
          <a:r>
            <a:rPr lang="ru-RU" sz="2800" b="1" dirty="0" smtClean="0"/>
            <a:t>Не имеющие периода скрытого действия</a:t>
          </a:r>
          <a:endParaRPr lang="ru-RU" sz="2800" b="1" dirty="0"/>
        </a:p>
      </dgm:t>
    </dgm:pt>
    <dgm:pt modelId="{506CD2E2-3CBB-4784-9A9E-552ED08ACC39}" type="parTrans" cxnId="{32D47491-112A-4179-8BAE-CB76E0452727}">
      <dgm:prSet/>
      <dgm:spPr/>
      <dgm:t>
        <a:bodyPr/>
        <a:lstStyle/>
        <a:p>
          <a:endParaRPr lang="ru-RU"/>
        </a:p>
      </dgm:t>
    </dgm:pt>
    <dgm:pt modelId="{FD2DFEE6-D4D6-4821-8538-4BE3561AF108}" type="sibTrans" cxnId="{32D47491-112A-4179-8BAE-CB76E0452727}">
      <dgm:prSet/>
      <dgm:spPr/>
      <dgm:t>
        <a:bodyPr/>
        <a:lstStyle/>
        <a:p>
          <a:endParaRPr lang="ru-RU"/>
        </a:p>
      </dgm:t>
    </dgm:pt>
    <dgm:pt modelId="{48A10B49-A8F5-4284-AB38-F2A454E24A25}">
      <dgm:prSet phldrT="[Текст]" custT="1"/>
      <dgm:spPr/>
      <dgm:t>
        <a:bodyPr/>
        <a:lstStyle/>
        <a:p>
          <a:r>
            <a:rPr lang="ru-RU" sz="2800" b="1" dirty="0" smtClean="0"/>
            <a:t>Имеющие период скрытого действия</a:t>
          </a:r>
          <a:endParaRPr lang="ru-RU" sz="2800" b="1" dirty="0"/>
        </a:p>
      </dgm:t>
    </dgm:pt>
    <dgm:pt modelId="{52CEF2E4-A587-4F30-9C4B-81C82DD3C0DC}" type="parTrans" cxnId="{DC3DABEE-7209-48C9-8F4A-B87C5B7DEF3F}">
      <dgm:prSet/>
      <dgm:spPr/>
      <dgm:t>
        <a:bodyPr/>
        <a:lstStyle/>
        <a:p>
          <a:endParaRPr lang="ru-RU"/>
        </a:p>
      </dgm:t>
    </dgm:pt>
    <dgm:pt modelId="{F039742D-386C-441F-A8B4-51680827C000}" type="sibTrans" cxnId="{DC3DABEE-7209-48C9-8F4A-B87C5B7DEF3F}">
      <dgm:prSet/>
      <dgm:spPr/>
      <dgm:t>
        <a:bodyPr/>
        <a:lstStyle/>
        <a:p>
          <a:endParaRPr lang="ru-RU"/>
        </a:p>
      </dgm:t>
    </dgm:pt>
    <dgm:pt modelId="{2F9895D5-621F-4845-9AAE-48E51DCE9E88}" type="pres">
      <dgm:prSet presAssocID="{02BB4366-F1BB-4579-92FE-EBA67F3C5538}" presName="linear" presStyleCnt="0">
        <dgm:presLayoutVars>
          <dgm:dir/>
          <dgm:animLvl val="lvl"/>
          <dgm:resizeHandles val="exact"/>
        </dgm:presLayoutVars>
      </dgm:prSet>
      <dgm:spPr/>
      <dgm:t>
        <a:bodyPr/>
        <a:lstStyle/>
        <a:p>
          <a:endParaRPr lang="ru-RU"/>
        </a:p>
      </dgm:t>
    </dgm:pt>
    <dgm:pt modelId="{4E0EF6D2-EED4-4E2D-9C54-3A02969D8E58}" type="pres">
      <dgm:prSet presAssocID="{A717FECA-C65D-41C1-85B3-647B8FB12A92}" presName="parentLin" presStyleCnt="0"/>
      <dgm:spPr/>
    </dgm:pt>
    <dgm:pt modelId="{162D325E-D44B-4493-B59D-AB47E40D6513}" type="pres">
      <dgm:prSet presAssocID="{A717FECA-C65D-41C1-85B3-647B8FB12A92}" presName="parentLeftMargin" presStyleLbl="node1" presStyleIdx="0" presStyleCnt="4"/>
      <dgm:spPr/>
      <dgm:t>
        <a:bodyPr/>
        <a:lstStyle/>
        <a:p>
          <a:endParaRPr lang="ru-RU"/>
        </a:p>
      </dgm:t>
    </dgm:pt>
    <dgm:pt modelId="{C0A00648-FE3D-464E-BE7A-3FE7B08A3719}" type="pres">
      <dgm:prSet presAssocID="{A717FECA-C65D-41C1-85B3-647B8FB12A92}" presName="parentText" presStyleLbl="node1" presStyleIdx="0" presStyleCnt="4">
        <dgm:presLayoutVars>
          <dgm:chMax val="0"/>
          <dgm:bulletEnabled val="1"/>
        </dgm:presLayoutVars>
      </dgm:prSet>
      <dgm:spPr/>
      <dgm:t>
        <a:bodyPr/>
        <a:lstStyle/>
        <a:p>
          <a:endParaRPr lang="ru-RU"/>
        </a:p>
      </dgm:t>
    </dgm:pt>
    <dgm:pt modelId="{18A9B65B-3443-46C4-9C4D-E07F280264F9}" type="pres">
      <dgm:prSet presAssocID="{A717FECA-C65D-41C1-85B3-647B8FB12A92}" presName="negativeSpace" presStyleCnt="0"/>
      <dgm:spPr/>
    </dgm:pt>
    <dgm:pt modelId="{5EAEB67A-7190-40A2-80CA-138313AAF1EB}" type="pres">
      <dgm:prSet presAssocID="{A717FECA-C65D-41C1-85B3-647B8FB12A92}" presName="childText" presStyleLbl="conFgAcc1" presStyleIdx="0" presStyleCnt="4">
        <dgm:presLayoutVars>
          <dgm:bulletEnabled val="1"/>
        </dgm:presLayoutVars>
      </dgm:prSet>
      <dgm:spPr/>
    </dgm:pt>
    <dgm:pt modelId="{8631D434-B453-4B7A-9C0A-17339465E225}" type="pres">
      <dgm:prSet presAssocID="{18E4048F-FC5D-4D83-AA16-CFA348D9120E}" presName="spaceBetweenRectangles" presStyleCnt="0"/>
      <dgm:spPr/>
    </dgm:pt>
    <dgm:pt modelId="{5A70F167-5ADD-4482-AF58-3D1EF6483F75}" type="pres">
      <dgm:prSet presAssocID="{64EC4D33-BA1B-4194-A702-B1DD67A99B40}" presName="parentLin" presStyleCnt="0"/>
      <dgm:spPr/>
    </dgm:pt>
    <dgm:pt modelId="{E979E018-7284-4007-ABE7-AF8DAF51737E}" type="pres">
      <dgm:prSet presAssocID="{64EC4D33-BA1B-4194-A702-B1DD67A99B40}" presName="parentLeftMargin" presStyleLbl="node1" presStyleIdx="0" presStyleCnt="4"/>
      <dgm:spPr/>
      <dgm:t>
        <a:bodyPr/>
        <a:lstStyle/>
        <a:p>
          <a:endParaRPr lang="ru-RU"/>
        </a:p>
      </dgm:t>
    </dgm:pt>
    <dgm:pt modelId="{B3A48761-611B-483A-8C37-8DF764A18F75}" type="pres">
      <dgm:prSet presAssocID="{64EC4D33-BA1B-4194-A702-B1DD67A99B40}" presName="parentText" presStyleLbl="node1" presStyleIdx="1" presStyleCnt="4">
        <dgm:presLayoutVars>
          <dgm:chMax val="0"/>
          <dgm:bulletEnabled val="1"/>
        </dgm:presLayoutVars>
      </dgm:prSet>
      <dgm:spPr/>
      <dgm:t>
        <a:bodyPr/>
        <a:lstStyle/>
        <a:p>
          <a:endParaRPr lang="ru-RU"/>
        </a:p>
      </dgm:t>
    </dgm:pt>
    <dgm:pt modelId="{D20EF0ED-8F60-4129-9212-F28228F73B5D}" type="pres">
      <dgm:prSet presAssocID="{64EC4D33-BA1B-4194-A702-B1DD67A99B40}" presName="negativeSpace" presStyleCnt="0"/>
      <dgm:spPr/>
    </dgm:pt>
    <dgm:pt modelId="{D9A22653-7447-4C3B-8F7D-E206D0100D96}" type="pres">
      <dgm:prSet presAssocID="{64EC4D33-BA1B-4194-A702-B1DD67A99B40}" presName="childText" presStyleLbl="conFgAcc1" presStyleIdx="1" presStyleCnt="4">
        <dgm:presLayoutVars>
          <dgm:bulletEnabled val="1"/>
        </dgm:presLayoutVars>
      </dgm:prSet>
      <dgm:spPr/>
    </dgm:pt>
    <dgm:pt modelId="{67E164F3-5D1C-4749-AD0D-29CFCC5B39D5}" type="pres">
      <dgm:prSet presAssocID="{AA4CC31D-31D3-4783-B2C6-A9E86D42400A}" presName="spaceBetweenRectangles" presStyleCnt="0"/>
      <dgm:spPr/>
    </dgm:pt>
    <dgm:pt modelId="{E80D524C-A463-4CC8-BB0F-0A513FA397C1}" type="pres">
      <dgm:prSet presAssocID="{0B42B085-DD1A-45D3-A850-1224949AA1DE}" presName="parentLin" presStyleCnt="0"/>
      <dgm:spPr/>
    </dgm:pt>
    <dgm:pt modelId="{1FDA8B0C-C5C0-49D5-AC94-3063A2029F23}" type="pres">
      <dgm:prSet presAssocID="{0B42B085-DD1A-45D3-A850-1224949AA1DE}" presName="parentLeftMargin" presStyleLbl="node1" presStyleIdx="1" presStyleCnt="4"/>
      <dgm:spPr/>
      <dgm:t>
        <a:bodyPr/>
        <a:lstStyle/>
        <a:p>
          <a:endParaRPr lang="ru-RU"/>
        </a:p>
      </dgm:t>
    </dgm:pt>
    <dgm:pt modelId="{64BBAC5A-50DA-49F4-9777-8B1B6FE9B0D9}" type="pres">
      <dgm:prSet presAssocID="{0B42B085-DD1A-45D3-A850-1224949AA1DE}" presName="parentText" presStyleLbl="node1" presStyleIdx="2" presStyleCnt="4">
        <dgm:presLayoutVars>
          <dgm:chMax val="0"/>
          <dgm:bulletEnabled val="1"/>
        </dgm:presLayoutVars>
      </dgm:prSet>
      <dgm:spPr/>
      <dgm:t>
        <a:bodyPr/>
        <a:lstStyle/>
        <a:p>
          <a:endParaRPr lang="ru-RU"/>
        </a:p>
      </dgm:t>
    </dgm:pt>
    <dgm:pt modelId="{65E5DB63-ECBE-4D5A-A949-225660D518A6}" type="pres">
      <dgm:prSet presAssocID="{0B42B085-DD1A-45D3-A850-1224949AA1DE}" presName="negativeSpace" presStyleCnt="0"/>
      <dgm:spPr/>
    </dgm:pt>
    <dgm:pt modelId="{EE7EC0CB-B7B1-43B5-89D5-D733339E11E3}" type="pres">
      <dgm:prSet presAssocID="{0B42B085-DD1A-45D3-A850-1224949AA1DE}" presName="childText" presStyleLbl="conFgAcc1" presStyleIdx="2" presStyleCnt="4">
        <dgm:presLayoutVars>
          <dgm:bulletEnabled val="1"/>
        </dgm:presLayoutVars>
      </dgm:prSet>
      <dgm:spPr/>
    </dgm:pt>
    <dgm:pt modelId="{4E4E7C70-8676-49B9-80A7-9E7337776F8B}" type="pres">
      <dgm:prSet presAssocID="{FD2DFEE6-D4D6-4821-8538-4BE3561AF108}" presName="spaceBetweenRectangles" presStyleCnt="0"/>
      <dgm:spPr/>
    </dgm:pt>
    <dgm:pt modelId="{905D7AEE-D515-4B0C-9AB6-4150E0AAAFE3}" type="pres">
      <dgm:prSet presAssocID="{48A10B49-A8F5-4284-AB38-F2A454E24A25}" presName="parentLin" presStyleCnt="0"/>
      <dgm:spPr/>
    </dgm:pt>
    <dgm:pt modelId="{0EE1BF47-9450-48C0-B3F3-B7FC251A1FA6}" type="pres">
      <dgm:prSet presAssocID="{48A10B49-A8F5-4284-AB38-F2A454E24A25}" presName="parentLeftMargin" presStyleLbl="node1" presStyleIdx="2" presStyleCnt="4"/>
      <dgm:spPr/>
      <dgm:t>
        <a:bodyPr/>
        <a:lstStyle/>
        <a:p>
          <a:endParaRPr lang="ru-RU"/>
        </a:p>
      </dgm:t>
    </dgm:pt>
    <dgm:pt modelId="{66A76E7F-ED8D-4E4C-98F9-455E8818E4D1}" type="pres">
      <dgm:prSet presAssocID="{48A10B49-A8F5-4284-AB38-F2A454E24A25}" presName="parentText" presStyleLbl="node1" presStyleIdx="3" presStyleCnt="4">
        <dgm:presLayoutVars>
          <dgm:chMax val="0"/>
          <dgm:bulletEnabled val="1"/>
        </dgm:presLayoutVars>
      </dgm:prSet>
      <dgm:spPr/>
      <dgm:t>
        <a:bodyPr/>
        <a:lstStyle/>
        <a:p>
          <a:endParaRPr lang="ru-RU"/>
        </a:p>
      </dgm:t>
    </dgm:pt>
    <dgm:pt modelId="{EAF47E16-C14F-4960-AE61-3EAA7A316225}" type="pres">
      <dgm:prSet presAssocID="{48A10B49-A8F5-4284-AB38-F2A454E24A25}" presName="negativeSpace" presStyleCnt="0"/>
      <dgm:spPr/>
    </dgm:pt>
    <dgm:pt modelId="{495BFCF5-6DC3-4C36-A208-446ADC0B9051}" type="pres">
      <dgm:prSet presAssocID="{48A10B49-A8F5-4284-AB38-F2A454E24A25}" presName="childText" presStyleLbl="conFgAcc1" presStyleIdx="3" presStyleCnt="4">
        <dgm:presLayoutVars>
          <dgm:bulletEnabled val="1"/>
        </dgm:presLayoutVars>
      </dgm:prSet>
      <dgm:spPr/>
    </dgm:pt>
  </dgm:ptLst>
  <dgm:cxnLst>
    <dgm:cxn modelId="{E1570804-D941-471A-AC54-5C30C3A74519}" type="presOf" srcId="{64EC4D33-BA1B-4194-A702-B1DD67A99B40}" destId="{B3A48761-611B-483A-8C37-8DF764A18F75}" srcOrd="1" destOrd="0" presId="urn:microsoft.com/office/officeart/2005/8/layout/list1"/>
    <dgm:cxn modelId="{58242B12-C879-4345-B337-8691EFAE70DE}" srcId="{02BB4366-F1BB-4579-92FE-EBA67F3C5538}" destId="{A717FECA-C65D-41C1-85B3-647B8FB12A92}" srcOrd="0" destOrd="0" parTransId="{E9CE781F-3F4B-4B62-BCEA-804ED3717DD4}" sibTransId="{18E4048F-FC5D-4D83-AA16-CFA348D9120E}"/>
    <dgm:cxn modelId="{5AEF91C2-72FB-4BA1-9DC8-1DF18B14D6C7}" type="presOf" srcId="{0B42B085-DD1A-45D3-A850-1224949AA1DE}" destId="{64BBAC5A-50DA-49F4-9777-8B1B6FE9B0D9}" srcOrd="1" destOrd="0" presId="urn:microsoft.com/office/officeart/2005/8/layout/list1"/>
    <dgm:cxn modelId="{DC3DABEE-7209-48C9-8F4A-B87C5B7DEF3F}" srcId="{02BB4366-F1BB-4579-92FE-EBA67F3C5538}" destId="{48A10B49-A8F5-4284-AB38-F2A454E24A25}" srcOrd="3" destOrd="0" parTransId="{52CEF2E4-A587-4F30-9C4B-81C82DD3C0DC}" sibTransId="{F039742D-386C-441F-A8B4-51680827C000}"/>
    <dgm:cxn modelId="{4A85B6B8-A49B-4D30-98CF-116DEC38D3EC}" type="presOf" srcId="{02BB4366-F1BB-4579-92FE-EBA67F3C5538}" destId="{2F9895D5-621F-4845-9AAE-48E51DCE9E88}" srcOrd="0" destOrd="0" presId="urn:microsoft.com/office/officeart/2005/8/layout/list1"/>
    <dgm:cxn modelId="{2216AC87-B9A7-40B0-9570-86E33A32549E}" srcId="{02BB4366-F1BB-4579-92FE-EBA67F3C5538}" destId="{64EC4D33-BA1B-4194-A702-B1DD67A99B40}" srcOrd="1" destOrd="0" parTransId="{5B384F63-E119-41CC-98D7-234D27B9AFF6}" sibTransId="{AA4CC31D-31D3-4783-B2C6-A9E86D42400A}"/>
    <dgm:cxn modelId="{8338F5EB-5F2D-42AB-A711-2CAA1E608610}" type="presOf" srcId="{0B42B085-DD1A-45D3-A850-1224949AA1DE}" destId="{1FDA8B0C-C5C0-49D5-AC94-3063A2029F23}" srcOrd="0" destOrd="0" presId="urn:microsoft.com/office/officeart/2005/8/layout/list1"/>
    <dgm:cxn modelId="{32D47491-112A-4179-8BAE-CB76E0452727}" srcId="{02BB4366-F1BB-4579-92FE-EBA67F3C5538}" destId="{0B42B085-DD1A-45D3-A850-1224949AA1DE}" srcOrd="2" destOrd="0" parTransId="{506CD2E2-3CBB-4784-9A9E-552ED08ACC39}" sibTransId="{FD2DFEE6-D4D6-4821-8538-4BE3561AF108}"/>
    <dgm:cxn modelId="{20F3AA4C-DE97-4BB4-871F-F350401C69F6}" type="presOf" srcId="{A717FECA-C65D-41C1-85B3-647B8FB12A92}" destId="{C0A00648-FE3D-464E-BE7A-3FE7B08A3719}" srcOrd="1" destOrd="0" presId="urn:microsoft.com/office/officeart/2005/8/layout/list1"/>
    <dgm:cxn modelId="{699A5CBE-A074-4C43-AA53-97A38F6B072B}" type="presOf" srcId="{48A10B49-A8F5-4284-AB38-F2A454E24A25}" destId="{66A76E7F-ED8D-4E4C-98F9-455E8818E4D1}" srcOrd="1" destOrd="0" presId="urn:microsoft.com/office/officeart/2005/8/layout/list1"/>
    <dgm:cxn modelId="{9CBECB4D-8A0F-4D5F-AC75-379341A58260}" type="presOf" srcId="{A717FECA-C65D-41C1-85B3-647B8FB12A92}" destId="{162D325E-D44B-4493-B59D-AB47E40D6513}" srcOrd="0" destOrd="0" presId="urn:microsoft.com/office/officeart/2005/8/layout/list1"/>
    <dgm:cxn modelId="{E1C07D38-F0F6-4D93-A0C1-9365CE38B6F4}" type="presOf" srcId="{64EC4D33-BA1B-4194-A702-B1DD67A99B40}" destId="{E979E018-7284-4007-ABE7-AF8DAF51737E}" srcOrd="0" destOrd="0" presId="urn:microsoft.com/office/officeart/2005/8/layout/list1"/>
    <dgm:cxn modelId="{3F15B40B-827B-4287-A195-194A9FE75CA3}" type="presOf" srcId="{48A10B49-A8F5-4284-AB38-F2A454E24A25}" destId="{0EE1BF47-9450-48C0-B3F3-B7FC251A1FA6}" srcOrd="0" destOrd="0" presId="urn:microsoft.com/office/officeart/2005/8/layout/list1"/>
    <dgm:cxn modelId="{D35B53E0-2B3C-4103-AD12-B46D3619B054}" type="presParOf" srcId="{2F9895D5-621F-4845-9AAE-48E51DCE9E88}" destId="{4E0EF6D2-EED4-4E2D-9C54-3A02969D8E58}" srcOrd="0" destOrd="0" presId="urn:microsoft.com/office/officeart/2005/8/layout/list1"/>
    <dgm:cxn modelId="{C37D52CD-8A86-4F8A-ABA5-1B80A4E2D1B7}" type="presParOf" srcId="{4E0EF6D2-EED4-4E2D-9C54-3A02969D8E58}" destId="{162D325E-D44B-4493-B59D-AB47E40D6513}" srcOrd="0" destOrd="0" presId="urn:microsoft.com/office/officeart/2005/8/layout/list1"/>
    <dgm:cxn modelId="{A548567D-7B45-485F-969B-5B771D670686}" type="presParOf" srcId="{4E0EF6D2-EED4-4E2D-9C54-3A02969D8E58}" destId="{C0A00648-FE3D-464E-BE7A-3FE7B08A3719}" srcOrd="1" destOrd="0" presId="urn:microsoft.com/office/officeart/2005/8/layout/list1"/>
    <dgm:cxn modelId="{F2A9A2B4-0D5E-4090-BDC5-688A6E58226F}" type="presParOf" srcId="{2F9895D5-621F-4845-9AAE-48E51DCE9E88}" destId="{18A9B65B-3443-46C4-9C4D-E07F280264F9}" srcOrd="1" destOrd="0" presId="urn:microsoft.com/office/officeart/2005/8/layout/list1"/>
    <dgm:cxn modelId="{B9E275CB-6BBC-4CA5-8912-399586EB29A6}" type="presParOf" srcId="{2F9895D5-621F-4845-9AAE-48E51DCE9E88}" destId="{5EAEB67A-7190-40A2-80CA-138313AAF1EB}" srcOrd="2" destOrd="0" presId="urn:microsoft.com/office/officeart/2005/8/layout/list1"/>
    <dgm:cxn modelId="{AEF007B7-8D4F-4548-8D31-6811C4F8A1CE}" type="presParOf" srcId="{2F9895D5-621F-4845-9AAE-48E51DCE9E88}" destId="{8631D434-B453-4B7A-9C0A-17339465E225}" srcOrd="3" destOrd="0" presId="urn:microsoft.com/office/officeart/2005/8/layout/list1"/>
    <dgm:cxn modelId="{A9A7BCB5-24D0-4448-87CD-B92EC2120D64}" type="presParOf" srcId="{2F9895D5-621F-4845-9AAE-48E51DCE9E88}" destId="{5A70F167-5ADD-4482-AF58-3D1EF6483F75}" srcOrd="4" destOrd="0" presId="urn:microsoft.com/office/officeart/2005/8/layout/list1"/>
    <dgm:cxn modelId="{971BE915-8CD4-4741-9744-FBD364754C33}" type="presParOf" srcId="{5A70F167-5ADD-4482-AF58-3D1EF6483F75}" destId="{E979E018-7284-4007-ABE7-AF8DAF51737E}" srcOrd="0" destOrd="0" presId="urn:microsoft.com/office/officeart/2005/8/layout/list1"/>
    <dgm:cxn modelId="{A8CFCD15-3B67-4D63-9118-A67DC9DE9B45}" type="presParOf" srcId="{5A70F167-5ADD-4482-AF58-3D1EF6483F75}" destId="{B3A48761-611B-483A-8C37-8DF764A18F75}" srcOrd="1" destOrd="0" presId="urn:microsoft.com/office/officeart/2005/8/layout/list1"/>
    <dgm:cxn modelId="{B7FCA4EF-93BE-4701-BEBA-9ACAB8078E74}" type="presParOf" srcId="{2F9895D5-621F-4845-9AAE-48E51DCE9E88}" destId="{D20EF0ED-8F60-4129-9212-F28228F73B5D}" srcOrd="5" destOrd="0" presId="urn:microsoft.com/office/officeart/2005/8/layout/list1"/>
    <dgm:cxn modelId="{E1ECB7B0-BF52-4FF9-82D5-F45DA2738366}" type="presParOf" srcId="{2F9895D5-621F-4845-9AAE-48E51DCE9E88}" destId="{D9A22653-7447-4C3B-8F7D-E206D0100D96}" srcOrd="6" destOrd="0" presId="urn:microsoft.com/office/officeart/2005/8/layout/list1"/>
    <dgm:cxn modelId="{7F218D3B-39AD-4442-8588-339A9997C427}" type="presParOf" srcId="{2F9895D5-621F-4845-9AAE-48E51DCE9E88}" destId="{67E164F3-5D1C-4749-AD0D-29CFCC5B39D5}" srcOrd="7" destOrd="0" presId="urn:microsoft.com/office/officeart/2005/8/layout/list1"/>
    <dgm:cxn modelId="{2022EB86-67D6-4D9F-99A1-052EAC402AAD}" type="presParOf" srcId="{2F9895D5-621F-4845-9AAE-48E51DCE9E88}" destId="{E80D524C-A463-4CC8-BB0F-0A513FA397C1}" srcOrd="8" destOrd="0" presId="urn:microsoft.com/office/officeart/2005/8/layout/list1"/>
    <dgm:cxn modelId="{8C16671B-0D23-49CE-B844-D94578EBF627}" type="presParOf" srcId="{E80D524C-A463-4CC8-BB0F-0A513FA397C1}" destId="{1FDA8B0C-C5C0-49D5-AC94-3063A2029F23}" srcOrd="0" destOrd="0" presId="urn:microsoft.com/office/officeart/2005/8/layout/list1"/>
    <dgm:cxn modelId="{FE6451A0-1F31-44D8-A613-7BBC21CD5537}" type="presParOf" srcId="{E80D524C-A463-4CC8-BB0F-0A513FA397C1}" destId="{64BBAC5A-50DA-49F4-9777-8B1B6FE9B0D9}" srcOrd="1" destOrd="0" presId="urn:microsoft.com/office/officeart/2005/8/layout/list1"/>
    <dgm:cxn modelId="{63CD29B5-62D4-4F31-A7CC-B06BD47CFD46}" type="presParOf" srcId="{2F9895D5-621F-4845-9AAE-48E51DCE9E88}" destId="{65E5DB63-ECBE-4D5A-A949-225660D518A6}" srcOrd="9" destOrd="0" presId="urn:microsoft.com/office/officeart/2005/8/layout/list1"/>
    <dgm:cxn modelId="{BC1BE9B4-3E29-4265-85EA-B846E70AB1E1}" type="presParOf" srcId="{2F9895D5-621F-4845-9AAE-48E51DCE9E88}" destId="{EE7EC0CB-B7B1-43B5-89D5-D733339E11E3}" srcOrd="10" destOrd="0" presId="urn:microsoft.com/office/officeart/2005/8/layout/list1"/>
    <dgm:cxn modelId="{BE2AE7A5-ADFF-4E82-9BEF-1921D8DB8C3F}" type="presParOf" srcId="{2F9895D5-621F-4845-9AAE-48E51DCE9E88}" destId="{4E4E7C70-8676-49B9-80A7-9E7337776F8B}" srcOrd="11" destOrd="0" presId="urn:microsoft.com/office/officeart/2005/8/layout/list1"/>
    <dgm:cxn modelId="{632973D7-F092-4CEB-9F68-AC05EBA5CAAD}" type="presParOf" srcId="{2F9895D5-621F-4845-9AAE-48E51DCE9E88}" destId="{905D7AEE-D515-4B0C-9AB6-4150E0AAAFE3}" srcOrd="12" destOrd="0" presId="urn:microsoft.com/office/officeart/2005/8/layout/list1"/>
    <dgm:cxn modelId="{8026ECD3-A5E0-4F5B-862D-C91754A96911}" type="presParOf" srcId="{905D7AEE-D515-4B0C-9AB6-4150E0AAAFE3}" destId="{0EE1BF47-9450-48C0-B3F3-B7FC251A1FA6}" srcOrd="0" destOrd="0" presId="urn:microsoft.com/office/officeart/2005/8/layout/list1"/>
    <dgm:cxn modelId="{480A5B28-9D0C-4839-8450-794962FA40B9}" type="presParOf" srcId="{905D7AEE-D515-4B0C-9AB6-4150E0AAAFE3}" destId="{66A76E7F-ED8D-4E4C-98F9-455E8818E4D1}" srcOrd="1" destOrd="0" presId="urn:microsoft.com/office/officeart/2005/8/layout/list1"/>
    <dgm:cxn modelId="{DA433E5D-79F0-4538-9FFF-232D3548213A}" type="presParOf" srcId="{2F9895D5-621F-4845-9AAE-48E51DCE9E88}" destId="{EAF47E16-C14F-4960-AE61-3EAA7A316225}" srcOrd="13" destOrd="0" presId="urn:microsoft.com/office/officeart/2005/8/layout/list1"/>
    <dgm:cxn modelId="{E22F12A3-D03D-4202-83EB-B77699BEF944}" type="presParOf" srcId="{2F9895D5-621F-4845-9AAE-48E51DCE9E88}" destId="{495BFCF5-6DC3-4C36-A208-446ADC0B9051}" srcOrd="14"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0F7AFDC-A6A9-4C43-90FA-85A5BADD321E}" type="doc">
      <dgm:prSet loTypeId="urn:microsoft.com/office/officeart/2005/8/layout/vList2" loCatId="list" qsTypeId="urn:microsoft.com/office/officeart/2005/8/quickstyle/3d1" qsCatId="3D" csTypeId="urn:microsoft.com/office/officeart/2005/8/colors/colorful1" csCatId="colorful" phldr="1"/>
      <dgm:spPr/>
      <dgm:t>
        <a:bodyPr/>
        <a:lstStyle/>
        <a:p>
          <a:endParaRPr lang="ru-RU"/>
        </a:p>
      </dgm:t>
    </dgm:pt>
    <dgm:pt modelId="{2B6402EB-3262-410B-87C0-B91A34AB68C7}">
      <dgm:prSet phldrT="[Текст]" custT="1"/>
      <dgm:spPr/>
      <dgm:t>
        <a:bodyPr/>
        <a:lstStyle/>
        <a:p>
          <a:r>
            <a:rPr lang="ru-RU" sz="2800" dirty="0" smtClean="0"/>
            <a:t>СТОЙКИЕ ОВ</a:t>
          </a:r>
          <a:endParaRPr lang="ru-RU" sz="2800" dirty="0"/>
        </a:p>
      </dgm:t>
    </dgm:pt>
    <dgm:pt modelId="{0A930507-4774-4457-AAC2-BBDE6B437294}" type="parTrans" cxnId="{65116886-1E43-4C6B-A86F-926A87E95339}">
      <dgm:prSet/>
      <dgm:spPr/>
      <dgm:t>
        <a:bodyPr/>
        <a:lstStyle/>
        <a:p>
          <a:endParaRPr lang="ru-RU"/>
        </a:p>
      </dgm:t>
    </dgm:pt>
    <dgm:pt modelId="{6E0BCB55-5925-4AFF-B8C3-83042CE7A0E3}" type="sibTrans" cxnId="{65116886-1E43-4C6B-A86F-926A87E95339}">
      <dgm:prSet/>
      <dgm:spPr/>
      <dgm:t>
        <a:bodyPr/>
        <a:lstStyle/>
        <a:p>
          <a:endParaRPr lang="ru-RU"/>
        </a:p>
      </dgm:t>
    </dgm:pt>
    <dgm:pt modelId="{5B55C2F9-61E1-4E93-A05B-0324FAEE3230}">
      <dgm:prSet phldrT="[Текст]"/>
      <dgm:spPr/>
      <dgm:t>
        <a:bodyPr/>
        <a:lstStyle/>
        <a:p>
          <a:r>
            <a:rPr lang="ru-RU" b="1" dirty="0" smtClean="0"/>
            <a:t>Сохраняют свое поражающее действие в течении нескольких часов и суток</a:t>
          </a:r>
          <a:endParaRPr lang="ru-RU" b="1" dirty="0"/>
        </a:p>
      </dgm:t>
    </dgm:pt>
    <dgm:pt modelId="{D53146F7-2B3E-43A4-A5D0-EAA720352A01}" type="parTrans" cxnId="{4922C359-3574-45FB-AB82-BF08C23FF1DA}">
      <dgm:prSet/>
      <dgm:spPr/>
      <dgm:t>
        <a:bodyPr/>
        <a:lstStyle/>
        <a:p>
          <a:endParaRPr lang="ru-RU"/>
        </a:p>
      </dgm:t>
    </dgm:pt>
    <dgm:pt modelId="{D8CEF461-11CE-4507-BE4D-6C35615FD091}" type="sibTrans" cxnId="{4922C359-3574-45FB-AB82-BF08C23FF1DA}">
      <dgm:prSet/>
      <dgm:spPr/>
      <dgm:t>
        <a:bodyPr/>
        <a:lstStyle/>
        <a:p>
          <a:endParaRPr lang="ru-RU"/>
        </a:p>
      </dgm:t>
    </dgm:pt>
    <dgm:pt modelId="{E5D34579-26A4-4311-8088-AC456884D96D}">
      <dgm:prSet phldrT="[Текст]"/>
      <dgm:spPr/>
      <dgm:t>
        <a:bodyPr/>
        <a:lstStyle/>
        <a:p>
          <a:r>
            <a:rPr lang="ru-RU" dirty="0" smtClean="0"/>
            <a:t>НЕСТОЙКИЕ ОВ</a:t>
          </a:r>
          <a:endParaRPr lang="ru-RU" dirty="0"/>
        </a:p>
      </dgm:t>
    </dgm:pt>
    <dgm:pt modelId="{24809E27-746F-4A6E-956D-CD4A3B23D3A0}" type="parTrans" cxnId="{6624D866-F844-4CF5-9260-68ED2EA27852}">
      <dgm:prSet/>
      <dgm:spPr/>
      <dgm:t>
        <a:bodyPr/>
        <a:lstStyle/>
        <a:p>
          <a:endParaRPr lang="ru-RU"/>
        </a:p>
      </dgm:t>
    </dgm:pt>
    <dgm:pt modelId="{C4D15776-703F-4C9D-93A0-A4692EEFF437}" type="sibTrans" cxnId="{6624D866-F844-4CF5-9260-68ED2EA27852}">
      <dgm:prSet/>
      <dgm:spPr/>
      <dgm:t>
        <a:bodyPr/>
        <a:lstStyle/>
        <a:p>
          <a:endParaRPr lang="ru-RU"/>
        </a:p>
      </dgm:t>
    </dgm:pt>
    <dgm:pt modelId="{F4645A5E-3DDB-42A4-9B19-7B07D207183D}">
      <dgm:prSet phldrT="[Текст]"/>
      <dgm:spPr/>
      <dgm:t>
        <a:bodyPr/>
        <a:lstStyle/>
        <a:p>
          <a:r>
            <a:rPr lang="ru-RU" b="1" dirty="0" smtClean="0"/>
            <a:t>Поражающее действие сохраняется всего несколько десятков минут после применения</a:t>
          </a:r>
          <a:endParaRPr lang="ru-RU" b="1" dirty="0"/>
        </a:p>
      </dgm:t>
    </dgm:pt>
    <dgm:pt modelId="{2FB9BE5E-44A8-4FCB-A0C2-145485AE2C65}" type="parTrans" cxnId="{C50776C2-B532-43F8-AD50-ACE439082893}">
      <dgm:prSet/>
      <dgm:spPr/>
      <dgm:t>
        <a:bodyPr/>
        <a:lstStyle/>
        <a:p>
          <a:endParaRPr lang="ru-RU"/>
        </a:p>
      </dgm:t>
    </dgm:pt>
    <dgm:pt modelId="{2416310B-D486-46E9-B30B-EFC62BB4AC01}" type="sibTrans" cxnId="{C50776C2-B532-43F8-AD50-ACE439082893}">
      <dgm:prSet/>
      <dgm:spPr/>
      <dgm:t>
        <a:bodyPr/>
        <a:lstStyle/>
        <a:p>
          <a:endParaRPr lang="ru-RU"/>
        </a:p>
      </dgm:t>
    </dgm:pt>
    <dgm:pt modelId="{470C325D-1D2B-4B0D-9BB4-53A063C5F56F}" type="pres">
      <dgm:prSet presAssocID="{E0F7AFDC-A6A9-4C43-90FA-85A5BADD321E}" presName="linear" presStyleCnt="0">
        <dgm:presLayoutVars>
          <dgm:animLvl val="lvl"/>
          <dgm:resizeHandles val="exact"/>
        </dgm:presLayoutVars>
      </dgm:prSet>
      <dgm:spPr/>
      <dgm:t>
        <a:bodyPr/>
        <a:lstStyle/>
        <a:p>
          <a:endParaRPr lang="ru-RU"/>
        </a:p>
      </dgm:t>
    </dgm:pt>
    <dgm:pt modelId="{92DBC98A-4D77-4AD4-838A-00D3EAC7E82D}" type="pres">
      <dgm:prSet presAssocID="{2B6402EB-3262-410B-87C0-B91A34AB68C7}" presName="parentText" presStyleLbl="node1" presStyleIdx="0" presStyleCnt="2">
        <dgm:presLayoutVars>
          <dgm:chMax val="0"/>
          <dgm:bulletEnabled val="1"/>
        </dgm:presLayoutVars>
      </dgm:prSet>
      <dgm:spPr/>
      <dgm:t>
        <a:bodyPr/>
        <a:lstStyle/>
        <a:p>
          <a:endParaRPr lang="ru-RU"/>
        </a:p>
      </dgm:t>
    </dgm:pt>
    <dgm:pt modelId="{CB80748B-2E50-4BA8-8850-97466D6660AB}" type="pres">
      <dgm:prSet presAssocID="{2B6402EB-3262-410B-87C0-B91A34AB68C7}" presName="childText" presStyleLbl="revTx" presStyleIdx="0" presStyleCnt="2">
        <dgm:presLayoutVars>
          <dgm:bulletEnabled val="1"/>
        </dgm:presLayoutVars>
      </dgm:prSet>
      <dgm:spPr/>
      <dgm:t>
        <a:bodyPr/>
        <a:lstStyle/>
        <a:p>
          <a:endParaRPr lang="ru-RU"/>
        </a:p>
      </dgm:t>
    </dgm:pt>
    <dgm:pt modelId="{826F88B3-16B8-4E7E-998C-D92D51E073E8}" type="pres">
      <dgm:prSet presAssocID="{E5D34579-26A4-4311-8088-AC456884D96D}" presName="parentText" presStyleLbl="node1" presStyleIdx="1" presStyleCnt="2">
        <dgm:presLayoutVars>
          <dgm:chMax val="0"/>
          <dgm:bulletEnabled val="1"/>
        </dgm:presLayoutVars>
      </dgm:prSet>
      <dgm:spPr/>
      <dgm:t>
        <a:bodyPr/>
        <a:lstStyle/>
        <a:p>
          <a:endParaRPr lang="ru-RU"/>
        </a:p>
      </dgm:t>
    </dgm:pt>
    <dgm:pt modelId="{6D053149-4781-4E7E-AD11-CF39B9057BF9}" type="pres">
      <dgm:prSet presAssocID="{E5D34579-26A4-4311-8088-AC456884D96D}" presName="childText" presStyleLbl="revTx" presStyleIdx="1" presStyleCnt="2">
        <dgm:presLayoutVars>
          <dgm:bulletEnabled val="1"/>
        </dgm:presLayoutVars>
      </dgm:prSet>
      <dgm:spPr/>
      <dgm:t>
        <a:bodyPr/>
        <a:lstStyle/>
        <a:p>
          <a:endParaRPr lang="ru-RU"/>
        </a:p>
      </dgm:t>
    </dgm:pt>
  </dgm:ptLst>
  <dgm:cxnLst>
    <dgm:cxn modelId="{20EE0B8A-C7D7-4F4D-987A-D20E85B521F2}" type="presOf" srcId="{F4645A5E-3DDB-42A4-9B19-7B07D207183D}" destId="{6D053149-4781-4E7E-AD11-CF39B9057BF9}" srcOrd="0" destOrd="0" presId="urn:microsoft.com/office/officeart/2005/8/layout/vList2"/>
    <dgm:cxn modelId="{4922C359-3574-45FB-AB82-BF08C23FF1DA}" srcId="{2B6402EB-3262-410B-87C0-B91A34AB68C7}" destId="{5B55C2F9-61E1-4E93-A05B-0324FAEE3230}" srcOrd="0" destOrd="0" parTransId="{D53146F7-2B3E-43A4-A5D0-EAA720352A01}" sibTransId="{D8CEF461-11CE-4507-BE4D-6C35615FD091}"/>
    <dgm:cxn modelId="{6BFF7CB3-A172-47B8-B5E7-D55910B9E9EF}" type="presOf" srcId="{E5D34579-26A4-4311-8088-AC456884D96D}" destId="{826F88B3-16B8-4E7E-998C-D92D51E073E8}" srcOrd="0" destOrd="0" presId="urn:microsoft.com/office/officeart/2005/8/layout/vList2"/>
    <dgm:cxn modelId="{5787B0C3-79A6-44CF-A8A6-A8D6D4F05D95}" type="presOf" srcId="{5B55C2F9-61E1-4E93-A05B-0324FAEE3230}" destId="{CB80748B-2E50-4BA8-8850-97466D6660AB}" srcOrd="0" destOrd="0" presId="urn:microsoft.com/office/officeart/2005/8/layout/vList2"/>
    <dgm:cxn modelId="{6624D866-F844-4CF5-9260-68ED2EA27852}" srcId="{E0F7AFDC-A6A9-4C43-90FA-85A5BADD321E}" destId="{E5D34579-26A4-4311-8088-AC456884D96D}" srcOrd="1" destOrd="0" parTransId="{24809E27-746F-4A6E-956D-CD4A3B23D3A0}" sibTransId="{C4D15776-703F-4C9D-93A0-A4692EEFF437}"/>
    <dgm:cxn modelId="{65116886-1E43-4C6B-A86F-926A87E95339}" srcId="{E0F7AFDC-A6A9-4C43-90FA-85A5BADD321E}" destId="{2B6402EB-3262-410B-87C0-B91A34AB68C7}" srcOrd="0" destOrd="0" parTransId="{0A930507-4774-4457-AAC2-BBDE6B437294}" sibTransId="{6E0BCB55-5925-4AFF-B8C3-83042CE7A0E3}"/>
    <dgm:cxn modelId="{37A09B7D-9226-4FBA-9D09-4818B9ABFA5B}" type="presOf" srcId="{2B6402EB-3262-410B-87C0-B91A34AB68C7}" destId="{92DBC98A-4D77-4AD4-838A-00D3EAC7E82D}" srcOrd="0" destOrd="0" presId="urn:microsoft.com/office/officeart/2005/8/layout/vList2"/>
    <dgm:cxn modelId="{C50776C2-B532-43F8-AD50-ACE439082893}" srcId="{E5D34579-26A4-4311-8088-AC456884D96D}" destId="{F4645A5E-3DDB-42A4-9B19-7B07D207183D}" srcOrd="0" destOrd="0" parTransId="{2FB9BE5E-44A8-4FCB-A0C2-145485AE2C65}" sibTransId="{2416310B-D486-46E9-B30B-EFC62BB4AC01}"/>
    <dgm:cxn modelId="{4092A93C-3B1A-4CDA-901B-A2254E56E516}" type="presOf" srcId="{E0F7AFDC-A6A9-4C43-90FA-85A5BADD321E}" destId="{470C325D-1D2B-4B0D-9BB4-53A063C5F56F}" srcOrd="0" destOrd="0" presId="urn:microsoft.com/office/officeart/2005/8/layout/vList2"/>
    <dgm:cxn modelId="{A2B179EC-A862-4D6A-BF62-0B1013A11C80}" type="presParOf" srcId="{470C325D-1D2B-4B0D-9BB4-53A063C5F56F}" destId="{92DBC98A-4D77-4AD4-838A-00D3EAC7E82D}" srcOrd="0" destOrd="0" presId="urn:microsoft.com/office/officeart/2005/8/layout/vList2"/>
    <dgm:cxn modelId="{03B42188-D09F-42B3-9A41-ED8D9B5A5E12}" type="presParOf" srcId="{470C325D-1D2B-4B0D-9BB4-53A063C5F56F}" destId="{CB80748B-2E50-4BA8-8850-97466D6660AB}" srcOrd="1" destOrd="0" presId="urn:microsoft.com/office/officeart/2005/8/layout/vList2"/>
    <dgm:cxn modelId="{03C5CEFF-0E0F-44E7-8E49-571FF6F9E088}" type="presParOf" srcId="{470C325D-1D2B-4B0D-9BB4-53A063C5F56F}" destId="{826F88B3-16B8-4E7E-998C-D92D51E073E8}" srcOrd="2" destOrd="0" presId="urn:microsoft.com/office/officeart/2005/8/layout/vList2"/>
    <dgm:cxn modelId="{AF5988A0-9C35-48D1-BB70-44FAEDB2248C}" type="presParOf" srcId="{470C325D-1D2B-4B0D-9BB4-53A063C5F56F}" destId="{6D053149-4781-4E7E-AD11-CF39B9057BF9}"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35C431D-46CD-466C-824F-AB22C0061080}">
      <dsp:nvSpPr>
        <dsp:cNvPr id="0" name=""/>
        <dsp:cNvSpPr/>
      </dsp:nvSpPr>
      <dsp:spPr>
        <a:xfrm>
          <a:off x="0" y="402000"/>
          <a:ext cx="8229600" cy="6048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9100BE5D-AF83-4DEF-8095-F2C34C1DDDF9}">
      <dsp:nvSpPr>
        <dsp:cNvPr id="0" name=""/>
        <dsp:cNvSpPr/>
      </dsp:nvSpPr>
      <dsp:spPr>
        <a:xfrm>
          <a:off x="411480" y="47760"/>
          <a:ext cx="5760720" cy="70848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1600200">
            <a:lnSpc>
              <a:spcPct val="90000"/>
            </a:lnSpc>
            <a:spcBef>
              <a:spcPct val="0"/>
            </a:spcBef>
            <a:spcAft>
              <a:spcPct val="35000"/>
            </a:spcAft>
          </a:pPr>
          <a:r>
            <a:rPr lang="ru-RU" sz="3600" b="1" kern="1200" dirty="0" smtClean="0">
              <a:solidFill>
                <a:schemeClr val="bg1"/>
              </a:solidFill>
            </a:rPr>
            <a:t>Смертельные</a:t>
          </a:r>
          <a:endParaRPr lang="ru-RU" sz="3600" b="1" kern="1200" dirty="0">
            <a:solidFill>
              <a:schemeClr val="bg1"/>
            </a:solidFill>
          </a:endParaRPr>
        </a:p>
      </dsp:txBody>
      <dsp:txXfrm>
        <a:off x="411480" y="47760"/>
        <a:ext cx="5760720" cy="708480"/>
      </dsp:txXfrm>
    </dsp:sp>
    <dsp:sp modelId="{182D115F-B9D6-484E-828B-046435E18200}">
      <dsp:nvSpPr>
        <dsp:cNvPr id="0" name=""/>
        <dsp:cNvSpPr/>
      </dsp:nvSpPr>
      <dsp:spPr>
        <a:xfrm>
          <a:off x="0" y="1490640"/>
          <a:ext cx="8229600" cy="604800"/>
        </a:xfrm>
        <a:prstGeom prst="rect">
          <a:avLst/>
        </a:prstGeom>
        <a:solidFill>
          <a:schemeClr val="lt1">
            <a:alpha val="90000"/>
            <a:hueOff val="0"/>
            <a:satOff val="0"/>
            <a:lumOff val="0"/>
            <a:alphaOff val="0"/>
          </a:schemeClr>
        </a:solidFill>
        <a:ln w="9525" cap="flat" cmpd="sng" algn="ctr">
          <a:solidFill>
            <a:schemeClr val="accent2">
              <a:hueOff val="1560506"/>
              <a:satOff val="-1946"/>
              <a:lumOff val="458"/>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6B91C586-2B43-4203-8D50-BBDCF390E455}">
      <dsp:nvSpPr>
        <dsp:cNvPr id="0" name=""/>
        <dsp:cNvSpPr/>
      </dsp:nvSpPr>
      <dsp:spPr>
        <a:xfrm>
          <a:off x="411480" y="1136400"/>
          <a:ext cx="5760720" cy="708480"/>
        </a:xfrm>
        <a:prstGeom prst="roundRect">
          <a:avLst/>
        </a:prstGeom>
        <a:gradFill rotWithShape="0">
          <a:gsLst>
            <a:gs pos="0">
              <a:schemeClr val="accent2">
                <a:hueOff val="1560506"/>
                <a:satOff val="-1946"/>
                <a:lumOff val="458"/>
                <a:alphaOff val="0"/>
                <a:shade val="51000"/>
                <a:satMod val="130000"/>
              </a:schemeClr>
            </a:gs>
            <a:gs pos="80000">
              <a:schemeClr val="accent2">
                <a:hueOff val="1560506"/>
                <a:satOff val="-1946"/>
                <a:lumOff val="458"/>
                <a:alphaOff val="0"/>
                <a:shade val="93000"/>
                <a:satMod val="130000"/>
              </a:schemeClr>
            </a:gs>
            <a:gs pos="100000">
              <a:schemeClr val="accent2">
                <a:hueOff val="1560506"/>
                <a:satOff val="-1946"/>
                <a:lumOff val="45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1244600">
            <a:lnSpc>
              <a:spcPct val="90000"/>
            </a:lnSpc>
            <a:spcBef>
              <a:spcPct val="0"/>
            </a:spcBef>
            <a:spcAft>
              <a:spcPct val="35000"/>
            </a:spcAft>
          </a:pPr>
          <a:r>
            <a:rPr lang="ru-RU" sz="2800" b="1" kern="1200" dirty="0" smtClean="0"/>
            <a:t>Временно выводящие из строя</a:t>
          </a:r>
          <a:endParaRPr lang="ru-RU" sz="2800" b="1" kern="1200" dirty="0"/>
        </a:p>
      </dsp:txBody>
      <dsp:txXfrm>
        <a:off x="411480" y="1136400"/>
        <a:ext cx="5760720" cy="708480"/>
      </dsp:txXfrm>
    </dsp:sp>
    <dsp:sp modelId="{BF87C49E-6848-4AD9-B569-4B71E2665D0A}">
      <dsp:nvSpPr>
        <dsp:cNvPr id="0" name=""/>
        <dsp:cNvSpPr/>
      </dsp:nvSpPr>
      <dsp:spPr>
        <a:xfrm>
          <a:off x="0" y="2579280"/>
          <a:ext cx="8229600" cy="604800"/>
        </a:xfrm>
        <a:prstGeom prst="rect">
          <a:avLst/>
        </a:prstGeom>
        <a:solidFill>
          <a:schemeClr val="lt1">
            <a:alpha val="90000"/>
            <a:hueOff val="0"/>
            <a:satOff val="0"/>
            <a:lumOff val="0"/>
            <a:alphaOff val="0"/>
          </a:schemeClr>
        </a:solidFill>
        <a:ln w="9525" cap="flat" cmpd="sng" algn="ctr">
          <a:solidFill>
            <a:schemeClr val="accent2">
              <a:hueOff val="3121013"/>
              <a:satOff val="-3893"/>
              <a:lumOff val="915"/>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5ADADE54-66B2-45DB-B2AC-9F5EA3CDEDA7}">
      <dsp:nvSpPr>
        <dsp:cNvPr id="0" name=""/>
        <dsp:cNvSpPr/>
      </dsp:nvSpPr>
      <dsp:spPr>
        <a:xfrm>
          <a:off x="411480" y="2225040"/>
          <a:ext cx="5760720" cy="708480"/>
        </a:xfrm>
        <a:prstGeom prst="roundRect">
          <a:avLst/>
        </a:prstGeom>
        <a:gradFill rotWithShape="0">
          <a:gsLst>
            <a:gs pos="0">
              <a:schemeClr val="accent2">
                <a:hueOff val="3121013"/>
                <a:satOff val="-3893"/>
                <a:lumOff val="915"/>
                <a:alphaOff val="0"/>
                <a:shade val="51000"/>
                <a:satMod val="130000"/>
              </a:schemeClr>
            </a:gs>
            <a:gs pos="80000">
              <a:schemeClr val="accent2">
                <a:hueOff val="3121013"/>
                <a:satOff val="-3893"/>
                <a:lumOff val="915"/>
                <a:alphaOff val="0"/>
                <a:shade val="93000"/>
                <a:satMod val="130000"/>
              </a:schemeClr>
            </a:gs>
            <a:gs pos="100000">
              <a:schemeClr val="accent2">
                <a:hueOff val="3121013"/>
                <a:satOff val="-3893"/>
                <a:lumOff val="9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1600200">
            <a:lnSpc>
              <a:spcPct val="90000"/>
            </a:lnSpc>
            <a:spcBef>
              <a:spcPct val="0"/>
            </a:spcBef>
            <a:spcAft>
              <a:spcPct val="35000"/>
            </a:spcAft>
          </a:pPr>
          <a:r>
            <a:rPr lang="ru-RU" sz="3600" b="1" kern="1200" dirty="0" smtClean="0"/>
            <a:t>Раздражающие</a:t>
          </a:r>
          <a:endParaRPr lang="ru-RU" sz="3600" b="1" kern="1200" dirty="0"/>
        </a:p>
      </dsp:txBody>
      <dsp:txXfrm>
        <a:off x="411480" y="2225040"/>
        <a:ext cx="5760720" cy="708480"/>
      </dsp:txXfrm>
    </dsp:sp>
    <dsp:sp modelId="{69A16772-9C51-4AE2-9EE0-DD997269F068}">
      <dsp:nvSpPr>
        <dsp:cNvPr id="0" name=""/>
        <dsp:cNvSpPr/>
      </dsp:nvSpPr>
      <dsp:spPr>
        <a:xfrm>
          <a:off x="0" y="3667919"/>
          <a:ext cx="8229600" cy="604800"/>
        </a:xfrm>
        <a:prstGeom prst="rect">
          <a:avLst/>
        </a:prstGeom>
        <a:solidFill>
          <a:schemeClr val="lt1">
            <a:alpha val="90000"/>
            <a:hueOff val="0"/>
            <a:satOff val="0"/>
            <a:lumOff val="0"/>
            <a:alphaOff val="0"/>
          </a:schemeClr>
        </a:solidFill>
        <a:ln w="9525" cap="flat" cmpd="sng" algn="ctr">
          <a:solidFill>
            <a:schemeClr val="accent2">
              <a:hueOff val="4681519"/>
              <a:satOff val="-5839"/>
              <a:lumOff val="1373"/>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1C1B5A6E-6BC3-4416-901C-E366CF157325}">
      <dsp:nvSpPr>
        <dsp:cNvPr id="0" name=""/>
        <dsp:cNvSpPr/>
      </dsp:nvSpPr>
      <dsp:spPr>
        <a:xfrm>
          <a:off x="370385" y="3333361"/>
          <a:ext cx="5760720" cy="708480"/>
        </a:xfrm>
        <a:prstGeom prst="roundRect">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1422400">
            <a:lnSpc>
              <a:spcPct val="90000"/>
            </a:lnSpc>
            <a:spcBef>
              <a:spcPct val="0"/>
            </a:spcBef>
            <a:spcAft>
              <a:spcPct val="35000"/>
            </a:spcAft>
          </a:pPr>
          <a:r>
            <a:rPr lang="ru-RU" sz="3200" b="1" kern="1200" dirty="0" smtClean="0"/>
            <a:t>Учебные</a:t>
          </a:r>
          <a:endParaRPr lang="ru-RU" sz="3200" b="1" kern="1200" dirty="0"/>
        </a:p>
      </dsp:txBody>
      <dsp:txXfrm>
        <a:off x="370385" y="3333361"/>
        <a:ext cx="5760720" cy="70848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EAEB67A-7190-40A2-80CA-138313AAF1EB}">
      <dsp:nvSpPr>
        <dsp:cNvPr id="0" name=""/>
        <dsp:cNvSpPr/>
      </dsp:nvSpPr>
      <dsp:spPr>
        <a:xfrm>
          <a:off x="0" y="431744"/>
          <a:ext cx="8229600" cy="730800"/>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C0A00648-FE3D-464E-BE7A-3FE7B08A3719}">
      <dsp:nvSpPr>
        <dsp:cNvPr id="0" name=""/>
        <dsp:cNvSpPr/>
      </dsp:nvSpPr>
      <dsp:spPr>
        <a:xfrm>
          <a:off x="411480" y="3704"/>
          <a:ext cx="5760720" cy="856080"/>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1422400">
            <a:lnSpc>
              <a:spcPct val="90000"/>
            </a:lnSpc>
            <a:spcBef>
              <a:spcPct val="0"/>
            </a:spcBef>
            <a:spcAft>
              <a:spcPct val="35000"/>
            </a:spcAft>
          </a:pPr>
          <a:r>
            <a:rPr lang="ru-RU" sz="3200" b="1" kern="1200" dirty="0" smtClean="0"/>
            <a:t>Быстродействующие</a:t>
          </a:r>
          <a:endParaRPr lang="ru-RU" sz="3200" b="1" kern="1200" dirty="0"/>
        </a:p>
      </dsp:txBody>
      <dsp:txXfrm>
        <a:off x="411480" y="3704"/>
        <a:ext cx="5760720" cy="856080"/>
      </dsp:txXfrm>
    </dsp:sp>
    <dsp:sp modelId="{D9A22653-7447-4C3B-8F7D-E206D0100D96}">
      <dsp:nvSpPr>
        <dsp:cNvPr id="0" name=""/>
        <dsp:cNvSpPr/>
      </dsp:nvSpPr>
      <dsp:spPr>
        <a:xfrm>
          <a:off x="0" y="1747184"/>
          <a:ext cx="8229600" cy="730800"/>
        </a:xfrm>
        <a:prstGeom prst="rect">
          <a:avLst/>
        </a:prstGeom>
        <a:solidFill>
          <a:schemeClr val="lt1">
            <a:alpha val="90000"/>
            <a:hueOff val="0"/>
            <a:satOff val="0"/>
            <a:lumOff val="0"/>
            <a:alphaOff val="0"/>
          </a:schemeClr>
        </a:solidFill>
        <a:ln w="9525" cap="flat" cmpd="sng" algn="ctr">
          <a:solidFill>
            <a:schemeClr val="accent3">
              <a:hueOff val="3750088"/>
              <a:satOff val="-5627"/>
              <a:lumOff val="-915"/>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B3A48761-611B-483A-8C37-8DF764A18F75}">
      <dsp:nvSpPr>
        <dsp:cNvPr id="0" name=""/>
        <dsp:cNvSpPr/>
      </dsp:nvSpPr>
      <dsp:spPr>
        <a:xfrm>
          <a:off x="411480" y="1319144"/>
          <a:ext cx="5760720" cy="856080"/>
        </a:xfrm>
        <a:prstGeom prst="roundRect">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1422400">
            <a:lnSpc>
              <a:spcPct val="90000"/>
            </a:lnSpc>
            <a:spcBef>
              <a:spcPct val="0"/>
            </a:spcBef>
            <a:spcAft>
              <a:spcPct val="35000"/>
            </a:spcAft>
          </a:pPr>
          <a:r>
            <a:rPr lang="ru-RU" sz="3200" b="1" kern="1200" dirty="0" smtClean="0"/>
            <a:t>Медленнодействующие</a:t>
          </a:r>
          <a:endParaRPr lang="ru-RU" sz="3200" b="1" kern="1200" dirty="0"/>
        </a:p>
      </dsp:txBody>
      <dsp:txXfrm>
        <a:off x="411480" y="1319144"/>
        <a:ext cx="5760720" cy="856080"/>
      </dsp:txXfrm>
    </dsp:sp>
    <dsp:sp modelId="{EE7EC0CB-B7B1-43B5-89D5-D733339E11E3}">
      <dsp:nvSpPr>
        <dsp:cNvPr id="0" name=""/>
        <dsp:cNvSpPr/>
      </dsp:nvSpPr>
      <dsp:spPr>
        <a:xfrm>
          <a:off x="0" y="3062624"/>
          <a:ext cx="8229600" cy="730800"/>
        </a:xfrm>
        <a:prstGeom prst="rect">
          <a:avLst/>
        </a:prstGeom>
        <a:solidFill>
          <a:schemeClr val="lt1">
            <a:alpha val="90000"/>
            <a:hueOff val="0"/>
            <a:satOff val="0"/>
            <a:lumOff val="0"/>
            <a:alphaOff val="0"/>
          </a:schemeClr>
        </a:solidFill>
        <a:ln w="9525" cap="flat" cmpd="sng" algn="ctr">
          <a:solidFill>
            <a:schemeClr val="accent3">
              <a:hueOff val="7500176"/>
              <a:satOff val="-11253"/>
              <a:lumOff val="-183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64BBAC5A-50DA-49F4-9777-8B1B6FE9B0D9}">
      <dsp:nvSpPr>
        <dsp:cNvPr id="0" name=""/>
        <dsp:cNvSpPr/>
      </dsp:nvSpPr>
      <dsp:spPr>
        <a:xfrm>
          <a:off x="411480" y="2634584"/>
          <a:ext cx="5760720" cy="856080"/>
        </a:xfrm>
        <a:prstGeom prst="roundRect">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1244600">
            <a:lnSpc>
              <a:spcPct val="90000"/>
            </a:lnSpc>
            <a:spcBef>
              <a:spcPct val="0"/>
            </a:spcBef>
            <a:spcAft>
              <a:spcPct val="35000"/>
            </a:spcAft>
          </a:pPr>
          <a:r>
            <a:rPr lang="ru-RU" sz="2800" b="1" kern="1200" dirty="0" smtClean="0"/>
            <a:t>Не имеющие периода скрытого действия</a:t>
          </a:r>
          <a:endParaRPr lang="ru-RU" sz="2800" b="1" kern="1200" dirty="0"/>
        </a:p>
      </dsp:txBody>
      <dsp:txXfrm>
        <a:off x="411480" y="2634584"/>
        <a:ext cx="5760720" cy="856080"/>
      </dsp:txXfrm>
    </dsp:sp>
    <dsp:sp modelId="{495BFCF5-6DC3-4C36-A208-446ADC0B9051}">
      <dsp:nvSpPr>
        <dsp:cNvPr id="0" name=""/>
        <dsp:cNvSpPr/>
      </dsp:nvSpPr>
      <dsp:spPr>
        <a:xfrm>
          <a:off x="0" y="4378063"/>
          <a:ext cx="8229600" cy="730800"/>
        </a:xfrm>
        <a:prstGeom prst="rect">
          <a:avLst/>
        </a:prstGeom>
        <a:solidFill>
          <a:schemeClr val="lt1">
            <a:alpha val="90000"/>
            <a:hueOff val="0"/>
            <a:satOff val="0"/>
            <a:lumOff val="0"/>
            <a:alphaOff val="0"/>
          </a:schemeClr>
        </a:solidFill>
        <a:ln w="9525" cap="flat" cmpd="sng" algn="ctr">
          <a:solidFill>
            <a:schemeClr val="accent3">
              <a:hueOff val="11250264"/>
              <a:satOff val="-16880"/>
              <a:lumOff val="-2745"/>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66A76E7F-ED8D-4E4C-98F9-455E8818E4D1}">
      <dsp:nvSpPr>
        <dsp:cNvPr id="0" name=""/>
        <dsp:cNvSpPr/>
      </dsp:nvSpPr>
      <dsp:spPr>
        <a:xfrm>
          <a:off x="411480" y="3950024"/>
          <a:ext cx="5760720" cy="856080"/>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1244600">
            <a:lnSpc>
              <a:spcPct val="90000"/>
            </a:lnSpc>
            <a:spcBef>
              <a:spcPct val="0"/>
            </a:spcBef>
            <a:spcAft>
              <a:spcPct val="35000"/>
            </a:spcAft>
          </a:pPr>
          <a:r>
            <a:rPr lang="ru-RU" sz="2800" b="1" kern="1200" dirty="0" smtClean="0"/>
            <a:t>Имеющие период скрытого действия</a:t>
          </a:r>
          <a:endParaRPr lang="ru-RU" sz="2800" b="1" kern="1200" dirty="0"/>
        </a:p>
      </dsp:txBody>
      <dsp:txXfrm>
        <a:off x="411480" y="3950024"/>
        <a:ext cx="5760720" cy="85608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2DBC98A-4D77-4AD4-838A-00D3EAC7E82D}">
      <dsp:nvSpPr>
        <dsp:cNvPr id="0" name=""/>
        <dsp:cNvSpPr/>
      </dsp:nvSpPr>
      <dsp:spPr>
        <a:xfrm>
          <a:off x="0" y="19260"/>
          <a:ext cx="8507288" cy="727228"/>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ru-RU" sz="2800" kern="1200" dirty="0" smtClean="0"/>
            <a:t>СТОЙКИЕ ОВ</a:t>
          </a:r>
          <a:endParaRPr lang="ru-RU" sz="2800" kern="1200" dirty="0"/>
        </a:p>
      </dsp:txBody>
      <dsp:txXfrm>
        <a:off x="0" y="19260"/>
        <a:ext cx="8507288" cy="727228"/>
      </dsp:txXfrm>
    </dsp:sp>
    <dsp:sp modelId="{CB80748B-2E50-4BA8-8850-97466D6660AB}">
      <dsp:nvSpPr>
        <dsp:cNvPr id="0" name=""/>
        <dsp:cNvSpPr/>
      </dsp:nvSpPr>
      <dsp:spPr>
        <a:xfrm>
          <a:off x="0" y="746489"/>
          <a:ext cx="8507288" cy="729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106" tIns="38100" rIns="213360" bIns="38100" numCol="1" spcCol="1270" anchor="t" anchorCtr="0">
          <a:noAutofit/>
        </a:bodyPr>
        <a:lstStyle/>
        <a:p>
          <a:pPr marL="228600" lvl="1" indent="-228600" algn="l" defTabSz="1022350">
            <a:lnSpc>
              <a:spcPct val="90000"/>
            </a:lnSpc>
            <a:spcBef>
              <a:spcPct val="0"/>
            </a:spcBef>
            <a:spcAft>
              <a:spcPct val="20000"/>
            </a:spcAft>
            <a:buChar char="••"/>
          </a:pPr>
          <a:r>
            <a:rPr lang="ru-RU" sz="2300" b="1" kern="1200" dirty="0" smtClean="0"/>
            <a:t>Сохраняют свое поражающее действие в течении нескольких часов и суток</a:t>
          </a:r>
          <a:endParaRPr lang="ru-RU" sz="2300" b="1" kern="1200" dirty="0"/>
        </a:p>
      </dsp:txBody>
      <dsp:txXfrm>
        <a:off x="0" y="746489"/>
        <a:ext cx="8507288" cy="729675"/>
      </dsp:txXfrm>
    </dsp:sp>
    <dsp:sp modelId="{826F88B3-16B8-4E7E-998C-D92D51E073E8}">
      <dsp:nvSpPr>
        <dsp:cNvPr id="0" name=""/>
        <dsp:cNvSpPr/>
      </dsp:nvSpPr>
      <dsp:spPr>
        <a:xfrm>
          <a:off x="0" y="1476164"/>
          <a:ext cx="8507288" cy="727228"/>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a:lnSpc>
              <a:spcPct val="90000"/>
            </a:lnSpc>
            <a:spcBef>
              <a:spcPct val="0"/>
            </a:spcBef>
            <a:spcAft>
              <a:spcPct val="35000"/>
            </a:spcAft>
          </a:pPr>
          <a:r>
            <a:rPr lang="ru-RU" sz="3000" kern="1200" dirty="0" smtClean="0"/>
            <a:t>НЕСТОЙКИЕ ОВ</a:t>
          </a:r>
          <a:endParaRPr lang="ru-RU" sz="3000" kern="1200" dirty="0"/>
        </a:p>
      </dsp:txBody>
      <dsp:txXfrm>
        <a:off x="0" y="1476164"/>
        <a:ext cx="8507288" cy="727228"/>
      </dsp:txXfrm>
    </dsp:sp>
    <dsp:sp modelId="{6D053149-4781-4E7E-AD11-CF39B9057BF9}">
      <dsp:nvSpPr>
        <dsp:cNvPr id="0" name=""/>
        <dsp:cNvSpPr/>
      </dsp:nvSpPr>
      <dsp:spPr>
        <a:xfrm>
          <a:off x="0" y="2203392"/>
          <a:ext cx="8507288" cy="729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106" tIns="38100" rIns="213360" bIns="38100" numCol="1" spcCol="1270" anchor="t" anchorCtr="0">
          <a:noAutofit/>
        </a:bodyPr>
        <a:lstStyle/>
        <a:p>
          <a:pPr marL="228600" lvl="1" indent="-228600" algn="l" defTabSz="1022350">
            <a:lnSpc>
              <a:spcPct val="90000"/>
            </a:lnSpc>
            <a:spcBef>
              <a:spcPct val="0"/>
            </a:spcBef>
            <a:spcAft>
              <a:spcPct val="20000"/>
            </a:spcAft>
            <a:buChar char="••"/>
          </a:pPr>
          <a:r>
            <a:rPr lang="ru-RU" sz="2300" b="1" kern="1200" dirty="0" smtClean="0"/>
            <a:t>Поражающее действие сохраняется всего несколько десятков минут после применения</a:t>
          </a:r>
          <a:endParaRPr lang="ru-RU" sz="2300" b="1" kern="1200" dirty="0"/>
        </a:p>
      </dsp:txBody>
      <dsp:txXfrm>
        <a:off x="0" y="2203392"/>
        <a:ext cx="8507288" cy="729675"/>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18.09.2022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18.09.2022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18.09.2022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18.09.2022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18.09.2022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18.09.2022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18.09.2022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18.09.2022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ru.wikipedia.org/wiki/%D0%97%D0%BE%D0%BC%D0%B0%D0%BD" TargetMode="External"/><Relationship Id="rId2" Type="http://schemas.openxmlformats.org/officeDocument/2006/relationships/hyperlink" Target="https://ru.wikipedia.org/wiki/%D0%92%D1%83%D0%BF%D0%BF%D0%B5%D1%80%D1%82%D0%B0%D0%BB%D1%8C" TargetMode="Externa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hyperlink" Target="https://ru.wikipedia.org/wiki/%D0%91%D0%BE%D0%B5%D0%B2%D0%BE%D0%B5_%D0%BE%D1%82%D1%80%D0%B0%D0%B2%D0%BB%D1%8F%D1%8E%D1%89%D0%B5%D0%B5_%D0%B2%D0%B5%D1%89%D0%B5%D1%81%D1%82%D0%B2%D0%BE" TargetMode="External"/><Relationship Id="rId4" Type="http://schemas.openxmlformats.org/officeDocument/2006/relationships/hyperlink" Target="https://ru.wikipedia.org/wiki/%D0%A6%D0%B8%D0%BA%D0%BB%D0%BE%D0%B7%D0%B0%D1%80%D0%B8%D0%BD"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hyperlink" Target="https://ru.wikipedia.org/wiki/%D0%A1%D1%80%D0%B5%D0%B4%D0%BD%D0%B5%D1%81%D0%BC%D0%B5%D1%80%D1%82%D0%B5%D0%BB%D1%8C%D0%BD%D0%B0%D1%8F_%D0%BA%D0%BE%D0%BD%D1%86%D0%B5%D0%BD%D1%82%D1%80%D0%B0%D1%86%D0%B8%D1%8F" TargetMode="External"/><Relationship Id="rId4" Type="http://schemas.openxmlformats.org/officeDocument/2006/relationships/hyperlink" Target="https://ru.wikipedia.org/wiki/%D0%9C%D0%B8%D0%BE%D0%B7"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7" name="Picture 3" descr="C:\Users\qqwka\Desktop\Screens\Скриншот 17-09-2022 181153.jpg"/>
          <p:cNvPicPr>
            <a:picLocks noChangeAspect="1" noChangeArrowheads="1"/>
          </p:cNvPicPr>
          <p:nvPr/>
        </p:nvPicPr>
        <p:blipFill>
          <a:blip r:embed="rId2" cstate="print"/>
          <a:srcRect/>
          <a:stretch>
            <a:fillRect/>
          </a:stretch>
        </p:blipFill>
        <p:spPr bwMode="auto">
          <a:xfrm>
            <a:off x="0" y="0"/>
            <a:ext cx="9144000" cy="6672648"/>
          </a:xfrm>
          <a:prstGeom prst="rect">
            <a:avLst/>
          </a:prstGeom>
          <a:noFill/>
        </p:spPr>
      </p:pic>
      <p:sp>
        <p:nvSpPr>
          <p:cNvPr id="2" name="Заголовок 1"/>
          <p:cNvSpPr>
            <a:spLocks noGrp="1"/>
          </p:cNvSpPr>
          <p:nvPr>
            <p:ph type="ctrTitle"/>
          </p:nvPr>
        </p:nvSpPr>
        <p:spPr>
          <a:xfrm>
            <a:off x="683568" y="260648"/>
            <a:ext cx="7772400" cy="1209377"/>
          </a:xfrm>
        </p:spPr>
        <p:txBody>
          <a:bodyPr>
            <a:noAutofit/>
          </a:bodyPr>
          <a:lstStyle/>
          <a:p>
            <a:r>
              <a:rPr lang="ru-RU" sz="6600" b="1" dirty="0" smtClean="0">
                <a:solidFill>
                  <a:srgbClr val="FFFF00"/>
                </a:solidFill>
              </a:rPr>
              <a:t>ХИМИЧЕСКОЕ ОРУЖИЕ</a:t>
            </a:r>
            <a:endParaRPr lang="ru-RU" sz="6600" b="1" dirty="0">
              <a:solidFill>
                <a:srgbClr val="FFFF00"/>
              </a:solidFill>
            </a:endParaRPr>
          </a:p>
        </p:txBody>
      </p:sp>
      <p:pic>
        <p:nvPicPr>
          <p:cNvPr id="1028" name="Picture 4" descr="C:\Users\qqwka\Desktop\Screens\Скриншот 17-09-2022 181605.jpg"/>
          <p:cNvPicPr>
            <a:picLocks noChangeAspect="1" noChangeArrowheads="1"/>
          </p:cNvPicPr>
          <p:nvPr/>
        </p:nvPicPr>
        <p:blipFill>
          <a:blip r:embed="rId3" cstate="print"/>
          <a:srcRect/>
          <a:stretch>
            <a:fillRect/>
          </a:stretch>
        </p:blipFill>
        <p:spPr bwMode="auto">
          <a:xfrm>
            <a:off x="7164288" y="980728"/>
            <a:ext cx="1800200" cy="1618784"/>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0"/>
            <a:ext cx="8229600" cy="3168352"/>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dirty="0" smtClean="0"/>
              <a:t>В зависимости от продолжительности сохранения поражающей способности ОВ </a:t>
            </a:r>
            <a:r>
              <a:rPr lang="ru-RU" b="1" u="sng" dirty="0" smtClean="0"/>
              <a:t>смертельного</a:t>
            </a:r>
            <a:r>
              <a:rPr lang="ru-RU" dirty="0" smtClean="0"/>
              <a:t> действия подразделяют на </a:t>
            </a:r>
            <a:r>
              <a:rPr lang="ru-RU" u="sng" dirty="0" smtClean="0"/>
              <a:t>две</a:t>
            </a:r>
            <a:r>
              <a:rPr lang="ru-RU" dirty="0" smtClean="0"/>
              <a:t> группы:</a:t>
            </a:r>
            <a:endParaRPr lang="ru-RU" dirty="0"/>
          </a:p>
        </p:txBody>
      </p:sp>
      <p:graphicFrame>
        <p:nvGraphicFramePr>
          <p:cNvPr id="7" name="Содержимое 6"/>
          <p:cNvGraphicFramePr>
            <a:graphicFrameLocks noGrp="1"/>
          </p:cNvGraphicFramePr>
          <p:nvPr>
            <p:ph idx="1"/>
          </p:nvPr>
        </p:nvGraphicFramePr>
        <p:xfrm>
          <a:off x="323528" y="3429000"/>
          <a:ext cx="8507288" cy="29523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b="1" dirty="0" smtClean="0"/>
              <a:t/>
            </a:r>
            <a:br>
              <a:rPr lang="ru-RU" b="1" dirty="0" smtClean="0"/>
            </a:br>
            <a:r>
              <a:rPr lang="ru-RU" b="1" dirty="0" smtClean="0"/>
              <a:t>Основные типы отравляющих веществ:</a:t>
            </a:r>
            <a:br>
              <a:rPr lang="ru-RU" b="1" dirty="0" smtClean="0"/>
            </a:br>
            <a:endParaRPr lang="ru-RU" dirty="0"/>
          </a:p>
        </p:txBody>
      </p:sp>
      <p:sp>
        <p:nvSpPr>
          <p:cNvPr id="3" name="Содержимое 2"/>
          <p:cNvSpPr>
            <a:spLocks noGrp="1"/>
          </p:cNvSpPr>
          <p:nvPr>
            <p:ph idx="1"/>
          </p:nvPr>
        </p:nvSpPr>
        <p:spPr/>
        <p:txBody>
          <a:bodyPr>
            <a:noAutofit/>
          </a:bodyPr>
          <a:lstStyle/>
          <a:p>
            <a:r>
              <a:rPr lang="ru-RU" b="1" dirty="0" err="1" smtClean="0"/>
              <a:t>нервно-паралитического</a:t>
            </a:r>
            <a:r>
              <a:rPr lang="ru-RU" b="1" dirty="0" smtClean="0"/>
              <a:t> действия</a:t>
            </a:r>
          </a:p>
          <a:p>
            <a:r>
              <a:rPr lang="ru-RU" b="1" dirty="0" smtClean="0"/>
              <a:t>кожно-нарывного действия</a:t>
            </a:r>
          </a:p>
          <a:p>
            <a:r>
              <a:rPr lang="ru-RU" b="1" dirty="0" smtClean="0"/>
              <a:t>общеядовитого действия</a:t>
            </a:r>
          </a:p>
          <a:p>
            <a:r>
              <a:rPr lang="ru-RU" b="1" dirty="0" smtClean="0"/>
              <a:t>удушающего действия</a:t>
            </a:r>
          </a:p>
          <a:p>
            <a:r>
              <a:rPr lang="ru-RU" b="1" dirty="0" err="1" smtClean="0"/>
              <a:t>психохимические</a:t>
            </a:r>
            <a:r>
              <a:rPr lang="ru-RU" b="1" dirty="0" smtClean="0"/>
              <a:t> отравляющие вещества</a:t>
            </a:r>
          </a:p>
          <a:p>
            <a:r>
              <a:rPr lang="ru-RU" b="1" dirty="0" smtClean="0"/>
              <a:t>раздражающего действия</a:t>
            </a:r>
          </a:p>
          <a:p>
            <a:r>
              <a:rPr lang="ru-RU" b="1" dirty="0" smtClean="0">
                <a:solidFill>
                  <a:schemeClr val="accent2"/>
                </a:solidFill>
              </a:rPr>
              <a:t>токсины</a:t>
            </a:r>
            <a:endParaRPr lang="ru-RU" dirty="0">
              <a:solidFill>
                <a:schemeClr val="accent2"/>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16632"/>
            <a:ext cx="8229600" cy="1210146"/>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dirty="0" smtClean="0"/>
              <a:t>Отравляющие вещества</a:t>
            </a:r>
            <a:r>
              <a:rPr lang="ru-RU" b="1" dirty="0" smtClean="0"/>
              <a:t> </a:t>
            </a:r>
            <a:r>
              <a:rPr lang="ru-RU" b="1" u="sng" dirty="0" err="1" smtClean="0"/>
              <a:t>нервно-паралитического</a:t>
            </a:r>
            <a:r>
              <a:rPr lang="ru-RU" b="1" u="sng" dirty="0" smtClean="0"/>
              <a:t> действия</a:t>
            </a:r>
            <a:endParaRPr lang="ru-RU" b="1" u="sng" dirty="0"/>
          </a:p>
        </p:txBody>
      </p:sp>
      <p:sp>
        <p:nvSpPr>
          <p:cNvPr id="3" name="Содержимое 2"/>
          <p:cNvSpPr>
            <a:spLocks noGrp="1"/>
          </p:cNvSpPr>
          <p:nvPr>
            <p:ph idx="1"/>
          </p:nvPr>
        </p:nvSpPr>
        <p:spPr>
          <a:xfrm>
            <a:off x="323528" y="2852936"/>
            <a:ext cx="8229600" cy="3888432"/>
          </a:xfrm>
        </p:spPr>
        <p:txBody>
          <a:bodyPr>
            <a:normAutofit fontScale="77500" lnSpcReduction="20000"/>
          </a:bodyPr>
          <a:lstStyle/>
          <a:p>
            <a:pPr>
              <a:buNone/>
            </a:pPr>
            <a:r>
              <a:rPr lang="en-US" dirty="0" smtClean="0"/>
              <a:t>	</a:t>
            </a:r>
            <a:r>
              <a:rPr lang="ru-RU" u="sng" dirty="0" smtClean="0"/>
              <a:t>Зарин</a:t>
            </a:r>
            <a:r>
              <a:rPr lang="ru-RU" dirty="0" smtClean="0"/>
              <a:t> был открыт в 1938 году в </a:t>
            </a:r>
            <a:r>
              <a:rPr lang="ru-RU" u="sng" dirty="0" err="1" smtClean="0">
                <a:hlinkClick r:id="rId2" tooltip="Вупперталь"/>
              </a:rPr>
              <a:t>Вуппертале</a:t>
            </a:r>
            <a:r>
              <a:rPr lang="ru-RU" dirty="0" smtClean="0"/>
              <a:t> (</a:t>
            </a:r>
            <a:r>
              <a:rPr lang="ru-RU" dirty="0" err="1" smtClean="0"/>
              <a:t>Эльберфельд</a:t>
            </a:r>
            <a:r>
              <a:rPr lang="ru-RU" dirty="0" smtClean="0"/>
              <a:t>) </a:t>
            </a:r>
            <a:r>
              <a:rPr lang="ru-RU" dirty="0" err="1" smtClean="0"/>
              <a:t>в</a:t>
            </a:r>
            <a:r>
              <a:rPr lang="ru-RU" dirty="0" smtClean="0"/>
              <a:t> </a:t>
            </a:r>
            <a:r>
              <a:rPr lang="ru-RU" dirty="0" err="1" smtClean="0"/>
              <a:t>Бергской</a:t>
            </a:r>
            <a:r>
              <a:rPr lang="ru-RU" dirty="0" smtClean="0"/>
              <a:t> Земле Германии двумя немецкими учёными, пытавшимися получить более мощные пестициды. Зарин является третьим по токсичности после </a:t>
            </a:r>
            <a:r>
              <a:rPr lang="ru-RU" dirty="0" smtClean="0">
                <a:hlinkClick r:id="rId3" tooltip="Зоман"/>
              </a:rPr>
              <a:t>зомана</a:t>
            </a:r>
            <a:r>
              <a:rPr lang="ru-RU" dirty="0" smtClean="0"/>
              <a:t> и </a:t>
            </a:r>
            <a:r>
              <a:rPr lang="ru-RU" dirty="0" err="1" smtClean="0">
                <a:hlinkClick r:id="rId4" tooltip="Циклозарин"/>
              </a:rPr>
              <a:t>циклозарина</a:t>
            </a:r>
            <a:r>
              <a:rPr lang="ru-RU" dirty="0" smtClean="0"/>
              <a:t> из четырёх ядовитых веществ G-серии, созданных в Германии. </a:t>
            </a:r>
            <a:r>
              <a:rPr lang="en-US" dirty="0" smtClean="0"/>
              <a:t>      </a:t>
            </a:r>
            <a:r>
              <a:rPr lang="ru-RU" dirty="0" smtClean="0"/>
              <a:t>G-серия — первое и самое старое семейство </a:t>
            </a:r>
            <a:r>
              <a:rPr lang="ru-RU" dirty="0" smtClean="0">
                <a:hlinkClick r:id="rId5" tooltip="Боевое отравляющее вещество"/>
              </a:rPr>
              <a:t>БОВ</a:t>
            </a:r>
            <a:r>
              <a:rPr lang="ru-RU" dirty="0" smtClean="0"/>
              <a:t> </a:t>
            </a:r>
            <a:r>
              <a:rPr lang="ru-RU" dirty="0" err="1" smtClean="0"/>
              <a:t>нервно-паралитического</a:t>
            </a:r>
            <a:r>
              <a:rPr lang="ru-RU" dirty="0" smtClean="0"/>
              <a:t> действия: </a:t>
            </a:r>
            <a:r>
              <a:rPr lang="ru-RU" b="1" dirty="0" smtClean="0"/>
              <a:t>GA</a:t>
            </a:r>
            <a:r>
              <a:rPr lang="ru-RU" dirty="0" smtClean="0"/>
              <a:t> (табун),              </a:t>
            </a:r>
            <a:r>
              <a:rPr lang="ru-RU" b="1" dirty="0" smtClean="0"/>
              <a:t>GB</a:t>
            </a:r>
            <a:r>
              <a:rPr lang="ru-RU" dirty="0" smtClean="0"/>
              <a:t> (зарин), </a:t>
            </a:r>
            <a:r>
              <a:rPr lang="ru-RU" b="1" dirty="0" smtClean="0"/>
              <a:t>GD</a:t>
            </a:r>
            <a:r>
              <a:rPr lang="ru-RU" dirty="0" smtClean="0"/>
              <a:t> (зоман) и </a:t>
            </a:r>
            <a:r>
              <a:rPr lang="ru-RU" b="1" dirty="0" smtClean="0"/>
              <a:t>GF</a:t>
            </a:r>
            <a:r>
              <a:rPr lang="ru-RU" dirty="0" smtClean="0"/>
              <a:t> (</a:t>
            </a:r>
            <a:r>
              <a:rPr lang="ru-RU" dirty="0" err="1" smtClean="0"/>
              <a:t>цикрозарин</a:t>
            </a:r>
            <a:r>
              <a:rPr lang="ru-RU" dirty="0" smtClean="0"/>
              <a:t>). Зарин, открытие которого произошло вслед за табуном, назвали в честь его исследователей: </a:t>
            </a:r>
            <a:r>
              <a:rPr lang="ru-RU" b="1" u="sng" dirty="0" err="1" smtClean="0"/>
              <a:t>S</a:t>
            </a:r>
            <a:r>
              <a:rPr lang="ru-RU" dirty="0" err="1" smtClean="0"/>
              <a:t>chrader</a:t>
            </a:r>
            <a:r>
              <a:rPr lang="ru-RU" dirty="0" smtClean="0"/>
              <a:t> (Герхард Шрадер), </a:t>
            </a:r>
            <a:r>
              <a:rPr lang="ru-RU" b="1" u="sng" dirty="0" err="1" smtClean="0"/>
              <a:t>A</a:t>
            </a:r>
            <a:r>
              <a:rPr lang="ru-RU" dirty="0" err="1" smtClean="0"/>
              <a:t>mbros</a:t>
            </a:r>
            <a:r>
              <a:rPr lang="ru-RU" dirty="0" smtClean="0"/>
              <a:t>, </a:t>
            </a:r>
            <a:r>
              <a:rPr lang="ru-RU" b="1" u="sng" dirty="0" err="1" smtClean="0"/>
              <a:t>R</a:t>
            </a:r>
            <a:r>
              <a:rPr lang="ru-RU" dirty="0" err="1" smtClean="0"/>
              <a:t>itter</a:t>
            </a:r>
            <a:r>
              <a:rPr lang="ru-RU" dirty="0" smtClean="0"/>
              <a:t> и </a:t>
            </a:r>
            <a:r>
              <a:rPr lang="ru-RU" dirty="0" err="1" smtClean="0"/>
              <a:t>Van</a:t>
            </a:r>
            <a:r>
              <a:rPr lang="ru-RU" dirty="0" smtClean="0"/>
              <a:t> </a:t>
            </a:r>
            <a:r>
              <a:rPr lang="ru-RU" dirty="0" err="1" smtClean="0"/>
              <a:t>der</a:t>
            </a:r>
            <a:r>
              <a:rPr lang="ru-RU" dirty="0" smtClean="0"/>
              <a:t> </a:t>
            </a:r>
            <a:r>
              <a:rPr lang="ru-RU" dirty="0" err="1" smtClean="0"/>
              <a:t>L</a:t>
            </a:r>
            <a:r>
              <a:rPr lang="ru-RU" b="1" u="sng" dirty="0" err="1" smtClean="0"/>
              <a:t>in</a:t>
            </a:r>
            <a:r>
              <a:rPr lang="ru-RU" dirty="0" err="1" smtClean="0"/>
              <a:t>de</a:t>
            </a:r>
            <a:r>
              <a:rPr lang="ru-RU" dirty="0" smtClean="0"/>
              <a:t>. </a:t>
            </a:r>
            <a:endParaRPr lang="ru-RU" dirty="0"/>
          </a:p>
        </p:txBody>
      </p:sp>
      <p:sp>
        <p:nvSpPr>
          <p:cNvPr id="9" name="Скругленный прямоугольник 8"/>
          <p:cNvSpPr/>
          <p:nvPr/>
        </p:nvSpPr>
        <p:spPr>
          <a:xfrm>
            <a:off x="2627784" y="1556792"/>
            <a:ext cx="3528392" cy="1152128"/>
          </a:xfrm>
          <a:prstGeom prst="roundRect">
            <a:avLst/>
          </a:prstGeom>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r>
              <a:rPr lang="ru-RU" sz="4400" dirty="0" smtClean="0"/>
              <a:t>Зарин </a:t>
            </a:r>
            <a:r>
              <a:rPr lang="en-US" sz="4400" dirty="0" smtClean="0"/>
              <a:t>(GB)</a:t>
            </a:r>
            <a:endParaRPr lang="ru-RU" sz="4400" dirty="0"/>
          </a:p>
        </p:txBody>
      </p:sp>
      <p:pic>
        <p:nvPicPr>
          <p:cNvPr id="1026" name="Picture 2" descr="C:\Users\qqwka\Desktop\Screens\Скриншот 17-09-2022 215004.jpg"/>
          <p:cNvPicPr>
            <a:picLocks noChangeAspect="1" noChangeArrowheads="1"/>
          </p:cNvPicPr>
          <p:nvPr/>
        </p:nvPicPr>
        <p:blipFill>
          <a:blip r:embed="rId6" cstate="print"/>
          <a:srcRect/>
          <a:stretch>
            <a:fillRect/>
          </a:stretch>
        </p:blipFill>
        <p:spPr bwMode="auto">
          <a:xfrm>
            <a:off x="6660232" y="1412776"/>
            <a:ext cx="2376264" cy="18002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864096"/>
          </a:xfrm>
        </p:spPr>
        <p:style>
          <a:lnRef idx="1">
            <a:schemeClr val="accent2"/>
          </a:lnRef>
          <a:fillRef idx="2">
            <a:schemeClr val="accent2"/>
          </a:fillRef>
          <a:effectRef idx="1">
            <a:schemeClr val="accent2"/>
          </a:effectRef>
          <a:fontRef idx="minor">
            <a:schemeClr val="dk1"/>
          </a:fontRef>
        </p:style>
        <p:txBody>
          <a:bodyPr/>
          <a:lstStyle/>
          <a:p>
            <a:r>
              <a:rPr lang="ru-RU" b="1" dirty="0" smtClean="0"/>
              <a:t>Зарин (</a:t>
            </a:r>
            <a:r>
              <a:rPr lang="en-US" b="1" dirty="0" smtClean="0"/>
              <a:t>GB)  </a:t>
            </a:r>
            <a:r>
              <a:rPr lang="en-US" sz="2000" b="1" dirty="0" smtClean="0"/>
              <a:t> </a:t>
            </a:r>
            <a:r>
              <a:rPr lang="en-US" sz="2000" dirty="0" smtClean="0"/>
              <a:t>(</a:t>
            </a:r>
            <a:r>
              <a:rPr lang="en-US" sz="2000" dirty="0" err="1" smtClean="0"/>
              <a:t>Sarin</a:t>
            </a:r>
            <a:r>
              <a:rPr lang="en-US" sz="2000" dirty="0" smtClean="0"/>
              <a:t>)</a:t>
            </a:r>
            <a:endParaRPr lang="ru-RU" sz="2000" dirty="0"/>
          </a:p>
        </p:txBody>
      </p:sp>
      <p:sp>
        <p:nvSpPr>
          <p:cNvPr id="3" name="Содержимое 2"/>
          <p:cNvSpPr>
            <a:spLocks noGrp="1"/>
          </p:cNvSpPr>
          <p:nvPr>
            <p:ph idx="1"/>
          </p:nvPr>
        </p:nvSpPr>
        <p:spPr>
          <a:xfrm>
            <a:off x="2411760" y="1052736"/>
            <a:ext cx="6275040" cy="5073427"/>
          </a:xfrm>
        </p:spPr>
        <p:txBody>
          <a:bodyPr>
            <a:normAutofit fontScale="47500" lnSpcReduction="20000"/>
          </a:bodyPr>
          <a:lstStyle/>
          <a:p>
            <a:pPr>
              <a:buNone/>
            </a:pPr>
            <a:r>
              <a:rPr lang="ru-RU" b="1" dirty="0" smtClean="0"/>
              <a:t>	</a:t>
            </a:r>
            <a:r>
              <a:rPr lang="ru-RU" sz="3500" b="1" u="sng" dirty="0" smtClean="0"/>
              <a:t>Зарин</a:t>
            </a:r>
            <a:r>
              <a:rPr lang="ru-RU" sz="3500" dirty="0" smtClean="0"/>
              <a:t> - это летучая бесцветная или желтоватая жидкость почти без запаха. Зимой не замерзает. Смешивается с водой и органическими растворителями в любых соотношениях и хорошо растворяется в жирах. Он устойчив к действию воды, поэтому может применяться для заражения источников воды на длительное время. При обычной температуре быстро разрушается растворами щелочей и аммиака. При попадании на кожу человека, обмундирование, обувь, дерево и другие пористые материалы, а также на продукты питания зарин быстро в них впитывается.</a:t>
            </a:r>
          </a:p>
          <a:p>
            <a:pPr>
              <a:buNone/>
            </a:pPr>
            <a:r>
              <a:rPr lang="ru-RU" sz="3500" dirty="0" smtClean="0"/>
              <a:t>	Действие зарина на организм человека развивается быстро, без периода скрытого действия. </a:t>
            </a:r>
            <a:r>
              <a:rPr lang="ru-RU" sz="3500" b="1" dirty="0" smtClean="0"/>
              <a:t>При воздействии смертельных доз</a:t>
            </a:r>
            <a:r>
              <a:rPr lang="ru-RU" sz="3500" dirty="0" smtClean="0"/>
              <a:t> наблюдается: сужение зрачков (</a:t>
            </a:r>
            <a:r>
              <a:rPr lang="ru-RU" sz="3500" dirty="0" err="1" smtClean="0"/>
              <a:t>миоз</a:t>
            </a:r>
            <a:r>
              <a:rPr lang="ru-RU" sz="3500" dirty="0" smtClean="0"/>
              <a:t>), выделение слюны, затруднение дыхания, рвота, нарушение координации движений, потеря сознания, приступы сильных судорог, паралич и смерть. </a:t>
            </a:r>
            <a:r>
              <a:rPr lang="ru-RU" sz="3500" b="1" dirty="0" smtClean="0"/>
              <a:t>Не смертельные</a:t>
            </a:r>
            <a:r>
              <a:rPr lang="ru-RU" sz="3500" dirty="0" smtClean="0"/>
              <a:t> дозы зарина вызывают поражения различной степени тяжести в зависимости от полученной дозы. При небольшой дозе происходит временное ослабление зрения (</a:t>
            </a:r>
            <a:r>
              <a:rPr lang="ru-RU" sz="3500" dirty="0" err="1" smtClean="0"/>
              <a:t>миоз</a:t>
            </a:r>
            <a:r>
              <a:rPr lang="ru-RU" sz="3500" dirty="0" smtClean="0"/>
              <a:t>) и стеснение в груди.</a:t>
            </a:r>
          </a:p>
          <a:p>
            <a:pPr>
              <a:buNone/>
            </a:pPr>
            <a:r>
              <a:rPr lang="ru-RU" sz="3500" dirty="0" smtClean="0"/>
              <a:t>	Пары зарина при средних метеорологических условиях могут распространяться по ветру до 20 км от места применения.</a:t>
            </a:r>
          </a:p>
          <a:p>
            <a:pPr>
              <a:buNone/>
            </a:pPr>
            <a:endParaRPr lang="ru-RU" dirty="0"/>
          </a:p>
        </p:txBody>
      </p:sp>
      <p:pic>
        <p:nvPicPr>
          <p:cNvPr id="2050" name="Picture 2" descr="C:\Users\qqwka\Desktop\Screens\Скриншот 17-09-2022 214517.jpg"/>
          <p:cNvPicPr>
            <a:picLocks noChangeAspect="1" noChangeArrowheads="1"/>
          </p:cNvPicPr>
          <p:nvPr/>
        </p:nvPicPr>
        <p:blipFill>
          <a:blip r:embed="rId2" cstate="print"/>
          <a:srcRect/>
          <a:stretch>
            <a:fillRect/>
          </a:stretch>
        </p:blipFill>
        <p:spPr bwMode="auto">
          <a:xfrm>
            <a:off x="611560" y="1124744"/>
            <a:ext cx="1905000" cy="2466975"/>
          </a:xfrm>
          <a:prstGeom prst="rect">
            <a:avLst/>
          </a:prstGeom>
          <a:noFill/>
        </p:spPr>
      </p:pic>
      <p:pic>
        <p:nvPicPr>
          <p:cNvPr id="2051" name="Picture 3" descr="C:\Users\qqwka\Downloads\7afe8d4fdd5c9ddfb6787393bc9add3f.jpg"/>
          <p:cNvPicPr>
            <a:picLocks noChangeAspect="1" noChangeArrowheads="1"/>
          </p:cNvPicPr>
          <p:nvPr/>
        </p:nvPicPr>
        <p:blipFill>
          <a:blip r:embed="rId3" cstate="print"/>
          <a:srcRect/>
          <a:stretch>
            <a:fillRect/>
          </a:stretch>
        </p:blipFill>
        <p:spPr bwMode="auto">
          <a:xfrm>
            <a:off x="0" y="3645024"/>
            <a:ext cx="2736304" cy="2520280"/>
          </a:xfrm>
          <a:prstGeom prst="rect">
            <a:avLst/>
          </a:prstGeom>
          <a:noFill/>
        </p:spPr>
      </p:pic>
      <p:sp>
        <p:nvSpPr>
          <p:cNvPr id="6" name="Прямоугольник 5"/>
          <p:cNvSpPr/>
          <p:nvPr/>
        </p:nvSpPr>
        <p:spPr>
          <a:xfrm>
            <a:off x="2771800" y="5805264"/>
            <a:ext cx="6372200" cy="861774"/>
          </a:xfrm>
          <a:prstGeom prst="rect">
            <a:avLst/>
          </a:prstGeom>
        </p:spPr>
        <p:txBody>
          <a:bodyPr wrap="square">
            <a:spAutoFit/>
          </a:bodyPr>
          <a:lstStyle/>
          <a:p>
            <a:r>
              <a:rPr lang="ru-RU" sz="1000" b="1" dirty="0" smtClean="0"/>
              <a:t>Зарин смертельно ядовит.</a:t>
            </a:r>
            <a:r>
              <a:rPr lang="ru-RU" sz="1000" dirty="0" smtClean="0"/>
              <a:t> </a:t>
            </a:r>
            <a:r>
              <a:rPr lang="ru-RU" sz="1000" b="1" dirty="0" smtClean="0"/>
              <a:t>Вызывает поражение при любом виде воздействия, особенно быстро — при ингаляции. Первые признаки поражения (</a:t>
            </a:r>
            <a:r>
              <a:rPr lang="ru-RU" sz="1000" b="1" dirty="0" err="1" smtClean="0">
                <a:hlinkClick r:id="rId4" tooltip="Миоз"/>
              </a:rPr>
              <a:t>миоз</a:t>
            </a:r>
            <a:r>
              <a:rPr lang="ru-RU" sz="1000" b="1" dirty="0" smtClean="0"/>
              <a:t> и затруднение дыхания) появляются при концентрации зарина в воздухе 0,0005 мг/л (через 2 минуты). </a:t>
            </a:r>
            <a:r>
              <a:rPr lang="ru-RU" sz="1000" b="1" dirty="0" err="1" smtClean="0">
                <a:hlinkClick r:id="rId5" tooltip="Среднесмертельная концентрация"/>
              </a:rPr>
              <a:t>Среднесмертельная</a:t>
            </a:r>
            <a:r>
              <a:rPr lang="ru-RU" sz="1000" b="1" dirty="0" smtClean="0">
                <a:hlinkClick r:id="rId5" tooltip="Среднесмертельная концентрация"/>
              </a:rPr>
              <a:t> концентрация</a:t>
            </a:r>
            <a:r>
              <a:rPr lang="ru-RU" sz="1000" b="1" dirty="0" smtClean="0"/>
              <a:t> при действии через органы дыхания в течение 1 минуты — 0,075 мг/л, при действии через кожу — 0,12 мг/л. Полулетальная доза при контакте с кожей — 24 мг/кг веса, при попадании в организм через рот — 0,14 мг/кг веса. </a:t>
            </a:r>
            <a:endParaRPr lang="ru-RU" sz="10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38138"/>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dirty="0" smtClean="0"/>
              <a:t>Отравляющие вещества</a:t>
            </a:r>
            <a:r>
              <a:rPr lang="ru-RU" b="1" dirty="0" smtClean="0"/>
              <a:t> </a:t>
            </a:r>
            <a:r>
              <a:rPr lang="ru-RU" b="1" u="sng" dirty="0" err="1" smtClean="0"/>
              <a:t>нервно-паралитического</a:t>
            </a:r>
            <a:r>
              <a:rPr lang="ru-RU" b="1" u="sng" dirty="0" smtClean="0"/>
              <a:t> действия</a:t>
            </a:r>
            <a:endParaRPr lang="ru-RU" dirty="0"/>
          </a:p>
        </p:txBody>
      </p:sp>
      <p:sp>
        <p:nvSpPr>
          <p:cNvPr id="3" name="Содержимое 2"/>
          <p:cNvSpPr>
            <a:spLocks noGrp="1"/>
          </p:cNvSpPr>
          <p:nvPr>
            <p:ph idx="1"/>
          </p:nvPr>
        </p:nvSpPr>
        <p:spPr>
          <a:xfrm>
            <a:off x="467544" y="3284984"/>
            <a:ext cx="8229600" cy="3456384"/>
          </a:xfrm>
        </p:spPr>
        <p:txBody>
          <a:bodyPr>
            <a:normAutofit fontScale="40000" lnSpcReduction="20000"/>
          </a:bodyPr>
          <a:lstStyle/>
          <a:p>
            <a:pPr>
              <a:buNone/>
            </a:pPr>
            <a:r>
              <a:rPr lang="ru-RU" b="1" dirty="0" smtClean="0"/>
              <a:t>	</a:t>
            </a:r>
            <a:r>
              <a:rPr lang="ru-RU" sz="4300" b="1" u="sng" dirty="0" smtClean="0"/>
              <a:t>Зоман</a:t>
            </a:r>
            <a:r>
              <a:rPr lang="ru-RU" sz="4300" dirty="0" smtClean="0"/>
              <a:t> - бесцветная и почти без запаха жидкость, по своим свойствам очень похожая на зарин; действует на организм человека, как зарин, но </a:t>
            </a:r>
            <a:r>
              <a:rPr lang="ru-RU" sz="4300" b="1" u="sng" dirty="0" smtClean="0"/>
              <a:t>токсичнее его в 5-10 раз.</a:t>
            </a:r>
          </a:p>
          <a:p>
            <a:pPr>
              <a:buNone/>
            </a:pPr>
            <a:r>
              <a:rPr lang="ru-RU" sz="4300" dirty="0" smtClean="0"/>
              <a:t>	Средства применения, а также средства защиты от него те же, что и при применении зарина.</a:t>
            </a:r>
          </a:p>
          <a:p>
            <a:pPr>
              <a:buNone/>
            </a:pPr>
            <a:r>
              <a:rPr lang="ru-RU" sz="4300" dirty="0" smtClean="0"/>
              <a:t>	Особенность зомана состоит в том, что он заражает местность на более длительные сроки, чем зарин. Опасность смертельного поражения на местности, зараженной зоманом, сохраняется летом до 10 ч (в местах разрывов боеприпасов - до 30 ч), зимой - до 2-3 суток, а опасность временного поражения зрения сохраняется летом - до 2-4 суток, зимой - до 2-3 недель. Пары зомана в опасных концентрациях могут распространяться по ветру на десятки километров от места применения. Вооружение и военная техника, зараженные каплями зомана, после ее дегазации может эксплуатироваться без средств защиты кожи, но представляет опасность поражения через органы дыхания.</a:t>
            </a:r>
          </a:p>
          <a:p>
            <a:endParaRPr lang="ru-RU" dirty="0"/>
          </a:p>
        </p:txBody>
      </p:sp>
      <p:sp>
        <p:nvSpPr>
          <p:cNvPr id="4" name="Скругленный прямоугольник 3"/>
          <p:cNvSpPr/>
          <p:nvPr/>
        </p:nvSpPr>
        <p:spPr>
          <a:xfrm>
            <a:off x="2915816" y="1628800"/>
            <a:ext cx="2592288" cy="1224136"/>
          </a:xfrm>
          <a:prstGeom prst="roundRect">
            <a:avLst/>
          </a:prstGeom>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r>
              <a:rPr lang="ru-RU" sz="3600" dirty="0" smtClean="0"/>
              <a:t>Зоман  </a:t>
            </a:r>
            <a:r>
              <a:rPr lang="en-US" sz="3600" dirty="0" smtClean="0"/>
              <a:t>(GD)</a:t>
            </a:r>
            <a:endParaRPr lang="ru-RU" sz="3600" dirty="0"/>
          </a:p>
        </p:txBody>
      </p:sp>
      <p:pic>
        <p:nvPicPr>
          <p:cNvPr id="3074" name="Picture 2" descr="C:\Users\qqwka\Desktop\Screens\Скриншот 17-09-2022 220736.jpg"/>
          <p:cNvPicPr>
            <a:picLocks noChangeAspect="1" noChangeArrowheads="1"/>
          </p:cNvPicPr>
          <p:nvPr/>
        </p:nvPicPr>
        <p:blipFill>
          <a:blip r:embed="rId2" cstate="print"/>
          <a:srcRect/>
          <a:stretch>
            <a:fillRect/>
          </a:stretch>
        </p:blipFill>
        <p:spPr bwMode="auto">
          <a:xfrm>
            <a:off x="6084168" y="1556792"/>
            <a:ext cx="2376264" cy="1446436"/>
          </a:xfrm>
          <a:prstGeom prst="rect">
            <a:avLst/>
          </a:prstGeom>
          <a:noFill/>
        </p:spPr>
      </p:pic>
      <p:pic>
        <p:nvPicPr>
          <p:cNvPr id="3075" name="Picture 3" descr="C:\Users\qqwka\Desktop\Screens\Скриншот 17-09-2022 220832.jpg"/>
          <p:cNvPicPr>
            <a:picLocks noChangeAspect="1" noChangeArrowheads="1"/>
          </p:cNvPicPr>
          <p:nvPr/>
        </p:nvPicPr>
        <p:blipFill>
          <a:blip r:embed="rId3" cstate="print"/>
          <a:srcRect/>
          <a:stretch>
            <a:fillRect/>
          </a:stretch>
        </p:blipFill>
        <p:spPr bwMode="auto">
          <a:xfrm>
            <a:off x="899592" y="1484784"/>
            <a:ext cx="1411610" cy="1798664"/>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dirty="0" smtClean="0"/>
              <a:t>Отравляющие вещества</a:t>
            </a:r>
            <a:r>
              <a:rPr lang="ru-RU" b="1" dirty="0" smtClean="0"/>
              <a:t> </a:t>
            </a:r>
            <a:r>
              <a:rPr lang="ru-RU" b="1" u="sng" dirty="0" err="1" smtClean="0"/>
              <a:t>нервно-паралитического</a:t>
            </a:r>
            <a:r>
              <a:rPr lang="ru-RU" b="1" u="sng" dirty="0" smtClean="0"/>
              <a:t> действия</a:t>
            </a:r>
            <a:endParaRPr lang="ru-RU" dirty="0"/>
          </a:p>
        </p:txBody>
      </p:sp>
      <p:sp>
        <p:nvSpPr>
          <p:cNvPr id="3" name="Содержимое 2"/>
          <p:cNvSpPr>
            <a:spLocks noGrp="1"/>
          </p:cNvSpPr>
          <p:nvPr>
            <p:ph idx="1"/>
          </p:nvPr>
        </p:nvSpPr>
        <p:spPr>
          <a:xfrm>
            <a:off x="179512" y="2924944"/>
            <a:ext cx="8784976" cy="3744416"/>
          </a:xfrm>
        </p:spPr>
        <p:txBody>
          <a:bodyPr>
            <a:noAutofit/>
          </a:bodyPr>
          <a:lstStyle/>
          <a:p>
            <a:pPr>
              <a:buNone/>
            </a:pPr>
            <a:r>
              <a:rPr lang="ru-RU" sz="1400" b="1" dirty="0" smtClean="0"/>
              <a:t>	</a:t>
            </a:r>
            <a:r>
              <a:rPr lang="ru-RU" sz="1400" b="1" dirty="0" err="1" smtClean="0"/>
              <a:t>Ви-Икс</a:t>
            </a:r>
            <a:r>
              <a:rPr lang="ru-RU" sz="1400" b="1" dirty="0" smtClean="0"/>
              <a:t> (VX)</a:t>
            </a:r>
            <a:r>
              <a:rPr lang="ru-RU" sz="1400" dirty="0" smtClean="0"/>
              <a:t> - мало летучая бесцветная жидкость, не имеющая запаха и не замерзающая зимой. Местность, зараженная VX, остается опасной для поражения летом до 7-15 суток, а зимой - на весь период до наступления тепла. Воду VX заражает на очень длительный срок. Основное боевое состояние VХ - аэрозоль. Аэрозоли заражают приземные слои воздуха и распространяются по направлению ветра на значительную глубину (до 5-20 км); они поражают живую силу через органы дыхания, открытые участки кожи и обычное летнее армейское обмундирование, а также заражают местность, вооружение, военную технику и открытые водоемы. Импрегнированное обмундирование надежно защищает от аэрозолей VX. Токсичность VX по действию через органы дыхания выше зарина в 10 раз, а в капельножидком состоянии через обнаженную кожу - в сотни раз. Для смертельного поражения через обнаженную кожу и при попадании внутрь организма с водой и пищей достаточно 2 мг ОВ. Симптомы поражения через органы дыхания аналогичны вызываемым зарином. При поражении аэрозолем VX через кожу симптомы отравления могут проявляться не сразу, а через некоторое время - до нескольких часов. При этом появляется мышечное подергивание в месте попадания ОВ, затем - судороги, мышечная слабость и паралич. Кроме того, могут наблюдаться затруднение дыхания, слюнотечение, угнетение центральной нервной системы.</a:t>
            </a:r>
            <a:endParaRPr lang="ru-RU" sz="1400" dirty="0"/>
          </a:p>
        </p:txBody>
      </p:sp>
      <p:sp>
        <p:nvSpPr>
          <p:cNvPr id="4" name="Скругленный прямоугольник 3"/>
          <p:cNvSpPr/>
          <p:nvPr/>
        </p:nvSpPr>
        <p:spPr>
          <a:xfrm>
            <a:off x="2843808" y="1556792"/>
            <a:ext cx="3096344" cy="1224136"/>
          </a:xfrm>
          <a:prstGeom prst="roundRect">
            <a:avLst/>
          </a:prstGeom>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r>
              <a:rPr lang="ru-RU" sz="4000" b="1" dirty="0" err="1" smtClean="0"/>
              <a:t>Ви-Икс</a:t>
            </a:r>
            <a:r>
              <a:rPr lang="ru-RU" sz="4000" b="1" dirty="0" smtClean="0"/>
              <a:t> (</a:t>
            </a:r>
            <a:r>
              <a:rPr lang="en-US" sz="4000" b="1" dirty="0" smtClean="0"/>
              <a:t>VX)</a:t>
            </a:r>
            <a:endParaRPr lang="ru-RU" sz="4000" dirty="0"/>
          </a:p>
        </p:txBody>
      </p:sp>
      <p:pic>
        <p:nvPicPr>
          <p:cNvPr id="4098" name="Picture 2" descr="C:\Users\qqwka\Desktop\Screens\Скриншот 17-09-2022 222510.jpg"/>
          <p:cNvPicPr>
            <a:picLocks noChangeAspect="1" noChangeArrowheads="1"/>
          </p:cNvPicPr>
          <p:nvPr/>
        </p:nvPicPr>
        <p:blipFill>
          <a:blip r:embed="rId2" cstate="print"/>
          <a:srcRect/>
          <a:stretch>
            <a:fillRect/>
          </a:stretch>
        </p:blipFill>
        <p:spPr bwMode="auto">
          <a:xfrm>
            <a:off x="6444208" y="1556792"/>
            <a:ext cx="2372519" cy="1293406"/>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b="1" dirty="0" smtClean="0"/>
              <a:t>Отравляющие вещества кожно-нарывного действия:</a:t>
            </a:r>
            <a:endParaRPr lang="ru-RU" dirty="0"/>
          </a:p>
        </p:txBody>
      </p:sp>
      <p:sp>
        <p:nvSpPr>
          <p:cNvPr id="3" name="Содержимое 2"/>
          <p:cNvSpPr>
            <a:spLocks noGrp="1"/>
          </p:cNvSpPr>
          <p:nvPr>
            <p:ph idx="1"/>
          </p:nvPr>
        </p:nvSpPr>
        <p:spPr>
          <a:xfrm>
            <a:off x="457200" y="2852936"/>
            <a:ext cx="8229600" cy="3888432"/>
          </a:xfrm>
        </p:spPr>
        <p:txBody>
          <a:bodyPr>
            <a:normAutofit fontScale="47500" lnSpcReduction="20000"/>
          </a:bodyPr>
          <a:lstStyle/>
          <a:p>
            <a:pPr>
              <a:buNone/>
            </a:pPr>
            <a:r>
              <a:rPr lang="ru-RU" dirty="0" smtClean="0"/>
              <a:t>	</a:t>
            </a:r>
            <a:r>
              <a:rPr lang="ru-RU" sz="3800" dirty="0" smtClean="0"/>
              <a:t>Основным ОВ </a:t>
            </a:r>
            <a:r>
              <a:rPr lang="ru-RU" sz="3800" u="sng" dirty="0" smtClean="0"/>
              <a:t>кожно-нарывного</a:t>
            </a:r>
            <a:r>
              <a:rPr lang="ru-RU" sz="3800" dirty="0" smtClean="0"/>
              <a:t> действия является </a:t>
            </a:r>
            <a:r>
              <a:rPr lang="ru-RU" sz="3800" b="1" dirty="0" smtClean="0"/>
              <a:t>иприт</a:t>
            </a:r>
            <a:r>
              <a:rPr lang="ru-RU" sz="3800" dirty="0" smtClean="0"/>
              <a:t>. Используется технический (Н) и перегонный (очищенный) иприт (HD).</a:t>
            </a:r>
          </a:p>
          <a:p>
            <a:pPr>
              <a:buNone/>
            </a:pPr>
            <a:r>
              <a:rPr lang="ru-RU" sz="3800" b="1" dirty="0" smtClean="0"/>
              <a:t>	Иприт</a:t>
            </a:r>
            <a:r>
              <a:rPr lang="ru-RU" sz="3800" dirty="0" smtClean="0"/>
              <a:t> (перегнанный) - бесцветная или светло-желтая жидкость со слабым запахом, тяжелее воды. При температуре около 14° С замерзает. Технический иприт имеет темно-бурую окраску и сильный запах, напоминающий запах чеснока или горчицы. На воздухе иприт испаряется медленно. В воде он растворяется плохо; хорошо растворяется в спирте, бензине, керосине, ацетоне и других органических растворителях, а также в различных маслах и жирах. Легко впитывается в дерево, кожу, ткани и краску.</a:t>
            </a:r>
          </a:p>
          <a:p>
            <a:pPr>
              <a:buNone/>
            </a:pPr>
            <a:r>
              <a:rPr lang="ru-RU" sz="3800" dirty="0" smtClean="0"/>
              <a:t>	В воде иприт разлагается медленно, долго сохраняя свои поражающие свойства; при нагревании разложение идет быстрее. Водные растворы гипохлоритов кальция разрушают иприт. Иприт обладает многосторонним действием. Он поражает кожу и глаза, дыхательные пути и легкие. При попадании в желудочно-кишечный тракт с пищей и водой при дозе 0,2 г вызывает смертельное отравление. Иприт обладает периодом скрытого действия и кумулятивным эффектом.</a:t>
            </a:r>
          </a:p>
          <a:p>
            <a:endParaRPr lang="ru-RU" dirty="0"/>
          </a:p>
        </p:txBody>
      </p:sp>
      <p:sp>
        <p:nvSpPr>
          <p:cNvPr id="4" name="Скругленный прямоугольник 3"/>
          <p:cNvSpPr/>
          <p:nvPr/>
        </p:nvSpPr>
        <p:spPr>
          <a:xfrm>
            <a:off x="1259632" y="1556792"/>
            <a:ext cx="2592288" cy="1224136"/>
          </a:xfrm>
          <a:prstGeom prst="roundRect">
            <a:avLst/>
          </a:prstGeom>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r>
              <a:rPr lang="ru-RU" sz="2400" b="1" dirty="0" smtClean="0"/>
              <a:t>Иприт (горчичный газ)</a:t>
            </a:r>
            <a:endParaRPr lang="ru-RU" sz="2400" b="1" dirty="0"/>
          </a:p>
        </p:txBody>
      </p:sp>
      <p:pic>
        <p:nvPicPr>
          <p:cNvPr id="5122" name="Picture 2" descr="C:\Users\qqwka\Desktop\Screens\Скриншот 17-09-2022 223759.jpg"/>
          <p:cNvPicPr>
            <a:picLocks noChangeAspect="1" noChangeArrowheads="1"/>
          </p:cNvPicPr>
          <p:nvPr/>
        </p:nvPicPr>
        <p:blipFill>
          <a:blip r:embed="rId2" cstate="print"/>
          <a:srcRect/>
          <a:stretch>
            <a:fillRect/>
          </a:stretch>
        </p:blipFill>
        <p:spPr bwMode="auto">
          <a:xfrm>
            <a:off x="4716016" y="1556792"/>
            <a:ext cx="3139549" cy="1224136"/>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b="1" dirty="0" smtClean="0"/>
              <a:t>Отравляющие вещества общеядовитого действия</a:t>
            </a:r>
            <a:endParaRPr lang="ru-RU" dirty="0"/>
          </a:p>
        </p:txBody>
      </p:sp>
      <p:sp>
        <p:nvSpPr>
          <p:cNvPr id="3" name="Содержимое 2"/>
          <p:cNvSpPr>
            <a:spLocks noGrp="1"/>
          </p:cNvSpPr>
          <p:nvPr>
            <p:ph idx="1"/>
          </p:nvPr>
        </p:nvSpPr>
        <p:spPr>
          <a:xfrm>
            <a:off x="467544" y="2708920"/>
            <a:ext cx="8219256" cy="3417243"/>
          </a:xfrm>
        </p:spPr>
        <p:txBody>
          <a:bodyPr>
            <a:normAutofit fontScale="55000" lnSpcReduction="20000"/>
          </a:bodyPr>
          <a:lstStyle/>
          <a:p>
            <a:pPr>
              <a:buNone/>
            </a:pPr>
            <a:r>
              <a:rPr lang="ru-RU" b="1" dirty="0" smtClean="0"/>
              <a:t>	</a:t>
            </a:r>
            <a:r>
              <a:rPr lang="ru-RU" b="1" u="sng" dirty="0" smtClean="0"/>
              <a:t>Синильная кислота</a:t>
            </a:r>
            <a:r>
              <a:rPr lang="ru-RU" u="sng" dirty="0" smtClean="0"/>
              <a:t> </a:t>
            </a:r>
            <a:r>
              <a:rPr lang="ru-RU" dirty="0" smtClean="0"/>
              <a:t>- бесцветная, быстро испаряющаяся жидкость с запахом горького миндаля. На открытой местности быстро улетучивается (за 10-15 мин); на металлы и ткани не действует. Она может применяться в химических авиационных бомбах крупного калибра. В боевых условиях на организм действует только при вдыхании зараженного воздуха, поражая кровеносную и центральную нервную системы. При вдыхании паров синильной кислоты появляется металлический привкус во рту, раздражение горла, головокружение, слабость, чувство страха. При тяжелом отравлении симптомы усиливаются и, кроме того, появляется мучительная отдышка, замедляется пульс, расширяются зрачки, наступает потеря сознания, появляются сильные судороги, происходит непроизвольное отделение мочи и кала. В этой стадии судорожное напряжение мышц сменяется их полным расслаблением, дыхание становится поверхностным; эта стадия заканчивается остановкой дыхания, параличом сердечной деятельности и смертью.</a:t>
            </a:r>
            <a:endParaRPr lang="ru-RU" dirty="0"/>
          </a:p>
        </p:txBody>
      </p:sp>
      <p:sp>
        <p:nvSpPr>
          <p:cNvPr id="4" name="Скругленный прямоугольник 3"/>
          <p:cNvSpPr/>
          <p:nvPr/>
        </p:nvSpPr>
        <p:spPr>
          <a:xfrm>
            <a:off x="539552" y="1628800"/>
            <a:ext cx="5544616" cy="864096"/>
          </a:xfrm>
          <a:prstGeom prst="roundRect">
            <a:avLst/>
          </a:prstGeom>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r>
              <a:rPr lang="ru-RU" sz="4000" b="1" dirty="0" smtClean="0"/>
              <a:t>Синильная кислота</a:t>
            </a:r>
            <a:endParaRPr lang="ru-RU" sz="4000" dirty="0"/>
          </a:p>
        </p:txBody>
      </p:sp>
      <p:pic>
        <p:nvPicPr>
          <p:cNvPr id="6146" name="Picture 2" descr="C:\Users\qqwka\Desktop\Screens\Скриншот 17-09-2022 224116.jpg"/>
          <p:cNvPicPr>
            <a:picLocks noChangeAspect="1" noChangeArrowheads="1"/>
          </p:cNvPicPr>
          <p:nvPr/>
        </p:nvPicPr>
        <p:blipFill>
          <a:blip r:embed="rId2" cstate="print"/>
          <a:srcRect/>
          <a:stretch>
            <a:fillRect/>
          </a:stretch>
        </p:blipFill>
        <p:spPr bwMode="auto">
          <a:xfrm>
            <a:off x="6372200" y="1484784"/>
            <a:ext cx="2274744" cy="1197942"/>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b="1" dirty="0" smtClean="0"/>
              <a:t>Отравляющие вещества общеядовитого действия</a:t>
            </a:r>
            <a:endParaRPr lang="ru-RU" dirty="0"/>
          </a:p>
        </p:txBody>
      </p:sp>
      <p:sp>
        <p:nvSpPr>
          <p:cNvPr id="3" name="Содержимое 2"/>
          <p:cNvSpPr>
            <a:spLocks noGrp="1"/>
          </p:cNvSpPr>
          <p:nvPr>
            <p:ph idx="1"/>
          </p:nvPr>
        </p:nvSpPr>
        <p:spPr>
          <a:xfrm>
            <a:off x="457200" y="2996952"/>
            <a:ext cx="8229600" cy="3129211"/>
          </a:xfrm>
        </p:spPr>
        <p:txBody>
          <a:bodyPr/>
          <a:lstStyle/>
          <a:p>
            <a:pPr>
              <a:buNone/>
            </a:pPr>
            <a:r>
              <a:rPr lang="ru-RU" dirty="0" smtClean="0"/>
              <a:t>	бесцветная, более летучая, чем синильная кислота, жидкость с резким неприятным запахом. По своим токсическим свойствам хлорциан аналогичен синильной кислоте, но в отличие от нее раздражает, кроме того, </a:t>
            </a:r>
            <a:r>
              <a:rPr lang="ru-RU" u="sng" dirty="0" smtClean="0"/>
              <a:t>верхние дыхательные пути и глаза</a:t>
            </a:r>
            <a:r>
              <a:rPr lang="ru-RU" dirty="0" smtClean="0"/>
              <a:t>.</a:t>
            </a:r>
            <a:endParaRPr lang="ru-RU" dirty="0"/>
          </a:p>
        </p:txBody>
      </p:sp>
      <p:sp>
        <p:nvSpPr>
          <p:cNvPr id="4" name="Скругленный прямоугольник 3"/>
          <p:cNvSpPr/>
          <p:nvPr/>
        </p:nvSpPr>
        <p:spPr>
          <a:xfrm>
            <a:off x="467544" y="1772816"/>
            <a:ext cx="3672408" cy="864096"/>
          </a:xfrm>
          <a:prstGeom prst="roundRect">
            <a:avLst/>
          </a:prstGeom>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r>
              <a:rPr lang="ru-RU" sz="4400" b="1" dirty="0" smtClean="0"/>
              <a:t>Хлорциан</a:t>
            </a:r>
            <a:endParaRPr lang="ru-RU" sz="4400" dirty="0"/>
          </a:p>
        </p:txBody>
      </p:sp>
      <p:pic>
        <p:nvPicPr>
          <p:cNvPr id="7170" name="Picture 2" descr="C:\Users\qqwka\Desktop\Screens\Скриншот 17-09-2022 224500.jpg"/>
          <p:cNvPicPr>
            <a:picLocks noChangeAspect="1" noChangeArrowheads="1"/>
          </p:cNvPicPr>
          <p:nvPr/>
        </p:nvPicPr>
        <p:blipFill>
          <a:blip r:embed="rId2" cstate="print"/>
          <a:srcRect/>
          <a:stretch>
            <a:fillRect/>
          </a:stretch>
        </p:blipFill>
        <p:spPr bwMode="auto">
          <a:xfrm>
            <a:off x="4716016" y="1484784"/>
            <a:ext cx="3371850" cy="1457325"/>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b="1" dirty="0" smtClean="0"/>
              <a:t>Отравляющие вещества удушающего действия</a:t>
            </a:r>
            <a:endParaRPr lang="ru-RU" dirty="0"/>
          </a:p>
        </p:txBody>
      </p:sp>
      <p:sp>
        <p:nvSpPr>
          <p:cNvPr id="3" name="Содержимое 2"/>
          <p:cNvSpPr>
            <a:spLocks noGrp="1"/>
          </p:cNvSpPr>
          <p:nvPr>
            <p:ph idx="1"/>
          </p:nvPr>
        </p:nvSpPr>
        <p:spPr>
          <a:xfrm>
            <a:off x="251520" y="2708920"/>
            <a:ext cx="8712968" cy="3960440"/>
          </a:xfrm>
        </p:spPr>
        <p:txBody>
          <a:bodyPr>
            <a:normAutofit fontScale="47500" lnSpcReduction="20000"/>
          </a:bodyPr>
          <a:lstStyle/>
          <a:p>
            <a:pPr>
              <a:buNone/>
            </a:pPr>
            <a:r>
              <a:rPr lang="ru-RU" dirty="0" smtClean="0"/>
              <a:t>	</a:t>
            </a:r>
            <a:r>
              <a:rPr lang="ru-RU" sz="3400" dirty="0" smtClean="0"/>
              <a:t>Основным </a:t>
            </a:r>
            <a:r>
              <a:rPr lang="ru-RU" sz="3400" dirty="0" smtClean="0"/>
              <a:t>представителем этой группы ОВ является </a:t>
            </a:r>
            <a:r>
              <a:rPr lang="ru-RU" sz="3400" b="1" u="sng" dirty="0" smtClean="0"/>
              <a:t>фосген</a:t>
            </a:r>
            <a:r>
              <a:rPr lang="ru-RU" sz="3400" u="sng" dirty="0" smtClean="0"/>
              <a:t> (CG).</a:t>
            </a:r>
          </a:p>
          <a:p>
            <a:pPr>
              <a:buNone/>
            </a:pPr>
            <a:r>
              <a:rPr lang="ru-RU" sz="3400" b="1" dirty="0" smtClean="0"/>
              <a:t>	</a:t>
            </a:r>
            <a:r>
              <a:rPr lang="ru-RU" sz="3400" b="1" u="sng" dirty="0" smtClean="0"/>
              <a:t>Фосген</a:t>
            </a:r>
            <a:r>
              <a:rPr lang="ru-RU" sz="3400" dirty="0" smtClean="0"/>
              <a:t> </a:t>
            </a:r>
            <a:r>
              <a:rPr lang="ru-RU" sz="3400" dirty="0" smtClean="0"/>
              <a:t>- бесцветный газ, тяжелее воздуха, с запахом, напоминающим запах прелого сена или гнилых фруктов. Плохо растворяется в воде, хорошо в органических растворителях. На металлы при отсутствии влаги не действует, в присутствии влаги вызывает ржавление.</a:t>
            </a:r>
          </a:p>
          <a:p>
            <a:pPr>
              <a:buNone/>
            </a:pPr>
            <a:r>
              <a:rPr lang="ru-RU" sz="3400" dirty="0" smtClean="0"/>
              <a:t>	Фосген </a:t>
            </a:r>
            <a:r>
              <a:rPr lang="ru-RU" sz="3400" dirty="0" smtClean="0"/>
              <a:t>- типичное </a:t>
            </a:r>
            <a:r>
              <a:rPr lang="ru-RU" sz="3400" u="sng" dirty="0" smtClean="0"/>
              <a:t>нестойкое ОВ</a:t>
            </a:r>
            <a:r>
              <a:rPr lang="ru-RU" sz="3400" dirty="0" smtClean="0"/>
              <a:t>, применяется для заражения воздуха. Образующееся при разрыве боеприпасов облако зараженного воздуха может сохранять поражающее действие не более </a:t>
            </a:r>
            <a:r>
              <a:rPr lang="ru-RU" sz="3400" u="sng" dirty="0" smtClean="0"/>
              <a:t>15-20 минут</a:t>
            </a:r>
            <a:r>
              <a:rPr lang="ru-RU" sz="3400" dirty="0" smtClean="0"/>
              <a:t>; в лесу, оврагах и других укрытых от ветра местах возможен застой зараженного воздуха и сохранение поражающего действия </a:t>
            </a:r>
            <a:r>
              <a:rPr lang="ru-RU" sz="3400" u="sng" dirty="0" smtClean="0"/>
              <a:t>до 2-3 ч</a:t>
            </a:r>
            <a:r>
              <a:rPr lang="ru-RU" sz="3400" dirty="0" smtClean="0"/>
              <a:t>.</a:t>
            </a:r>
          </a:p>
          <a:p>
            <a:pPr>
              <a:buNone/>
            </a:pPr>
            <a:r>
              <a:rPr lang="ru-RU" sz="3400" dirty="0" smtClean="0"/>
              <a:t>	Фосген </a:t>
            </a:r>
            <a:r>
              <a:rPr lang="ru-RU" sz="3400" dirty="0" smtClean="0"/>
              <a:t>действует на органы дыхания, вызывая острый отек легких. Это ведет к резкому нарушению поступления кислорода воздуха в организм и в итоге приводит к смерти.</a:t>
            </a:r>
          </a:p>
          <a:p>
            <a:pPr>
              <a:buNone/>
            </a:pPr>
            <a:r>
              <a:rPr lang="ru-RU" sz="3400" dirty="0" smtClean="0"/>
              <a:t>	Первые </a:t>
            </a:r>
            <a:r>
              <a:rPr lang="ru-RU" sz="3400" dirty="0" smtClean="0"/>
              <a:t>признаки поражения (слабое раздражение глаз, слезотечение, головокружение, общая слабость) исчезают с выходом из зараженной атмосферы - наступает период скрытого действия (4-5 ч), в течение которого развивается поражение легочной ткани. Затем состояние пораженного резко ухудшается: появляется кашель, посинение губ и щек, головная боль, одышка и удушье. Наблюдается повышение температуры тела до 39°С. Смерть наступает в первые двое суток от отека легких. При высоких концентрациях фосгена (&gt;40 г/м3) смерть наступает практически мгновенно.</a:t>
            </a:r>
          </a:p>
          <a:p>
            <a:endParaRPr lang="ru-RU" dirty="0"/>
          </a:p>
        </p:txBody>
      </p:sp>
      <p:sp>
        <p:nvSpPr>
          <p:cNvPr id="4" name="Скругленный прямоугольник 3"/>
          <p:cNvSpPr/>
          <p:nvPr/>
        </p:nvSpPr>
        <p:spPr>
          <a:xfrm>
            <a:off x="3419872" y="1412776"/>
            <a:ext cx="1944216" cy="1152128"/>
          </a:xfrm>
          <a:prstGeom prst="roundRect">
            <a:avLst/>
          </a:prstGeom>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r>
              <a:rPr lang="ru-RU" sz="3600" b="1" dirty="0" smtClean="0"/>
              <a:t>Ф</a:t>
            </a:r>
            <a:r>
              <a:rPr lang="ru-RU" sz="3600" b="1" dirty="0" smtClean="0"/>
              <a:t>осген</a:t>
            </a:r>
            <a:r>
              <a:rPr lang="ru-RU" sz="3600" dirty="0" smtClean="0"/>
              <a:t> </a:t>
            </a:r>
            <a:r>
              <a:rPr lang="ru-RU" sz="3600" dirty="0" smtClean="0"/>
              <a:t>(</a:t>
            </a:r>
            <a:r>
              <a:rPr lang="en-US" sz="3600" dirty="0" smtClean="0"/>
              <a:t>CG)</a:t>
            </a:r>
            <a:endParaRPr lang="ru-RU" sz="3600" dirty="0"/>
          </a:p>
        </p:txBody>
      </p:sp>
      <p:pic>
        <p:nvPicPr>
          <p:cNvPr id="1026" name="Picture 2" descr="C:\Users\qqwka\Desktop\Screens\Скриншот 18-09-2022 102010.jpg"/>
          <p:cNvPicPr>
            <a:picLocks noChangeAspect="1" noChangeArrowheads="1"/>
          </p:cNvPicPr>
          <p:nvPr/>
        </p:nvPicPr>
        <p:blipFill>
          <a:blip r:embed="rId2" cstate="print"/>
          <a:srcRect/>
          <a:stretch>
            <a:fillRect/>
          </a:stretch>
        </p:blipFill>
        <p:spPr bwMode="auto">
          <a:xfrm>
            <a:off x="6516216" y="1268760"/>
            <a:ext cx="2143695" cy="1383776"/>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dirty="0" smtClean="0"/>
              <a:t>Основные термины:</a:t>
            </a:r>
            <a:endParaRPr lang="ru-RU" dirty="0"/>
          </a:p>
        </p:txBody>
      </p:sp>
      <p:sp>
        <p:nvSpPr>
          <p:cNvPr id="3" name="Содержимое 2"/>
          <p:cNvSpPr>
            <a:spLocks noGrp="1"/>
          </p:cNvSpPr>
          <p:nvPr>
            <p:ph idx="1"/>
          </p:nvPr>
        </p:nvSpPr>
        <p:spPr/>
        <p:txBody>
          <a:bodyPr>
            <a:normAutofit fontScale="92500" lnSpcReduction="10000"/>
          </a:bodyPr>
          <a:lstStyle/>
          <a:p>
            <a:pPr>
              <a:buNone/>
            </a:pPr>
            <a:r>
              <a:rPr lang="ru-RU" b="1" dirty="0" smtClean="0"/>
              <a:t>	</a:t>
            </a:r>
            <a:r>
              <a:rPr lang="ru-RU" sz="3500" b="1" dirty="0" err="1" smtClean="0"/>
              <a:t>Хими́ческое</a:t>
            </a:r>
            <a:r>
              <a:rPr lang="ru-RU" sz="3500" b="1" dirty="0" smtClean="0"/>
              <a:t> </a:t>
            </a:r>
            <a:r>
              <a:rPr lang="ru-RU" sz="3500" b="1" dirty="0" err="1" smtClean="0"/>
              <a:t>ору́жие</a:t>
            </a:r>
            <a:r>
              <a:rPr lang="ru-RU" sz="3500" dirty="0" smtClean="0"/>
              <a:t> — </a:t>
            </a:r>
            <a:r>
              <a:rPr lang="ru-RU" sz="3500" u="sng" dirty="0" smtClean="0"/>
              <a:t>оружие массового поражения, действие которого основано на токсических свойствах отравляющих веществ (ОВ), и средства их применения</a:t>
            </a:r>
            <a:r>
              <a:rPr lang="ru-RU" sz="3500" dirty="0" smtClean="0"/>
              <a:t>: артиллерийские снаряды, ракеты, мины, авиационные бомбы, газомёты, системы баллонного </a:t>
            </a:r>
            <a:r>
              <a:rPr lang="ru-RU" sz="3500" dirty="0" err="1" smtClean="0"/>
              <a:t>газопуска</a:t>
            </a:r>
            <a:r>
              <a:rPr lang="ru-RU" sz="3500" dirty="0" smtClean="0"/>
              <a:t>, </a:t>
            </a:r>
            <a:r>
              <a:rPr lang="ru-RU" sz="3500" dirty="0" err="1" smtClean="0"/>
              <a:t>ВАПы</a:t>
            </a:r>
            <a:r>
              <a:rPr lang="ru-RU" sz="3500" dirty="0" smtClean="0"/>
              <a:t> (выливные авиационные приборы), гранаты, шашки. </a:t>
            </a:r>
            <a:r>
              <a:rPr lang="ru-RU" sz="3600" u="sng" dirty="0" smtClean="0"/>
              <a:t>Отравляющие вещества </a:t>
            </a:r>
            <a:r>
              <a:rPr lang="ru-RU" sz="3600" dirty="0" smtClean="0"/>
              <a:t>составляют основу химического оружия.</a:t>
            </a:r>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1080120"/>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b="1" dirty="0" err="1" smtClean="0"/>
              <a:t>Психохимические</a:t>
            </a:r>
            <a:r>
              <a:rPr lang="ru-RU" b="1" dirty="0" smtClean="0"/>
              <a:t> отравляющие вещества</a:t>
            </a:r>
            <a:endParaRPr lang="ru-RU" dirty="0"/>
          </a:p>
        </p:txBody>
      </p:sp>
      <p:sp>
        <p:nvSpPr>
          <p:cNvPr id="4" name="Скругленный прямоугольник 3"/>
          <p:cNvSpPr/>
          <p:nvPr/>
        </p:nvSpPr>
        <p:spPr>
          <a:xfrm>
            <a:off x="1043608" y="1268760"/>
            <a:ext cx="1872208" cy="864096"/>
          </a:xfrm>
          <a:prstGeom prst="roundRect">
            <a:avLst/>
          </a:prstGeom>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r>
              <a:rPr lang="ru-RU" sz="2400" dirty="0" err="1" smtClean="0"/>
              <a:t>Би-Зет</a:t>
            </a:r>
            <a:r>
              <a:rPr lang="ru-RU" sz="2400" dirty="0" smtClean="0"/>
              <a:t> (</a:t>
            </a:r>
            <a:r>
              <a:rPr lang="en-US" sz="2400" dirty="0" smtClean="0"/>
              <a:t>BZ)</a:t>
            </a:r>
            <a:endParaRPr lang="ru-RU" sz="2400" dirty="0"/>
          </a:p>
        </p:txBody>
      </p:sp>
      <p:pic>
        <p:nvPicPr>
          <p:cNvPr id="2050" name="Picture 2" descr="C:\Users\qqwka\Desktop\Screens\Скриншот 18-09-2022 102531.jpg"/>
          <p:cNvPicPr>
            <a:picLocks noChangeAspect="1" noChangeArrowheads="1"/>
          </p:cNvPicPr>
          <p:nvPr/>
        </p:nvPicPr>
        <p:blipFill>
          <a:blip r:embed="rId2" cstate="print"/>
          <a:srcRect/>
          <a:stretch>
            <a:fillRect/>
          </a:stretch>
        </p:blipFill>
        <p:spPr bwMode="auto">
          <a:xfrm>
            <a:off x="539552" y="2204864"/>
            <a:ext cx="2337174" cy="2304256"/>
          </a:xfrm>
          <a:prstGeom prst="rect">
            <a:avLst/>
          </a:prstGeom>
          <a:noFill/>
        </p:spPr>
      </p:pic>
      <p:pic>
        <p:nvPicPr>
          <p:cNvPr id="2051" name="Picture 3" descr="C:\Users\qqwka\Desktop\Screens\Скриншот 18-09-2022 102735.jpg"/>
          <p:cNvPicPr>
            <a:picLocks noChangeAspect="1" noChangeArrowheads="1"/>
          </p:cNvPicPr>
          <p:nvPr/>
        </p:nvPicPr>
        <p:blipFill>
          <a:blip r:embed="rId3" cstate="print"/>
          <a:srcRect/>
          <a:stretch>
            <a:fillRect/>
          </a:stretch>
        </p:blipFill>
        <p:spPr bwMode="auto">
          <a:xfrm>
            <a:off x="179512" y="4509120"/>
            <a:ext cx="2797758" cy="2160240"/>
          </a:xfrm>
          <a:prstGeom prst="rect">
            <a:avLst/>
          </a:prstGeom>
          <a:noFill/>
        </p:spPr>
      </p:pic>
      <p:sp>
        <p:nvSpPr>
          <p:cNvPr id="3" name="Содержимое 2"/>
          <p:cNvSpPr>
            <a:spLocks noGrp="1"/>
          </p:cNvSpPr>
          <p:nvPr>
            <p:ph idx="1"/>
          </p:nvPr>
        </p:nvSpPr>
        <p:spPr>
          <a:xfrm>
            <a:off x="2555776" y="1268760"/>
            <a:ext cx="6408712" cy="5400600"/>
          </a:xfrm>
        </p:spPr>
        <p:txBody>
          <a:bodyPr>
            <a:normAutofit fontScale="55000" lnSpcReduction="20000"/>
          </a:bodyPr>
          <a:lstStyle/>
          <a:p>
            <a:pPr>
              <a:buNone/>
            </a:pPr>
            <a:r>
              <a:rPr lang="ru-RU" dirty="0" smtClean="0"/>
              <a:t>	ОВ </a:t>
            </a:r>
            <a:r>
              <a:rPr lang="ru-RU" u="sng" dirty="0" smtClean="0"/>
              <a:t>временно выводящие из строя</a:t>
            </a:r>
            <a:r>
              <a:rPr lang="ru-RU" dirty="0" smtClean="0"/>
              <a:t> живую силу появились сравнительно недавно. К ним относятся </a:t>
            </a:r>
            <a:r>
              <a:rPr lang="ru-RU" dirty="0" err="1" smtClean="0"/>
              <a:t>психохимические</a:t>
            </a:r>
            <a:r>
              <a:rPr lang="ru-RU" dirty="0" smtClean="0"/>
              <a:t> вещества, которые действуют на нервную систему и вызывают психические расстройства. В настоящее время </a:t>
            </a:r>
            <a:r>
              <a:rPr lang="ru-RU" dirty="0" err="1" smtClean="0"/>
              <a:t>психохимическим</a:t>
            </a:r>
            <a:r>
              <a:rPr lang="ru-RU" dirty="0" smtClean="0"/>
              <a:t> ОВ является вещество, имеющее шифр </a:t>
            </a:r>
            <a:r>
              <a:rPr lang="ru-RU" b="1" dirty="0" err="1" smtClean="0"/>
              <a:t>Би-Зет</a:t>
            </a:r>
            <a:r>
              <a:rPr lang="ru-RU" b="1" dirty="0" smtClean="0"/>
              <a:t> (BZ)</a:t>
            </a:r>
            <a:r>
              <a:rPr lang="ru-RU" dirty="0" smtClean="0"/>
              <a:t>.</a:t>
            </a:r>
          </a:p>
          <a:p>
            <a:pPr>
              <a:buNone/>
            </a:pPr>
            <a:r>
              <a:rPr lang="ru-RU" b="1" dirty="0" smtClean="0"/>
              <a:t>	</a:t>
            </a:r>
            <a:r>
              <a:rPr lang="ru-RU" b="1" u="sng" dirty="0" smtClean="0"/>
              <a:t>BZ</a:t>
            </a:r>
            <a:r>
              <a:rPr lang="ru-RU" dirty="0" smtClean="0"/>
              <a:t> </a:t>
            </a:r>
            <a:r>
              <a:rPr lang="ru-RU" dirty="0" smtClean="0"/>
              <a:t>- кристаллическое вещество белого цвета, без запаха. Боевое состояние - аэрозоль (дым). В боевое состояние переводится способом термической возгонки. BZ снаряжаются авиационные химические бомбы, кассеты, шашки. Незащищенных людей поражает через органы дыхания и желудочно-кишечный тракт. Период скрытого действия 0,5-3 ч в зависимости от дозы. При поражении BZ нарушаются функции вестибулярного аппарата, начинается рвота. В последующем, приблизительно в течение 8 ч, появляется оцепенение, заторможенность речи, после чего наступает период галлюцинаций и возбуждения. Аэрозоли BZ, распространяясь по ветру, оседают на местность, обмундирование, вооружение и военную технику, вызывая стойкое их заражение.</a:t>
            </a:r>
          </a:p>
          <a:p>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b="1" dirty="0" smtClean="0"/>
              <a:t>Отравляющие вещества раздражающего действия</a:t>
            </a:r>
            <a:endParaRPr lang="ru-RU" dirty="0"/>
          </a:p>
        </p:txBody>
      </p:sp>
      <p:sp>
        <p:nvSpPr>
          <p:cNvPr id="3" name="Содержимое 2"/>
          <p:cNvSpPr>
            <a:spLocks noGrp="1"/>
          </p:cNvSpPr>
          <p:nvPr>
            <p:ph idx="1"/>
          </p:nvPr>
        </p:nvSpPr>
        <p:spPr>
          <a:xfrm>
            <a:off x="457200" y="3212976"/>
            <a:ext cx="8229600" cy="3384376"/>
          </a:xfrm>
        </p:spPr>
        <p:txBody>
          <a:bodyPr>
            <a:normAutofit fontScale="47500" lnSpcReduction="20000"/>
          </a:bodyPr>
          <a:lstStyle/>
          <a:p>
            <a:pPr>
              <a:buNone/>
            </a:pPr>
            <a:r>
              <a:rPr lang="ru-RU" b="1" dirty="0" smtClean="0"/>
              <a:t>	</a:t>
            </a:r>
            <a:r>
              <a:rPr lang="ru-RU" sz="3400" b="1" dirty="0" err="1" smtClean="0"/>
              <a:t>Си-Эс</a:t>
            </a:r>
            <a:r>
              <a:rPr lang="ru-RU" sz="3400" b="1" dirty="0" smtClean="0"/>
              <a:t> </a:t>
            </a:r>
            <a:r>
              <a:rPr lang="ru-RU" sz="3400" b="1" dirty="0" smtClean="0"/>
              <a:t>(CS)</a:t>
            </a:r>
            <a:r>
              <a:rPr lang="ru-RU" sz="3400" dirty="0" smtClean="0"/>
              <a:t> - белое или светло-желтое кристаллическое вещество, умеренно растворимое в воде, хорошо растворимо в ацетоне и бензоле, при малых концентрациях раздражает глаза (в 10 раз сильнее хлорацетофенона) и верхние дыхательные пути, при больших концентрациях вызывает ожоги открытых участков кожи и паралич органов дыхания. При концентрациях 5*10^-3 /m3 личный состав выходит из строя мгновенно. Симптомы поражения: жжение и боль в глазах и в груди, слезотечение, насморк, кашель. При выходе из зараженной атмосферы симптомы постепенно проходят в течение 1-3 ч. Применяться CS может в виде аэрозоля (дыма) с помощью авиационных бомб и кассет, артиллерийских снарядов, мин, генераторов аэрозолей, ручных гранат и патронов. Боевое применение осуществляется в виде рецептур. В зависимости от рецептуры сохраняется на местности от 14 до 30 суток.</a:t>
            </a:r>
          </a:p>
          <a:p>
            <a:pPr>
              <a:buNone/>
            </a:pPr>
            <a:r>
              <a:rPr lang="ru-RU" sz="3400" b="1" dirty="0" smtClean="0"/>
              <a:t>	Си-Ар </a:t>
            </a:r>
            <a:r>
              <a:rPr lang="ru-RU" sz="3400" b="1" dirty="0" smtClean="0"/>
              <a:t>(CR)</a:t>
            </a:r>
            <a:r>
              <a:rPr lang="ru-RU" sz="3400" dirty="0" smtClean="0"/>
              <a:t> - ОВ раздражающего действия, значительно токсичнее CS. Это твердое вещество, слабо растворимое в воде. Обладает сильным раздражающим действием на кожу человека.</a:t>
            </a:r>
          </a:p>
          <a:p>
            <a:pPr>
              <a:buNone/>
            </a:pPr>
            <a:r>
              <a:rPr lang="ru-RU" sz="3400" dirty="0" smtClean="0"/>
              <a:t>	Средства </a:t>
            </a:r>
            <a:r>
              <a:rPr lang="ru-RU" sz="3400" dirty="0" smtClean="0"/>
              <a:t>применения, признаки поражения и защита те же, что и для CS.</a:t>
            </a:r>
          </a:p>
          <a:p>
            <a:pPr>
              <a:buNone/>
            </a:pPr>
            <a:endParaRPr lang="ru-RU" dirty="0"/>
          </a:p>
        </p:txBody>
      </p:sp>
      <p:sp>
        <p:nvSpPr>
          <p:cNvPr id="4" name="Прямоугольник 3"/>
          <p:cNvSpPr/>
          <p:nvPr/>
        </p:nvSpPr>
        <p:spPr>
          <a:xfrm>
            <a:off x="323528" y="1484784"/>
            <a:ext cx="8424936" cy="954107"/>
          </a:xfrm>
          <a:prstGeom prst="rect">
            <a:avLst/>
          </a:prstGeom>
        </p:spPr>
        <p:txBody>
          <a:bodyPr wrap="square">
            <a:spAutoFit/>
          </a:bodyPr>
          <a:lstStyle/>
          <a:p>
            <a:r>
              <a:rPr lang="ru-RU" sz="1400" dirty="0" smtClean="0"/>
              <a:t>К ОВ раздражающего действия относятся </a:t>
            </a:r>
            <a:r>
              <a:rPr lang="ru-RU" sz="1400" b="1" dirty="0" smtClean="0"/>
              <a:t>адамсит</a:t>
            </a:r>
            <a:r>
              <a:rPr lang="ru-RU" sz="1400" dirty="0" smtClean="0"/>
              <a:t> (ДМ), </a:t>
            </a:r>
            <a:r>
              <a:rPr lang="ru-RU" sz="1400" b="1" dirty="0" smtClean="0"/>
              <a:t>хлорацетофенон</a:t>
            </a:r>
            <a:r>
              <a:rPr lang="ru-RU" sz="1400" dirty="0" smtClean="0"/>
              <a:t> (CN), </a:t>
            </a:r>
            <a:r>
              <a:rPr lang="ru-RU" sz="1400" b="1" u="sng" dirty="0" err="1" smtClean="0">
                <a:solidFill>
                  <a:schemeClr val="accent2"/>
                </a:solidFill>
              </a:rPr>
              <a:t>Си-Эс</a:t>
            </a:r>
            <a:r>
              <a:rPr lang="ru-RU" sz="1400" b="1" u="sng" dirty="0" smtClean="0">
                <a:solidFill>
                  <a:schemeClr val="accent2"/>
                </a:solidFill>
              </a:rPr>
              <a:t> (CS) и Си-Ар (CR).</a:t>
            </a:r>
            <a:r>
              <a:rPr lang="ru-RU" sz="1400" dirty="0" smtClean="0"/>
              <a:t> Раздражающие ОВ используются в основном для полицейских целей. Эти химические соединения вызывают раздражение глаз и органов дыхания. Высокотоксичные раздражающие ОВ, например, </a:t>
            </a:r>
            <a:r>
              <a:rPr lang="ru-RU" sz="1400" b="1" u="sng" dirty="0" smtClean="0">
                <a:solidFill>
                  <a:schemeClr val="accent2"/>
                </a:solidFill>
              </a:rPr>
              <a:t>CS и CR </a:t>
            </a:r>
            <a:r>
              <a:rPr lang="ru-RU" sz="1400" dirty="0" smtClean="0"/>
              <a:t>можно применять в боевой обстановке для изнурения живой силы противника.</a:t>
            </a:r>
            <a:endParaRPr lang="ru-RU" sz="1400" dirty="0"/>
          </a:p>
        </p:txBody>
      </p:sp>
      <p:sp>
        <p:nvSpPr>
          <p:cNvPr id="5" name="Скругленный прямоугольник 4"/>
          <p:cNvSpPr/>
          <p:nvPr/>
        </p:nvSpPr>
        <p:spPr>
          <a:xfrm>
            <a:off x="2267744" y="2420888"/>
            <a:ext cx="1728192" cy="648072"/>
          </a:xfrm>
          <a:prstGeom prst="roundRect">
            <a:avLst/>
          </a:prstGeom>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r>
              <a:rPr lang="ru-RU" sz="2400" b="1" dirty="0" err="1" smtClean="0"/>
              <a:t>Си-Эс</a:t>
            </a:r>
            <a:r>
              <a:rPr lang="ru-RU" sz="2400" b="1" dirty="0" smtClean="0"/>
              <a:t> (</a:t>
            </a:r>
            <a:r>
              <a:rPr lang="en-US" sz="2400" b="1" dirty="0" smtClean="0"/>
              <a:t>CS)</a:t>
            </a:r>
            <a:endParaRPr lang="ru-RU" sz="2400" dirty="0"/>
          </a:p>
        </p:txBody>
      </p:sp>
      <p:sp>
        <p:nvSpPr>
          <p:cNvPr id="7" name="Скругленный прямоугольник 6"/>
          <p:cNvSpPr/>
          <p:nvPr/>
        </p:nvSpPr>
        <p:spPr>
          <a:xfrm>
            <a:off x="4283968" y="2420888"/>
            <a:ext cx="1656184" cy="648072"/>
          </a:xfrm>
          <a:prstGeom prst="roundRect">
            <a:avLst/>
          </a:prstGeom>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r>
              <a:rPr lang="ru-RU" sz="2400" b="1" dirty="0" smtClean="0"/>
              <a:t>Си-Ар (</a:t>
            </a:r>
            <a:r>
              <a:rPr lang="en-US" sz="2400" b="1" dirty="0" smtClean="0"/>
              <a:t>CR)</a:t>
            </a:r>
            <a:endParaRPr lang="ru-RU" sz="2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562074"/>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b="1" dirty="0" smtClean="0"/>
              <a:t>Токсины</a:t>
            </a:r>
            <a:endParaRPr lang="ru-RU" dirty="0"/>
          </a:p>
        </p:txBody>
      </p:sp>
      <p:sp>
        <p:nvSpPr>
          <p:cNvPr id="3" name="Содержимое 2"/>
          <p:cNvSpPr>
            <a:spLocks noGrp="1"/>
          </p:cNvSpPr>
          <p:nvPr>
            <p:ph idx="1"/>
          </p:nvPr>
        </p:nvSpPr>
        <p:spPr>
          <a:xfrm>
            <a:off x="107504" y="1844824"/>
            <a:ext cx="8928992" cy="4824536"/>
          </a:xfrm>
          <a:solidFill>
            <a:schemeClr val="bg2"/>
          </a:solidFill>
        </p:spPr>
        <p:txBody>
          <a:bodyPr>
            <a:normAutofit fontScale="55000" lnSpcReduction="20000"/>
          </a:bodyPr>
          <a:lstStyle/>
          <a:p>
            <a:pPr marL="0" indent="0">
              <a:buNone/>
            </a:pPr>
            <a:r>
              <a:rPr lang="ru-RU" b="1" u="sng" dirty="0" smtClean="0">
                <a:solidFill>
                  <a:srgbClr val="C00000"/>
                </a:solidFill>
              </a:rPr>
              <a:t>Вещество </a:t>
            </a:r>
            <a:r>
              <a:rPr lang="ru-RU" b="1" u="sng" dirty="0" smtClean="0">
                <a:solidFill>
                  <a:srgbClr val="C00000"/>
                </a:solidFill>
              </a:rPr>
              <a:t>XR</a:t>
            </a:r>
            <a:r>
              <a:rPr lang="ru-RU" u="sng" dirty="0" smtClean="0">
                <a:solidFill>
                  <a:srgbClr val="C00000"/>
                </a:solidFill>
              </a:rPr>
              <a:t> </a:t>
            </a:r>
            <a:r>
              <a:rPr lang="ru-RU" dirty="0" smtClean="0"/>
              <a:t>- ботулинический токсин бактериального происхождения, попадая в организм, вызывает тяжелое поражение нервной системы. Относится к классу смертельных ОВ. XR представляет собой мелкий порошок от белого до желтовато-коричневого цвета, легко растворяется в воде. Применяется в виде аэрозолей авиацией, артиллерией или ракетными средствами, легко проникает в организм человека через слизистые поверхности дыхательных путей, пищеварительный тракт и глаза. Имеет скрытый период действия от 3 ч до 2 суток. Признаки поражения появляются внезапно и начинаются ощущением сильной слабости, общей подавленности, тошнотой, рвотой, запорами. Через 3-4 ч после начала развития симптомов поражения появляется головокружение, зрачки расширяются и перестают реагировать на свет. Зрение неотчетливое, часто двоение в глазах. Кожа становится сухой, ощущаются сухость во рту и чувство жажды, сильные боли в желудке. Возникают затруднения в глотании пищи и воды, речь становится невнятной, голос слабым. При не смертельном отравлении выздоровление наступает через 2-6 месяцев</a:t>
            </a:r>
            <a:r>
              <a:rPr lang="ru-RU" dirty="0" smtClean="0"/>
              <a:t>.</a:t>
            </a:r>
          </a:p>
          <a:p>
            <a:pPr marL="0" indent="0">
              <a:buNone/>
            </a:pPr>
            <a:endParaRPr lang="ru-RU" dirty="0" smtClean="0"/>
          </a:p>
          <a:p>
            <a:pPr marL="0" indent="0">
              <a:buNone/>
            </a:pPr>
            <a:r>
              <a:rPr lang="ru-RU" b="1" u="sng" dirty="0" smtClean="0">
                <a:solidFill>
                  <a:srgbClr val="C00000"/>
                </a:solidFill>
              </a:rPr>
              <a:t>Вещество </a:t>
            </a:r>
            <a:r>
              <a:rPr lang="ru-RU" b="1" u="sng" dirty="0" smtClean="0">
                <a:solidFill>
                  <a:srgbClr val="C00000"/>
                </a:solidFill>
              </a:rPr>
              <a:t>PG</a:t>
            </a:r>
            <a:r>
              <a:rPr lang="ru-RU" u="sng" dirty="0" smtClean="0">
                <a:solidFill>
                  <a:srgbClr val="C00000"/>
                </a:solidFill>
              </a:rPr>
              <a:t> </a:t>
            </a:r>
            <a:r>
              <a:rPr lang="ru-RU" dirty="0" smtClean="0"/>
              <a:t>- стафилококковый </a:t>
            </a:r>
            <a:r>
              <a:rPr lang="ru-RU" dirty="0" err="1" smtClean="0"/>
              <a:t>энтеротоксин</a:t>
            </a:r>
            <a:r>
              <a:rPr lang="ru-RU" dirty="0" smtClean="0"/>
              <a:t> - применяется в виде аэрозолей. </a:t>
            </a:r>
            <a:r>
              <a:rPr lang="ru-RU" dirty="0" smtClean="0"/>
              <a:t>В организм </a:t>
            </a:r>
            <a:r>
              <a:rPr lang="ru-RU" dirty="0" smtClean="0"/>
              <a:t>попадает с вдыхаемым воздухом и с зараженной водой и пищей. Имеет скрытый период действия в несколько минут. Симптомы поражения сходны с пищевым отравлением. Начальные признаки поражения: слюнотечение, тошнота, рвота. Сильная резь в животе и водянистый понос. Высшая степень слабости. Симптомы длятся 24 ч, все это время пораженный небоеспособен.</a:t>
            </a:r>
          </a:p>
          <a:p>
            <a:endParaRPr lang="ru-RU" dirty="0"/>
          </a:p>
        </p:txBody>
      </p:sp>
      <p:sp>
        <p:nvSpPr>
          <p:cNvPr id="4" name="Прямоугольник 3"/>
          <p:cNvSpPr/>
          <p:nvPr/>
        </p:nvSpPr>
        <p:spPr>
          <a:xfrm>
            <a:off x="107504" y="836712"/>
            <a:ext cx="8821488" cy="830997"/>
          </a:xfrm>
          <a:prstGeom prst="rect">
            <a:avLst/>
          </a:prstGeom>
          <a:solidFill>
            <a:schemeClr val="bg2"/>
          </a:solidFill>
        </p:spPr>
        <p:txBody>
          <a:bodyPr wrap="square">
            <a:spAutoFit/>
          </a:bodyPr>
          <a:lstStyle/>
          <a:p>
            <a:r>
              <a:rPr lang="ru-RU" sz="1600" b="1" u="sng" dirty="0" smtClean="0"/>
              <a:t>Токсинами</a:t>
            </a:r>
            <a:r>
              <a:rPr lang="ru-RU" sz="1600" dirty="0" smtClean="0"/>
              <a:t> называются химические вещества белковой природы микробного, растительного или животного происхождения, способные при попадании в организм человека или животного вызывать их заболевание и гибель.</a:t>
            </a:r>
            <a:endParaRPr lang="ru-RU" sz="16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066130"/>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b="1" dirty="0" smtClean="0"/>
              <a:t/>
            </a:r>
            <a:br>
              <a:rPr lang="ru-RU" b="1" dirty="0" smtClean="0"/>
            </a:br>
            <a:r>
              <a:rPr lang="ru-RU" sz="4000" b="1" dirty="0" smtClean="0"/>
              <a:t>Признаки </a:t>
            </a:r>
            <a:r>
              <a:rPr lang="ru-RU" sz="4000" b="1" dirty="0" smtClean="0"/>
              <a:t>применения противником отравляющих веществ</a:t>
            </a:r>
            <a:r>
              <a:rPr lang="ru-RU" b="1" dirty="0" smtClean="0"/>
              <a:t/>
            </a:r>
            <a:br>
              <a:rPr lang="ru-RU" b="1" dirty="0" smtClean="0"/>
            </a:br>
            <a:endParaRPr lang="ru-RU" dirty="0"/>
          </a:p>
        </p:txBody>
      </p:sp>
      <p:sp>
        <p:nvSpPr>
          <p:cNvPr id="3" name="Содержимое 2"/>
          <p:cNvSpPr>
            <a:spLocks noGrp="1"/>
          </p:cNvSpPr>
          <p:nvPr>
            <p:ph idx="1"/>
          </p:nvPr>
        </p:nvSpPr>
        <p:spPr>
          <a:xfrm>
            <a:off x="3851920" y="1340768"/>
            <a:ext cx="4834880" cy="5256583"/>
          </a:xfrm>
          <a:solidFill>
            <a:schemeClr val="bg2"/>
          </a:solidFill>
        </p:spPr>
        <p:txBody>
          <a:bodyPr>
            <a:normAutofit fontScale="40000" lnSpcReduction="20000"/>
          </a:bodyPr>
          <a:lstStyle/>
          <a:p>
            <a:r>
              <a:rPr lang="ru-RU" sz="3500" dirty="0" smtClean="0"/>
              <a:t>Химическое оружие в большей его части планируется применять ночью и в неблагоприятных метеорологических условиях. При этом возможно комбинированное применение ОВ с ядерными ударами, </a:t>
            </a:r>
            <a:r>
              <a:rPr lang="ru-RU" sz="3500" dirty="0" err="1" smtClean="0"/>
              <a:t>осколочно-фугасныни</a:t>
            </a:r>
            <a:r>
              <a:rPr lang="ru-RU" sz="3500" dirty="0" smtClean="0"/>
              <a:t>, зажигательными и дымовыми боеприпасами и комбинирование разных типов ОВ, а также применение ранее неизвестных ОВ, боеприпасов и способов нападения.</a:t>
            </a:r>
          </a:p>
          <a:p>
            <a:r>
              <a:rPr lang="ru-RU" sz="3500" dirty="0" smtClean="0"/>
              <a:t>Основными признаками применения </a:t>
            </a:r>
            <a:r>
              <a:rPr lang="ru-RU" sz="3500" b="1" dirty="0" smtClean="0"/>
              <a:t>химических ракет</a:t>
            </a:r>
            <a:r>
              <a:rPr lang="ru-RU" sz="3500" dirty="0" smtClean="0"/>
              <a:t> являются: разрыв головной части в воздухе и одновременный (практически мгновенный) разрыв большого количества бомб при ударе о землю или над ней.</a:t>
            </a:r>
          </a:p>
          <a:p>
            <a:r>
              <a:rPr lang="ru-RU" sz="3500" dirty="0" smtClean="0"/>
              <a:t>При разрыве </a:t>
            </a:r>
            <a:r>
              <a:rPr lang="ru-RU" sz="3500" b="1" dirty="0" smtClean="0"/>
              <a:t>химической бомбы</a:t>
            </a:r>
            <a:r>
              <a:rPr lang="ru-RU" sz="3500" dirty="0" smtClean="0"/>
              <a:t>, вследствие снаряжения ее небольшим количеством разрывного заряда, получается глухой взрыв, воронки в грунте образуются неглубокие.</a:t>
            </a:r>
          </a:p>
          <a:p>
            <a:r>
              <a:rPr lang="ru-RU" sz="3500" dirty="0" smtClean="0"/>
              <a:t>О применении </a:t>
            </a:r>
            <a:r>
              <a:rPr lang="ru-RU" sz="3500" b="1" dirty="0" smtClean="0"/>
              <a:t>авиационных химических кассет</a:t>
            </a:r>
            <a:r>
              <a:rPr lang="ru-RU" sz="3500" dirty="0" smtClean="0"/>
              <a:t> можно судить, если в воздухе на определенной высоте из сброшенного контейнера высыпается большое количество элементов, которые разбрасываются на значительной площади и при этом звука взрыва не слышно.</a:t>
            </a:r>
          </a:p>
          <a:p>
            <a:r>
              <a:rPr lang="ru-RU" sz="3500" dirty="0" smtClean="0"/>
              <a:t>Характерным признаком применения ОВ из </a:t>
            </a:r>
            <a:r>
              <a:rPr lang="ru-RU" sz="3500" b="1" dirty="0" smtClean="0"/>
              <a:t>выливных авиационных приборов</a:t>
            </a:r>
            <a:r>
              <a:rPr lang="ru-RU" sz="3500" dirty="0" smtClean="0"/>
              <a:t> является образование полосы аэрозоля от низколетящего самолета и появление мелких капель жидкости на местности и находящихся на ней объектах.</a:t>
            </a:r>
          </a:p>
          <a:p>
            <a:endParaRPr lang="ru-RU" dirty="0"/>
          </a:p>
        </p:txBody>
      </p:sp>
      <p:pic>
        <p:nvPicPr>
          <p:cNvPr id="3074" name="Picture 2" descr="C:\Users\qqwka\Desktop\Screens\Скриншот 18-09-2022 105617.jpg"/>
          <p:cNvPicPr>
            <a:picLocks noChangeAspect="1" noChangeArrowheads="1"/>
          </p:cNvPicPr>
          <p:nvPr/>
        </p:nvPicPr>
        <p:blipFill>
          <a:blip r:embed="rId2" cstate="print"/>
          <a:srcRect/>
          <a:stretch>
            <a:fillRect/>
          </a:stretch>
        </p:blipFill>
        <p:spPr bwMode="auto">
          <a:xfrm>
            <a:off x="251520" y="1412776"/>
            <a:ext cx="3576527" cy="3875137"/>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19256" cy="576064"/>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dirty="0" smtClean="0"/>
              <a:t>Отравляющие вещества</a:t>
            </a:r>
            <a:endParaRPr lang="ru-RU" dirty="0"/>
          </a:p>
        </p:txBody>
      </p:sp>
      <p:pic>
        <p:nvPicPr>
          <p:cNvPr id="4098" name="Picture 2" descr="C:\Users\qqwka\Desktop\Screens\Скриншот 18-09-2022 110950.jpg"/>
          <p:cNvPicPr>
            <a:picLocks noChangeAspect="1" noChangeArrowheads="1"/>
          </p:cNvPicPr>
          <p:nvPr/>
        </p:nvPicPr>
        <p:blipFill>
          <a:blip r:embed="rId2" cstate="print"/>
          <a:srcRect/>
          <a:stretch>
            <a:fillRect/>
          </a:stretch>
        </p:blipFill>
        <p:spPr bwMode="auto">
          <a:xfrm>
            <a:off x="179512" y="1124744"/>
            <a:ext cx="8574238" cy="5346384"/>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style>
          <a:lnRef idx="1">
            <a:schemeClr val="accent2"/>
          </a:lnRef>
          <a:fillRef idx="2">
            <a:schemeClr val="accent2"/>
          </a:fillRef>
          <a:effectRef idx="1">
            <a:schemeClr val="accent2"/>
          </a:effectRef>
          <a:fontRef idx="minor">
            <a:schemeClr val="dk1"/>
          </a:fontRef>
        </p:style>
        <p:txBody>
          <a:bodyPr/>
          <a:lstStyle/>
          <a:p>
            <a:r>
              <a:rPr lang="ru-RU" dirty="0" smtClean="0"/>
              <a:t>Основные термины:</a:t>
            </a:r>
            <a:endParaRPr lang="ru-RU" dirty="0"/>
          </a:p>
        </p:txBody>
      </p:sp>
      <p:sp>
        <p:nvSpPr>
          <p:cNvPr id="3" name="Содержимое 2"/>
          <p:cNvSpPr>
            <a:spLocks noGrp="1"/>
          </p:cNvSpPr>
          <p:nvPr>
            <p:ph idx="1"/>
          </p:nvPr>
        </p:nvSpPr>
        <p:spPr>
          <a:xfrm>
            <a:off x="457200" y="1268760"/>
            <a:ext cx="8229600" cy="5472608"/>
          </a:xfrm>
        </p:spPr>
        <p:txBody>
          <a:bodyPr>
            <a:normAutofit/>
          </a:bodyPr>
          <a:lstStyle/>
          <a:p>
            <a:pPr>
              <a:buNone/>
            </a:pPr>
            <a:r>
              <a:rPr lang="ru-RU" b="1" dirty="0" smtClean="0"/>
              <a:t>	</a:t>
            </a:r>
            <a:r>
              <a:rPr lang="ru-RU" b="1" u="sng" dirty="0" smtClean="0"/>
              <a:t>Отравляющими веществами</a:t>
            </a:r>
            <a:r>
              <a:rPr lang="ru-RU" u="sng" dirty="0" smtClean="0"/>
              <a:t> </a:t>
            </a:r>
            <a:r>
              <a:rPr lang="ru-RU" dirty="0" smtClean="0"/>
              <a:t>называются токсичные химические соединения, предназначенные для массовых поражений живой силы, заражения местности, вооружения и военной техники.</a:t>
            </a:r>
          </a:p>
          <a:p>
            <a:pPr>
              <a:buNone/>
            </a:pPr>
            <a:r>
              <a:rPr lang="ru-RU" dirty="0" smtClean="0"/>
              <a:t>	В момент боевого применения ОВ могут находиться в разных состояниях:</a:t>
            </a:r>
          </a:p>
          <a:p>
            <a:pPr>
              <a:buNone/>
            </a:pPr>
            <a:r>
              <a:rPr lang="ru-RU" b="1" dirty="0" smtClean="0"/>
              <a:t>	</a:t>
            </a:r>
            <a:r>
              <a:rPr lang="ru-RU" b="1" u="sng" dirty="0" smtClean="0"/>
              <a:t>парообразном</a:t>
            </a:r>
          </a:p>
          <a:p>
            <a:pPr>
              <a:buNone/>
            </a:pPr>
            <a:r>
              <a:rPr lang="ru-RU" b="1" dirty="0" smtClean="0"/>
              <a:t>	</a:t>
            </a:r>
            <a:r>
              <a:rPr lang="ru-RU" b="1" u="sng" dirty="0" smtClean="0"/>
              <a:t>аэрозольном</a:t>
            </a:r>
            <a:r>
              <a:rPr lang="ru-RU" u="sng" dirty="0" smtClean="0"/>
              <a:t> </a:t>
            </a:r>
          </a:p>
          <a:p>
            <a:pPr>
              <a:buNone/>
            </a:pPr>
            <a:r>
              <a:rPr lang="ru-RU" b="1" dirty="0" smtClean="0"/>
              <a:t>	</a:t>
            </a:r>
            <a:r>
              <a:rPr lang="ru-RU" b="1" u="sng" dirty="0" smtClean="0"/>
              <a:t>капельножидком</a:t>
            </a:r>
            <a:endParaRPr lang="ru-RU" u="sng" dirty="0" smtClean="0"/>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b="1" dirty="0" smtClean="0"/>
              <a:t>Парообразное и мелкодисперсное (аэрозольное состояние)</a:t>
            </a:r>
            <a:endParaRPr lang="ru-RU" dirty="0"/>
          </a:p>
        </p:txBody>
      </p:sp>
      <p:sp>
        <p:nvSpPr>
          <p:cNvPr id="3" name="Содержимое 2"/>
          <p:cNvSpPr>
            <a:spLocks noGrp="1"/>
          </p:cNvSpPr>
          <p:nvPr>
            <p:ph idx="1"/>
          </p:nvPr>
        </p:nvSpPr>
        <p:spPr>
          <a:xfrm>
            <a:off x="179512" y="3573016"/>
            <a:ext cx="8805664" cy="3284984"/>
          </a:xfrm>
        </p:spPr>
        <p:txBody>
          <a:bodyPr>
            <a:normAutofit fontScale="77500" lnSpcReduction="20000"/>
          </a:bodyPr>
          <a:lstStyle/>
          <a:p>
            <a:pPr>
              <a:buNone/>
            </a:pPr>
            <a:r>
              <a:rPr lang="ru-RU" b="1" dirty="0" smtClean="0"/>
              <a:t>	</a:t>
            </a:r>
            <a:r>
              <a:rPr lang="ru-RU" sz="3400" b="1" dirty="0" smtClean="0"/>
              <a:t>В парообразное и мелкодисперсное аэрозольное состояние</a:t>
            </a:r>
            <a:r>
              <a:rPr lang="ru-RU" sz="3400" dirty="0" smtClean="0"/>
              <a:t> (дым, туман) переводятся ОВ, применяемые для заражения приземного слоя воздуха. ОВ в виде пара и мелкодисперсного аэрозоля, переносимые ветром, поражают живую силу не только в районе применения, но и на значительном расстоянии. Глубина распространения ОВ на пересеченной и лесистой местности в 1,5-3 раза меньше, чем на открытой. Лощины, овраги, лесные и кустарниковые массивы могут явиться местами застоя ОВ и изменения направления его распространения.</a:t>
            </a:r>
            <a:endParaRPr lang="ru-RU" sz="3400" dirty="0"/>
          </a:p>
        </p:txBody>
      </p:sp>
      <p:pic>
        <p:nvPicPr>
          <p:cNvPr id="2050" name="Picture 2" descr="C:\Users\qqwka\Downloads\64ce7428504d8a493b161f53f84d172e-300x198.jpg"/>
          <p:cNvPicPr>
            <a:picLocks noChangeAspect="1" noChangeArrowheads="1"/>
          </p:cNvPicPr>
          <p:nvPr/>
        </p:nvPicPr>
        <p:blipFill>
          <a:blip r:embed="rId2" cstate="print"/>
          <a:srcRect/>
          <a:stretch>
            <a:fillRect/>
          </a:stretch>
        </p:blipFill>
        <p:spPr bwMode="auto">
          <a:xfrm>
            <a:off x="467544" y="1412776"/>
            <a:ext cx="3528392" cy="2091112"/>
          </a:xfrm>
          <a:prstGeom prst="rect">
            <a:avLst/>
          </a:prstGeom>
          <a:noFill/>
        </p:spPr>
      </p:pic>
      <p:pic>
        <p:nvPicPr>
          <p:cNvPr id="2051" name="Picture 3" descr="C:\Users\qqwka\Downloads\lS7dqdzgKC0.jpg"/>
          <p:cNvPicPr>
            <a:picLocks noChangeAspect="1" noChangeArrowheads="1"/>
          </p:cNvPicPr>
          <p:nvPr/>
        </p:nvPicPr>
        <p:blipFill>
          <a:blip r:embed="rId3" cstate="print"/>
          <a:srcRect/>
          <a:stretch>
            <a:fillRect/>
          </a:stretch>
        </p:blipFill>
        <p:spPr bwMode="auto">
          <a:xfrm>
            <a:off x="4644008" y="1412776"/>
            <a:ext cx="3744416" cy="2114908"/>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576064"/>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b="1" dirty="0" smtClean="0"/>
              <a:t>грубодисперсные аэрозоли и капли</a:t>
            </a:r>
            <a:endParaRPr lang="ru-RU" dirty="0"/>
          </a:p>
        </p:txBody>
      </p:sp>
      <p:sp>
        <p:nvSpPr>
          <p:cNvPr id="3" name="Содержимое 2"/>
          <p:cNvSpPr>
            <a:spLocks noGrp="1"/>
          </p:cNvSpPr>
          <p:nvPr>
            <p:ph idx="1"/>
          </p:nvPr>
        </p:nvSpPr>
        <p:spPr>
          <a:xfrm>
            <a:off x="457200" y="1124744"/>
            <a:ext cx="8229600" cy="5616624"/>
          </a:xfrm>
        </p:spPr>
        <p:txBody>
          <a:bodyPr>
            <a:normAutofit lnSpcReduction="10000"/>
          </a:bodyPr>
          <a:lstStyle/>
          <a:p>
            <a:pPr>
              <a:buNone/>
            </a:pPr>
            <a:r>
              <a:rPr lang="ru-RU" dirty="0" smtClean="0"/>
              <a:t>	Для заражения местности, вооружения и военной техники, обмундирования, снаряжения и кожных покровов людей ОВ применяются в виде </a:t>
            </a:r>
            <a:r>
              <a:rPr lang="ru-RU" b="1" u="sng" dirty="0" smtClean="0"/>
              <a:t>грубодисперсных аэрозолей и капель</a:t>
            </a:r>
            <a:r>
              <a:rPr lang="ru-RU" dirty="0" smtClean="0"/>
              <a:t>. Зараженные таким образом местность, вооружение и военная техника и другие объекты являются источником поражения людей. В этих условиях личный состав будет вынужден длительное время, обусловленное стойкостью ОВ, находиться в средствах защиты, что снизит боеспособность войск.</a:t>
            </a: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r>
              <a:rPr lang="ru-RU" dirty="0" smtClean="0"/>
              <a:t>Пути проникновения в организм</a:t>
            </a:r>
            <a:endParaRPr lang="ru-RU" dirty="0"/>
          </a:p>
        </p:txBody>
      </p:sp>
      <p:pic>
        <p:nvPicPr>
          <p:cNvPr id="3075" name="Picture 3" descr="C:\Users\qqwka\Desktop\Screens\Скриншот 17-09-2022 184127.jpg"/>
          <p:cNvPicPr>
            <a:picLocks noChangeAspect="1" noChangeArrowheads="1"/>
          </p:cNvPicPr>
          <p:nvPr/>
        </p:nvPicPr>
        <p:blipFill>
          <a:blip r:embed="rId2" cstate="print"/>
          <a:srcRect/>
          <a:stretch>
            <a:fillRect/>
          </a:stretch>
        </p:blipFill>
        <p:spPr bwMode="auto">
          <a:xfrm>
            <a:off x="107504" y="1484784"/>
            <a:ext cx="8568952" cy="4990084"/>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98" name="Picture 2" descr="C:\Users\qqwka\Desktop\Screens\Скриншот 17-09-2022 184702.jpg"/>
          <p:cNvPicPr>
            <a:picLocks noChangeAspect="1" noChangeArrowheads="1"/>
          </p:cNvPicPr>
          <p:nvPr/>
        </p:nvPicPr>
        <p:blipFill>
          <a:blip r:embed="rId2" cstate="print"/>
          <a:srcRect/>
          <a:stretch>
            <a:fillRect/>
          </a:stretch>
        </p:blipFill>
        <p:spPr bwMode="auto">
          <a:xfrm>
            <a:off x="0" y="332656"/>
            <a:ext cx="9144000" cy="5760640"/>
          </a:xfrm>
          <a:prstGeom prst="rect">
            <a:avLst/>
          </a:prstGeom>
          <a:noFill/>
        </p:spPr>
      </p:pic>
      <p:sp>
        <p:nvSpPr>
          <p:cNvPr id="5" name="Заголовок 4"/>
          <p:cNvSpPr>
            <a:spLocks noGrp="1"/>
          </p:cNvSpPr>
          <p:nvPr>
            <p:ph type="title"/>
          </p:nvPr>
        </p:nvSpPr>
        <p:spPr>
          <a:xfrm>
            <a:off x="539552" y="5517232"/>
            <a:ext cx="8229600" cy="1143000"/>
          </a:xfrm>
        </p:spPr>
        <p:txBody>
          <a:bodyPr>
            <a:normAutofit fontScale="90000"/>
          </a:bodyPr>
          <a:lstStyle/>
          <a:p>
            <a:r>
              <a:rPr lang="ru-RU" dirty="0" smtClean="0">
                <a:solidFill>
                  <a:srgbClr val="FFFF00"/>
                </a:solidFill>
              </a:rPr>
              <a:t/>
            </a:r>
            <a:br>
              <a:rPr lang="ru-RU" dirty="0" smtClean="0">
                <a:solidFill>
                  <a:srgbClr val="FFFF00"/>
                </a:solidFill>
              </a:rPr>
            </a:br>
            <a:r>
              <a:rPr lang="ru-RU" b="1" dirty="0" smtClean="0">
                <a:solidFill>
                  <a:srgbClr val="FFFF00"/>
                </a:solidFill>
              </a:rPr>
              <a:t>Классификация ОВ</a:t>
            </a:r>
            <a:endParaRPr lang="ru-RU" b="1" dirty="0">
              <a:solidFill>
                <a:srgbClr val="FFFF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1301006"/>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b="1" dirty="0" smtClean="0"/>
              <a:t>По тактическому назначению ОВ подразделяются на </a:t>
            </a:r>
            <a:r>
              <a:rPr lang="ru-RU" b="1" u="sng" dirty="0" smtClean="0"/>
              <a:t>четыре</a:t>
            </a:r>
            <a:r>
              <a:rPr lang="ru-RU" b="1" dirty="0" smtClean="0"/>
              <a:t> группы:</a:t>
            </a:r>
            <a:endParaRPr lang="ru-RU" dirty="0"/>
          </a:p>
        </p:txBody>
      </p:sp>
      <p:graphicFrame>
        <p:nvGraphicFramePr>
          <p:cNvPr id="8" name="Содержимое 7"/>
          <p:cNvGraphicFramePr>
            <a:graphicFrameLocks noGrp="1"/>
          </p:cNvGraphicFramePr>
          <p:nvPr>
            <p:ph idx="1"/>
          </p:nvPr>
        </p:nvGraphicFramePr>
        <p:xfrm>
          <a:off x="457200" y="1988840"/>
          <a:ext cx="8229600" cy="4320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16632"/>
            <a:ext cx="8229600" cy="1080120"/>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b="1" dirty="0" smtClean="0"/>
              <a:t>По быстроте наступления поражающего действия различают:</a:t>
            </a:r>
            <a:endParaRPr lang="ru-RU" dirty="0"/>
          </a:p>
        </p:txBody>
      </p:sp>
      <p:graphicFrame>
        <p:nvGraphicFramePr>
          <p:cNvPr id="4" name="Содержимое 3"/>
          <p:cNvGraphicFramePr>
            <a:graphicFrameLocks noGrp="1"/>
          </p:cNvGraphicFramePr>
          <p:nvPr>
            <p:ph idx="1"/>
          </p:nvPr>
        </p:nvGraphicFramePr>
        <p:xfrm>
          <a:off x="457200" y="1412776"/>
          <a:ext cx="8229600" cy="51125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375</TotalTime>
  <Words>683</Words>
  <Application>Microsoft Office PowerPoint</Application>
  <PresentationFormat>Экран (4:3)</PresentationFormat>
  <Paragraphs>95</Paragraphs>
  <Slides>24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Тема Office</vt:lpstr>
      <vt:lpstr>ХИМИЧЕСКОЕ ОРУЖИЕ</vt:lpstr>
      <vt:lpstr>Основные термины:</vt:lpstr>
      <vt:lpstr>Основные термины:</vt:lpstr>
      <vt:lpstr>Парообразное и мелкодисперсное (аэрозольное состояние)</vt:lpstr>
      <vt:lpstr>грубодисперсные аэрозоли и капли</vt:lpstr>
      <vt:lpstr>Пути проникновения в организм</vt:lpstr>
      <vt:lpstr> Классификация ОВ</vt:lpstr>
      <vt:lpstr>По тактическому назначению ОВ подразделяются на четыре группы:</vt:lpstr>
      <vt:lpstr>По быстроте наступления поражающего действия различают:</vt:lpstr>
      <vt:lpstr>В зависимости от продолжительности сохранения поражающей способности ОВ смертельного действия подразделяют на две группы:</vt:lpstr>
      <vt:lpstr> Основные типы отравляющих веществ: </vt:lpstr>
      <vt:lpstr>Отравляющие вещества нервно-паралитического действия</vt:lpstr>
      <vt:lpstr>Зарин (GB)   (Sarin)</vt:lpstr>
      <vt:lpstr>Отравляющие вещества нервно-паралитического действия</vt:lpstr>
      <vt:lpstr>Отравляющие вещества нервно-паралитического действия</vt:lpstr>
      <vt:lpstr>Отравляющие вещества кожно-нарывного действия:</vt:lpstr>
      <vt:lpstr>Отравляющие вещества общеядовитого действия</vt:lpstr>
      <vt:lpstr>Отравляющие вещества общеядовитого действия</vt:lpstr>
      <vt:lpstr>Отравляющие вещества удушающего действия</vt:lpstr>
      <vt:lpstr>Психохимические отравляющие вещества</vt:lpstr>
      <vt:lpstr>Отравляющие вещества раздражающего действия</vt:lpstr>
      <vt:lpstr>Токсины</vt:lpstr>
      <vt:lpstr> Признаки применения противником отравляющих веществ </vt:lpstr>
      <vt:lpstr>Отравляющие вещества</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ХИМИЧЕСКОЕ ОРУЖИЕ</dc:title>
  <dc:creator>qqwka</dc:creator>
  <cp:lastModifiedBy>qqwkaa@gmail.com</cp:lastModifiedBy>
  <cp:revision>35</cp:revision>
  <dcterms:created xsi:type="dcterms:W3CDTF">2022-09-17T15:06:06Z</dcterms:created>
  <dcterms:modified xsi:type="dcterms:W3CDTF">2022-09-18T08:25:29Z</dcterms:modified>
</cp:coreProperties>
</file>