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313" r:id="rId4"/>
    <p:sldId id="378" r:id="rId5"/>
    <p:sldId id="381" r:id="rId6"/>
    <p:sldId id="379" r:id="rId7"/>
    <p:sldId id="342" r:id="rId8"/>
    <p:sldId id="315" r:id="rId9"/>
    <p:sldId id="316" r:id="rId10"/>
    <p:sldId id="317" r:id="rId11"/>
    <p:sldId id="318" r:id="rId12"/>
    <p:sldId id="319" r:id="rId13"/>
    <p:sldId id="321" r:id="rId14"/>
    <p:sldId id="322" r:id="rId15"/>
    <p:sldId id="323" r:id="rId16"/>
    <p:sldId id="324" r:id="rId17"/>
    <p:sldId id="325" r:id="rId18"/>
    <p:sldId id="357" r:id="rId19"/>
    <p:sldId id="42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0" autoAdjust="0"/>
  </p:normalViewPr>
  <p:slideViewPr>
    <p:cSldViewPr>
      <p:cViewPr>
        <p:scale>
          <a:sx n="73" d="100"/>
          <a:sy n="73" d="100"/>
        </p:scale>
        <p:origin x="-121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F9538AF-CFF4-4674-A9B6-45EB2A588635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2E9F80-B3EA-4505-97FE-2751F5431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28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2E9F80-B3EA-4505-97FE-2751F5431FD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756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2E9F80-B3EA-4505-97FE-2751F5431FD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166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A3E62-8F4D-4A00-8F0B-2557070F40F5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4626C-C950-4070-85DE-D9C4D4075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16289-6290-4E1B-B4E6-764D9CCE4EB0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1C76-2BC6-4607-95AB-016EDB207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A3E3-4907-4A4C-9A52-7DD07A0DBA5F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BC7E-F2B2-4A9C-9352-44806B9CF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A3E62-8F4D-4A00-8F0B-2557070F40F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4626C-C950-4070-85DE-D9C4D40755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65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A0353-F8C4-4453-9893-104D6D6FA2F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559D-244F-453C-9D55-81825073C28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966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E7856-F27A-4B6E-B393-09092E7B002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54F75-299E-4CC0-9AC2-B0E7E4D0CB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D67C7-E0A5-4E4E-9BA5-F8BEA0C5F6D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93F0C-55DA-4E3B-A02B-A7EDCCCCE7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94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E60C-FFF2-4CDB-980A-BEAAF6B2E3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C7832-E772-41A4-9111-A4DEBC5E37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48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A8E95-66E8-43F2-A812-E79D98B0A20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53CD4-8C78-4482-B6A5-AA633757F0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524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12CCC-F740-42B1-8A36-70376BA9AE4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B5C0-D8CA-4386-8C12-6FB5E8CAEA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28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5977-6FC2-4C12-A8E3-F9628A5D2B6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40C79-9FBF-4742-AE9C-BCFAF6F6AF2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67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A0353-F8C4-4453-9893-104D6D6FA2FF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559D-244F-453C-9D55-81825073C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45BC8-2CA6-47F1-90FE-B05FD379E08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201CF-EDBE-411C-9A93-B6372774E8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05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16289-6290-4E1B-B4E6-764D9CCE4EB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1C76-2BC6-4607-95AB-016EDB207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37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A3E3-4907-4A4C-9A52-7DD07A0DBA5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BC7E-F2B2-4A9C-9352-44806B9CF8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8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E7856-F27A-4B6E-B393-09092E7B0022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54F75-299E-4CC0-9AC2-B0E7E4D0C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D67C7-E0A5-4E4E-9BA5-F8BEA0C5F6D7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93F0C-55DA-4E3B-A02B-A7EDCCCCE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E60C-FFF2-4CDB-980A-BEAAF6B2E3A1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C7832-E772-41A4-9111-A4DEBC5E3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A8E95-66E8-43F2-A812-E79D98B0A201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53CD4-8C78-4482-B6A5-AA633757F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12CCC-F740-42B1-8A36-70376BA9AE40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B5C0-D8CA-4386-8C12-6FB5E8CAE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5977-6FC2-4C12-A8E3-F9628A5D2B65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40C79-9FBF-4742-AE9C-BCFAF6F6A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45BC8-2CA6-47F1-90FE-B05FD379E08A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201CF-EDBE-411C-9A93-B6372774E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lumMod val="76000"/>
                <a:alpha val="55000"/>
              </a:srgbClr>
            </a:gs>
            <a:gs pos="17000">
              <a:srgbClr val="0819FB">
                <a:lumMod val="79000"/>
                <a:lumOff val="21000"/>
                <a:alpha val="53000"/>
              </a:srgbClr>
            </a:gs>
            <a:gs pos="35001">
              <a:srgbClr val="1A8D48">
                <a:alpha val="57000"/>
              </a:srgbClr>
            </a:gs>
            <a:gs pos="52000">
              <a:srgbClr val="FFFF00">
                <a:alpha val="56000"/>
              </a:srgbClr>
            </a:gs>
            <a:gs pos="73000">
              <a:srgbClr val="EE3F17">
                <a:alpha val="52000"/>
              </a:srgbClr>
            </a:gs>
            <a:gs pos="88000">
              <a:srgbClr val="E81766">
                <a:alpha val="30000"/>
              </a:srgbClr>
            </a:gs>
            <a:gs pos="100000">
              <a:srgbClr val="A603AB">
                <a:alpha val="52000"/>
              </a:srgb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DA104E-6D7F-4545-BB2D-CB337ED16315}" type="datetime1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F7F965-7BC1-4B90-946B-B00B0A0EE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lumMod val="76000"/>
                <a:alpha val="55000"/>
              </a:srgbClr>
            </a:gs>
            <a:gs pos="17000">
              <a:srgbClr val="0819FB">
                <a:lumMod val="79000"/>
                <a:lumOff val="21000"/>
                <a:alpha val="53000"/>
              </a:srgbClr>
            </a:gs>
            <a:gs pos="35001">
              <a:srgbClr val="1A8D48">
                <a:alpha val="57000"/>
              </a:srgbClr>
            </a:gs>
            <a:gs pos="52000">
              <a:srgbClr val="FFFF00">
                <a:alpha val="56000"/>
              </a:srgbClr>
            </a:gs>
            <a:gs pos="73000">
              <a:srgbClr val="EE3F17">
                <a:alpha val="52000"/>
              </a:srgbClr>
            </a:gs>
            <a:gs pos="88000">
              <a:srgbClr val="E81766">
                <a:alpha val="30000"/>
              </a:srgbClr>
            </a:gs>
            <a:gs pos="100000">
              <a:srgbClr val="A603AB">
                <a:alpha val="52000"/>
              </a:srgb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DA104E-6D7F-4545-BB2D-CB337ED163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F7F965-7BC1-4B90-946B-B00B0A0EE3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25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pn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554144" cy="2971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Методическое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объединение учителей начальной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школы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533400"/>
            <a:ext cx="7317432" cy="609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Севская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средняя школа №2»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2" name="Picture 8" descr="https://sopranoclub.ru/images/60-detskih-risunkov-shkoly/file914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1" y="3505200"/>
            <a:ext cx="3505200" cy="35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etskie_pesni_pro_shkolu_-_SHkola_dveri_raspakhni_7426042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353970"/>
            <a:ext cx="5904777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+mn-lt"/>
              </a:rPr>
              <a:t>Причин так много, что не сосчитать,</a:t>
            </a:r>
          </a:p>
          <a:p>
            <a:pPr algn="ctr"/>
            <a:r>
              <a:rPr lang="ru-RU" sz="2800" b="1" dirty="0">
                <a:latin typeface="+mn-lt"/>
              </a:rPr>
              <a:t>Попробуйте их сами </a:t>
            </a:r>
            <a:r>
              <a:rPr lang="ru-RU" sz="2800" b="1" dirty="0" smtClean="0">
                <a:latin typeface="+mn-lt"/>
              </a:rPr>
              <a:t>записать!</a:t>
            </a:r>
            <a:endParaRPr lang="ru-RU" sz="2800" b="1" dirty="0">
              <a:latin typeface="+mn-lt"/>
            </a:endParaRPr>
          </a:p>
        </p:txBody>
      </p:sp>
      <p:pic>
        <p:nvPicPr>
          <p:cNvPr id="12290" name="Picture 2" descr="C:\Users\компьютер\Desktop\IMG-20231013-WA0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495800" cy="3371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компьютер\Desktop\IMG-20240116-WA00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626516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380553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7454" y="1165019"/>
            <a:ext cx="8229600" cy="538661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 всех учили в школе, в институте…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сам учился и работал, тот поймёт: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Хоть зубы обломай ты о гранит науки-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Профессию полюбишь, опыт сам придёт.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2" descr="Артамонова Анна Стефанов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Артамонова Анна Стефановн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 descr="C:\Users\компьютер\Desktop\0513f7e6-8483-4b9e-835a-977a583160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0" y="85662"/>
            <a:ext cx="2255445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 descr="Боброва Татьяна Борисовн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Боброва Татьяна Борисовн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C:\Users\компьютер\Desktop\f831ab60-e445-4cdc-aed0-aef3fdbd5c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543" y="86827"/>
            <a:ext cx="2109787" cy="2668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компьютер\Desktop\5a0ee6f4-8756-4429-97db-4780cff47b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77" y="63593"/>
            <a:ext cx="2357438" cy="2765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компьютер\Desktop\362e3b04-696c-4aa8-9195-dbe2435251d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76" y="118832"/>
            <a:ext cx="1943100" cy="2541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https://shhkola2-sevskobrazovanie.edusite.ru/sveden/photo/30306dc0-09ed-4332-aedd-0c2002fdf375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6" descr="https://shhkola2-sevskobrazovanie.edusite.ru/sveden/photo/30306dc0-09ed-4332-aedd-0c2002fdf375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8" descr="https://shhkola2-sevskobrazovanie.edusite.ru/sveden/photo/30306dc0-09ed-4332-aedd-0c2002fdf375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8" y="3180168"/>
            <a:ext cx="1944015" cy="3065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919" y="4293787"/>
            <a:ext cx="2119868" cy="25786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Users\компьютер\Desktop\IMG_20240116_1339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76" y="2385948"/>
            <a:ext cx="1838684" cy="21775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компьютер\Desktop\IMG_20240116_1255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590" y="4371506"/>
            <a:ext cx="1800200" cy="2523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компьютер\Downloads\IMG-20230901-WA003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322" y="4615667"/>
            <a:ext cx="1923678" cy="2242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омпьютер\Desktop\IMG-20240117-WA002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302" y="4238886"/>
            <a:ext cx="1926217" cy="2789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882264"/>
      </p:ext>
    </p:extLst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5512" y="502022"/>
            <a:ext cx="46883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Цени и уважай всех тех, кто рядом.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Они - твои ученики, коллеги и друзья.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Пусть будет в голове не хаос, а порядок,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Жить и работать без него никак нельзя.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631167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Жить! Именно, ведь мы живём работой.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Домой уходим встретиться с семьёй,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Сказать «привет» мужьям и снова на работу,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Туда, где ждёт любимый и родной…</a:t>
            </a:r>
          </a:p>
        </p:txBody>
      </p:sp>
      <p:pic>
        <p:nvPicPr>
          <p:cNvPr id="16386" name="Picture 2" descr="C:\Users\компьютер\Desktop\IMG-20240116-WA0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7" y="44624"/>
            <a:ext cx="4455655" cy="3389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компьютер\Desktop\IMG-20240116-WA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8" y="3635254"/>
            <a:ext cx="4390571" cy="311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740599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60648"/>
            <a:ext cx="540776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+mn-lt"/>
              </a:rPr>
              <a:t>Ребята, детки, дочки и сыночки,</a:t>
            </a:r>
          </a:p>
          <a:p>
            <a:r>
              <a:rPr lang="ru-RU" sz="2800" b="1" dirty="0">
                <a:latin typeface="+mn-lt"/>
              </a:rPr>
              <a:t>Такие разные, несносные порой.</a:t>
            </a:r>
          </a:p>
          <a:p>
            <a:r>
              <a:rPr lang="ru-RU" sz="2800" b="1" dirty="0">
                <a:latin typeface="+mn-lt"/>
              </a:rPr>
              <a:t>Вас часто хвалим, иногда ругаем,</a:t>
            </a:r>
          </a:p>
          <a:p>
            <a:r>
              <a:rPr lang="ru-RU" sz="2800" b="1" dirty="0">
                <a:latin typeface="+mn-lt"/>
              </a:rPr>
              <a:t>Но знайте: </a:t>
            </a:r>
            <a:endParaRPr lang="ru-RU" sz="2800" b="1" dirty="0" smtClean="0">
              <a:latin typeface="+mn-lt"/>
            </a:endParaRPr>
          </a:p>
          <a:p>
            <a:r>
              <a:rPr lang="ru-RU" sz="2800" b="1" dirty="0" smtClean="0">
                <a:latin typeface="+mn-lt"/>
              </a:rPr>
              <a:t>мы </a:t>
            </a:r>
            <a:r>
              <a:rPr lang="ru-RU" sz="2800" b="1" dirty="0">
                <a:latin typeface="+mn-lt"/>
              </a:rPr>
              <a:t>за вас всегда - «горой»</a:t>
            </a:r>
          </a:p>
        </p:txBody>
      </p:sp>
      <p:pic>
        <p:nvPicPr>
          <p:cNvPr id="15362" name="Picture 2" descr="C:\Users\компьютер\Desktop\IMG-20240116-WA00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4" y="3429000"/>
            <a:ext cx="4860032" cy="3356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омпьютер\Desktop\IMG-20240117-WA0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975" y="1556792"/>
            <a:ext cx="4283968" cy="3438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860324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1232" y="404664"/>
            <a:ext cx="6624736" cy="181588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latin typeface="+mn-lt"/>
              </a:rPr>
              <a:t>Нас мамами зовёте, да, мы ваши мамы!</a:t>
            </a:r>
          </a:p>
          <a:p>
            <a:r>
              <a:rPr lang="ru-RU" sz="2800" b="1" dirty="0">
                <a:latin typeface="+mn-lt"/>
              </a:rPr>
              <a:t>Уж так сложилась общая судьба.</a:t>
            </a:r>
          </a:p>
          <a:p>
            <a:r>
              <a:rPr lang="ru-RU" sz="2800" b="1" dirty="0">
                <a:latin typeface="+mn-lt"/>
              </a:rPr>
              <a:t>И в радости, и в горести мы с вами-</a:t>
            </a:r>
          </a:p>
          <a:p>
            <a:r>
              <a:rPr lang="ru-RU" sz="2800" b="1" dirty="0">
                <a:latin typeface="+mn-lt"/>
              </a:rPr>
              <a:t>И это правда, а не громкие слова!!!</a:t>
            </a:r>
          </a:p>
        </p:txBody>
      </p:sp>
      <p:pic>
        <p:nvPicPr>
          <p:cNvPr id="13314" name="Picture 2" descr="C:\Users\компьютер\Desktop\IMG-20231123-WA00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2585729"/>
            <a:ext cx="447040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компьютер\Desktop\IMG-20240116-WA0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9" y="2585729"/>
            <a:ext cx="4544252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781924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C 0.06892 2.22222E-6 0.125 0.05602 0.125 0.125 C 0.125 0.19398 0.06892 0.25 3.61111E-6 0.25 C -0.06893 0.25 -0.125 0.19398 -0.125 0.125 C -0.125 0.05602 -0.06893 2.22222E-6 3.61111E-6 2.22222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C 0.06892 2.22222E-6 0.125 0.05602 0.125 0.125 C 0.125 0.19398 0.06892 0.25 4.44444E-6 0.25 C -0.06893 0.25 -0.125 0.19398 -0.125 0.125 C -0.125 0.05602 -0.06893 2.22222E-6 4.44444E-6 2.22222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5575" y="188640"/>
            <a:ext cx="70087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n-lt"/>
              </a:rPr>
              <a:t>Четыре года учим орфограммам,</a:t>
            </a:r>
          </a:p>
          <a:p>
            <a:r>
              <a:rPr lang="ru-RU" sz="2800" b="1" dirty="0">
                <a:latin typeface="+mn-lt"/>
              </a:rPr>
              <a:t>Читать, писать, о жизни размышлять.</a:t>
            </a:r>
          </a:p>
          <a:p>
            <a:r>
              <a:rPr lang="ru-RU" sz="2800" b="1" dirty="0">
                <a:latin typeface="+mn-lt"/>
              </a:rPr>
              <a:t>Казалось бы, так просто всё, но мы- то знаем,</a:t>
            </a:r>
          </a:p>
          <a:p>
            <a:r>
              <a:rPr lang="ru-RU" sz="2800" b="1" dirty="0">
                <a:latin typeface="+mn-lt"/>
              </a:rPr>
              <a:t>Что без любви процессом трудно управлять!</a:t>
            </a:r>
          </a:p>
        </p:txBody>
      </p:sp>
      <p:pic>
        <p:nvPicPr>
          <p:cNvPr id="5" name="Picture 2" descr="C:\Users\компьютер\Desktop\IMG-20231214-WA0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048000"/>
            <a:ext cx="4876800" cy="3846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mail.rambler.ru/r/view/INBOX/38561?cache_id=2807955802&amp;part_id=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s://sun1-21.userapi.com/impg/EFVsABbVSEhg4Gcis9ZnYw6ikITlZpBofAKGwg/Xg1Xmf9p30A.jpg?size=1280x686&amp;quality=95&amp;sign=74d792967ca06d6900ec38af148082c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99992" y="2564904"/>
            <a:ext cx="4724401" cy="3505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531154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116632"/>
            <a:ext cx="4341253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+mn-lt"/>
              </a:rPr>
              <a:t>Мы не герои. Нет.</a:t>
            </a:r>
          </a:p>
          <a:p>
            <a:r>
              <a:rPr lang="ru-RU" sz="2400" b="1" dirty="0">
                <a:latin typeface="+mn-lt"/>
              </a:rPr>
              <a:t>Мы мамы-героини!</a:t>
            </a:r>
          </a:p>
          <a:p>
            <a:r>
              <a:rPr lang="ru-RU" sz="2400" b="1" dirty="0">
                <a:latin typeface="+mn-lt"/>
              </a:rPr>
              <a:t>Начальники (начальное звено)</a:t>
            </a:r>
          </a:p>
          <a:p>
            <a:r>
              <a:rPr lang="ru-RU" sz="2400" b="1" dirty="0">
                <a:latin typeface="+mn-lt"/>
              </a:rPr>
              <a:t>Как вы сейчас живёте,</a:t>
            </a:r>
          </a:p>
          <a:p>
            <a:r>
              <a:rPr lang="ru-RU" sz="2400" b="1" dirty="0">
                <a:latin typeface="+mn-lt"/>
              </a:rPr>
              <a:t>И что будет дальше в жизни,</a:t>
            </a:r>
          </a:p>
          <a:p>
            <a:r>
              <a:rPr lang="ru-RU" sz="2400" b="1" dirty="0">
                <a:latin typeface="+mn-lt"/>
              </a:rPr>
              <a:t>Поверьте, нам не все равно!</a:t>
            </a:r>
          </a:p>
        </p:txBody>
      </p:sp>
      <p:pic>
        <p:nvPicPr>
          <p:cNvPr id="6" name="Picture 2" descr="C:\Users\компьютер\Desktop\IMG-20240116-WA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69130"/>
            <a:ext cx="3137888" cy="4040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омпьютер\Desktop\IMG-20240117-WA0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64904"/>
            <a:ext cx="5220072" cy="4145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8033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C 0.06892 3.7037E-6 0.125 0.05601 0.125 0.125 C 0.125 0.19398 0.06892 0.25 4.16667E-6 0.25 C -0.06893 0.25 -0.125 0.19398 -0.125 0.125 C -0.125 0.05601 -0.06893 3.7037E-6 4.16667E-6 3.7037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C 0.06893 2.59259E-6 0.125 0.05602 0.125 0.125 C 0.125 0.19398 0.06893 0.25 -4.72222E-6 0.25 C -0.06892 0.25 -0.125 0.19398 -0.125 0.125 C -0.125 0.05602 -0.06892 2.59259E-6 -4.72222E-6 2.59259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684584" y="4437112"/>
            <a:ext cx="943304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 </a:t>
            </a:r>
            <a:endParaRPr lang="ru-RU" dirty="0"/>
          </a:p>
          <a:p>
            <a:pPr algn="ctr"/>
            <a:r>
              <a:rPr lang="ru-RU" sz="2400" dirty="0"/>
              <a:t>            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Мы выбрали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профессию такую, </a:t>
            </a:r>
          </a:p>
          <a:p>
            <a:pPr algn="ctr"/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            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Что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лучше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нам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на свете не найти. </a:t>
            </a:r>
          </a:p>
          <a:p>
            <a:pPr algn="ctr"/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           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И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с каждым новым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годом убеждаемся, </a:t>
            </a: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  <a:latin typeface="+mn-lt"/>
            </a:endParaRPr>
          </a:p>
          <a:p>
            <a:pPr algn="ctr"/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                    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Что мы идем 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</a:rPr>
              <a:t>по верному пути! </a:t>
            </a:r>
          </a:p>
        </p:txBody>
      </p:sp>
      <p:pic>
        <p:nvPicPr>
          <p:cNvPr id="10" name="Picture 2" descr="https://sun9-11.userapi.com/impg/KN7mo4mxYZRe1Clsi7JqiTPgZB8hEvYDuT9GTQ/gr4-VIXCgM0.jpg?size=807x531&amp;quality=95&amp;sign=0d6a074b9c8333de66466f197091418b&amp;c_uniq_tag=t_S1aRIMeY1OBvRee-rLPUn0iTxDP6wq8skwObTLSXk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7010400" cy="46127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675777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53CD4-8C78-4482-B6A5-AA633757F08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 descr="https://fikiwiki.com/uploads/posts/2022-02/1644896036_21-fikiwiki-com-p-kartinka-spasibo-za-vnimanie-dlya-prezenta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686800" cy="637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627236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3744416" cy="1470025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Представляем наш дружный  коллектив учителей!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3717032"/>
            <a:ext cx="5364088" cy="2664296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rgbClr val="002060"/>
                </a:solidFill>
              </a:rPr>
              <a:t>Это творческие люди, которые находятся в постоянном поиске, осваивая современные технологии обучения</a:t>
            </a:r>
            <a:endParaRPr lang="ru-RU" sz="38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компьютер\Desktop\IMG_20240116_1338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3"/>
            <a:ext cx="3779912" cy="313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омпьютер\Desktop\IMG-20240117-WA00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"/>
            <a:ext cx="5364088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218747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2773362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7030A0"/>
                </a:solidFill>
              </a:rPr>
              <a:t>МО начальных классов – одно из самых сильных звеньев образования в школе. Работа объединения охватывает различные сферы деятельности.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Начальная школа – это 8 классов, где обучается 187  человек</a:t>
            </a: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2401" y="3645024"/>
            <a:ext cx="89915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ru-RU" sz="2800" dirty="0" smtClean="0">
              <a:solidFill>
                <a:srgbClr val="0070C0"/>
              </a:solidFill>
              <a:latin typeface="+mn-lt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Увлекательные уроки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Проектная деятельность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Психологическая совместимость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Захватывающие </a:t>
            </a:r>
            <a:r>
              <a:rPr lang="ru-RU" sz="2800" b="1" dirty="0">
                <a:solidFill>
                  <a:srgbClr val="0070C0"/>
                </a:solidFill>
                <a:latin typeface="+mn-lt"/>
              </a:rPr>
              <a:t>спортивные игры и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соревнования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Весёлые </a:t>
            </a:r>
            <a:r>
              <a:rPr lang="ru-RU" sz="2800" b="1" dirty="0">
                <a:solidFill>
                  <a:srgbClr val="0070C0"/>
                </a:solidFill>
                <a:latin typeface="+mn-lt"/>
              </a:rPr>
              <a:t>праздники,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представления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Самые </a:t>
            </a:r>
            <a:r>
              <a:rPr lang="ru-RU" sz="2800" b="1" dirty="0">
                <a:solidFill>
                  <a:srgbClr val="0070C0"/>
                </a:solidFill>
                <a:latin typeface="+mn-lt"/>
              </a:rPr>
              <a:t>любимые учителя 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pic>
        <p:nvPicPr>
          <p:cNvPr id="6" name="Picture 3" descr="C:\Users\компьютер\Downloads\gifgivecom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814" y="1981200"/>
            <a:ext cx="4595586" cy="255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561835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51520" y="-2618510"/>
            <a:ext cx="8820472" cy="717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2023-2024  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учебном году по новым стандартам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работают классы: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1 «А» класс – </a:t>
            </a:r>
            <a:r>
              <a:rPr lang="ru-RU" altLang="ru-RU" sz="2800" b="1" dirty="0" err="1" smtClean="0"/>
              <a:t>Батталова</a:t>
            </a:r>
            <a:r>
              <a:rPr lang="ru-RU" altLang="ru-RU" sz="2800" b="1" dirty="0" smtClean="0"/>
              <a:t> Л.М., соотв. </a:t>
            </a:r>
            <a:r>
              <a:rPr lang="ru-RU" altLang="ru-RU" sz="2800" b="1" dirty="0" err="1" smtClean="0"/>
              <a:t>заним</a:t>
            </a:r>
            <a:r>
              <a:rPr lang="ru-RU" altLang="ru-RU" sz="2800" b="1" dirty="0" smtClean="0"/>
              <a:t>. Должности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1 «Б» класс – </a:t>
            </a:r>
            <a:r>
              <a:rPr lang="ru-RU" altLang="ru-RU" sz="2800" b="1" dirty="0" err="1" smtClean="0"/>
              <a:t>Фарапонова</a:t>
            </a:r>
            <a:r>
              <a:rPr lang="ru-RU" altLang="ru-RU" sz="2800" b="1" dirty="0" smtClean="0"/>
              <a:t> </a:t>
            </a:r>
            <a:r>
              <a:rPr lang="ru-RU" altLang="ru-RU" sz="2800" b="1" dirty="0"/>
              <a:t>Л</a:t>
            </a:r>
            <a:r>
              <a:rPr lang="ru-RU" altLang="ru-RU" sz="2800" b="1" dirty="0" smtClean="0"/>
              <a:t>.Ф., учитель 1 категории.</a:t>
            </a:r>
            <a:endParaRPr lang="ru-RU" altLang="ru-RU" sz="2800" b="1" dirty="0"/>
          </a:p>
          <a:p>
            <a:pPr algn="l"/>
            <a:r>
              <a:rPr lang="ru-RU" altLang="ru-RU" sz="2800" b="1" dirty="0"/>
              <a:t>2</a:t>
            </a:r>
            <a:r>
              <a:rPr lang="ru-RU" altLang="ru-RU" sz="2800" b="1" dirty="0" smtClean="0"/>
              <a:t>  «А» класс- Яковлева Е.В., учитель высшей категории. </a:t>
            </a:r>
            <a:endParaRPr lang="ru-RU" altLang="ru-RU" sz="2800" b="1" dirty="0"/>
          </a:p>
          <a:p>
            <a:pPr algn="l"/>
            <a:r>
              <a:rPr lang="ru-RU" altLang="ru-RU" sz="2800" b="1" dirty="0" smtClean="0"/>
              <a:t>2 «Б» класс - Боброва Т.Б., учитель 1 категории.</a:t>
            </a:r>
            <a:br>
              <a:rPr lang="ru-RU" altLang="ru-RU" sz="2800" b="1" dirty="0" smtClean="0"/>
            </a:br>
            <a:r>
              <a:rPr lang="ru-RU" altLang="ru-RU" sz="2800" b="1" dirty="0"/>
              <a:t/>
            </a:r>
            <a:br>
              <a:rPr lang="ru-RU" altLang="ru-RU" sz="2800" b="1" dirty="0"/>
            </a:br>
            <a:r>
              <a:rPr lang="ru-RU" altLang="ru-RU" sz="2800" b="1" dirty="0" smtClean="0"/>
              <a:t>Обучение </a:t>
            </a:r>
            <a:r>
              <a:rPr lang="ru-RU" altLang="ru-RU" sz="2800" b="1" dirty="0"/>
              <a:t>осуществляется по </a:t>
            </a:r>
            <a:r>
              <a:rPr lang="ru-RU" altLang="ru-RU" sz="2800" b="1" dirty="0" smtClean="0"/>
              <a:t> системе:</a:t>
            </a:r>
            <a:endParaRPr lang="ru-RU" altLang="ru-RU" sz="2800" b="1" dirty="0"/>
          </a:p>
          <a:p>
            <a:r>
              <a:rPr lang="ru-RU" altLang="ru-RU" sz="2800" b="1" u="sng" dirty="0"/>
              <a:t>УМК « Школа России</a:t>
            </a:r>
            <a:r>
              <a:rPr lang="ru-RU" altLang="ru-RU" sz="2800" b="1" u="sng" dirty="0" smtClean="0"/>
              <a:t>»</a:t>
            </a:r>
            <a:endParaRPr lang="ru-RU" altLang="ru-RU" sz="2800" b="1" u="sng" dirty="0"/>
          </a:p>
        </p:txBody>
      </p:sp>
      <p:sp>
        <p:nvSpPr>
          <p:cNvPr id="2" name="TextBox 1"/>
          <p:cNvSpPr txBox="1"/>
          <p:nvPr/>
        </p:nvSpPr>
        <p:spPr>
          <a:xfrm>
            <a:off x="1115616" y="4725144"/>
            <a:ext cx="6984776" cy="16619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2800" b="1" dirty="0" smtClean="0">
                <a:latin typeface="+mn-lt"/>
              </a:rPr>
              <a:t>Цель </a:t>
            </a:r>
            <a:r>
              <a:rPr lang="ru-RU" altLang="ru-RU" sz="2800" b="1" dirty="0">
                <a:latin typeface="+mn-lt"/>
              </a:rPr>
              <a:t>нашей работы- это создание комфортных условий для обучения и воспитания </a:t>
            </a:r>
            <a:r>
              <a:rPr lang="ru-RU" altLang="ru-RU" sz="2800" b="1" dirty="0" smtClean="0">
                <a:latin typeface="+mn-lt"/>
              </a:rPr>
              <a:t>обучающихся</a:t>
            </a:r>
            <a:r>
              <a:rPr lang="ru-RU" altLang="ru-RU" sz="1600" b="1" dirty="0"/>
              <a:t/>
            </a:r>
            <a:br>
              <a:rPr lang="ru-RU" altLang="ru-RU" sz="1600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03462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6278562"/>
          </a:xfrm>
        </p:spPr>
        <p:txBody>
          <a:bodyPr/>
          <a:lstStyle/>
          <a:p>
            <a:pPr algn="l"/>
            <a:r>
              <a:rPr lang="ru-RU" sz="2800" b="1" dirty="0" smtClean="0"/>
              <a:t>                               Формы </a:t>
            </a:r>
            <a:r>
              <a:rPr lang="ru-RU" sz="2800" b="1" dirty="0"/>
              <a:t>работы МО: </a:t>
            </a:r>
            <a:br>
              <a:rPr lang="ru-RU" sz="2800" b="1" dirty="0"/>
            </a:br>
            <a:r>
              <a:rPr lang="ru-RU" sz="2800" b="1" dirty="0"/>
              <a:t>1. Заседания  МО по вопросам методики обучения и воспитания </a:t>
            </a:r>
            <a:r>
              <a:rPr lang="ru-RU" sz="2800" b="1" dirty="0" smtClean="0"/>
              <a:t>обучающихся</a:t>
            </a:r>
            <a:r>
              <a:rPr lang="ru-RU" sz="2800" b="1" dirty="0"/>
              <a:t>. </a:t>
            </a:r>
            <a:br>
              <a:rPr lang="ru-RU" sz="2800" b="1" dirty="0"/>
            </a:br>
            <a:r>
              <a:rPr lang="ru-RU" sz="2800" b="1" dirty="0"/>
              <a:t>2. Открытые уроки. </a:t>
            </a:r>
            <a:br>
              <a:rPr lang="ru-RU" sz="2800" b="1" dirty="0"/>
            </a:br>
            <a:r>
              <a:rPr lang="ru-RU" sz="2800" b="1" dirty="0"/>
              <a:t>3. Целевые и взаимные посещения уроков с последующим обсуждением их результатов. </a:t>
            </a:r>
            <a:br>
              <a:rPr lang="ru-RU" sz="2800" b="1" dirty="0"/>
            </a:br>
            <a:r>
              <a:rPr lang="ru-RU" sz="2800" b="1" dirty="0"/>
              <a:t>4. Круглые столы, семинары, творческие отчёты учителей. </a:t>
            </a:r>
            <a:br>
              <a:rPr lang="ru-RU" sz="2800" b="1" dirty="0"/>
            </a:br>
            <a:r>
              <a:rPr lang="ru-RU" sz="2800" b="1" dirty="0"/>
              <a:t>5. Доклады и сообщения из опыта работы в сочетании с практическим их   показом.  </a:t>
            </a:r>
            <a:br>
              <a:rPr lang="ru-RU" sz="2800" b="1" dirty="0"/>
            </a:br>
            <a:r>
              <a:rPr lang="ru-RU" sz="2800" b="1" dirty="0"/>
              <a:t>6. Внеклассные мероприятия по предметам.     </a:t>
            </a:r>
            <a:br>
              <a:rPr lang="ru-RU" sz="2800" b="1" dirty="0"/>
            </a:br>
            <a:r>
              <a:rPr lang="ru-RU" sz="2800" b="1" dirty="0"/>
              <a:t>7. Изучение новинок </a:t>
            </a:r>
            <a:r>
              <a:rPr lang="ru-RU" sz="2800" b="1" dirty="0" smtClean="0"/>
              <a:t>психолого-педагоги-</a:t>
            </a:r>
            <a:br>
              <a:rPr lang="ru-RU" sz="2800" b="1" dirty="0" smtClean="0"/>
            </a:br>
            <a:r>
              <a:rPr lang="ru-RU" sz="2800" b="1" dirty="0" smtClean="0"/>
              <a:t>ческой и </a:t>
            </a:r>
            <a:r>
              <a:rPr lang="ru-RU" sz="2800" b="1" dirty="0"/>
              <a:t>методической литературы. </a:t>
            </a:r>
            <a:br>
              <a:rPr lang="ru-RU" sz="2800" b="1" dirty="0"/>
            </a:br>
            <a:r>
              <a:rPr lang="ru-RU" sz="2800" b="1" dirty="0"/>
              <a:t>8. Курсовая подготовка и аттестация. 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8196" name="Picture 4" descr="https://gas-kvas.com/grafic/uploads/posts/2023-10/1696427097_gas-kvas-com-p-kartinki-pro-shkolu-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799114"/>
            <a:ext cx="1966686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480509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6876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ru-RU" dirty="0"/>
              <a:t>Мы не герои. Нет.</a:t>
            </a:r>
            <a:br>
              <a:rPr lang="ru-RU" dirty="0"/>
            </a:br>
            <a:r>
              <a:rPr lang="ru-RU" dirty="0"/>
              <a:t>Мы мамы-героини!</a:t>
            </a:r>
            <a:br>
              <a:rPr lang="ru-RU" dirty="0"/>
            </a:br>
            <a:r>
              <a:rPr lang="ru-RU" dirty="0"/>
              <a:t>Начальники (начальное звено).</a:t>
            </a:r>
            <a:br>
              <a:rPr lang="ru-RU" dirty="0"/>
            </a:br>
            <a:r>
              <a:rPr lang="ru-RU" dirty="0"/>
              <a:t>И каждый понимает, что отныне</a:t>
            </a:r>
            <a:br>
              <a:rPr lang="ru-RU" dirty="0"/>
            </a:br>
            <a:r>
              <a:rPr lang="ru-RU" dirty="0"/>
              <a:t>Покинуть пост ему запрещено.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C:\Users\компьютер\Downloads\gifgivecom (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33800"/>
            <a:ext cx="518160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856043"/>
      </p:ext>
    </p:extLst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5688" y="476672"/>
            <a:ext cx="498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+mn-lt"/>
              </a:rPr>
              <a:t>Ведь </a:t>
            </a:r>
            <a:r>
              <a:rPr lang="ru-RU" sz="2400" b="1" u="sng" dirty="0">
                <a:latin typeface="+mn-lt"/>
              </a:rPr>
              <a:t>первая </a:t>
            </a:r>
            <a:r>
              <a:rPr lang="ru-RU" sz="2400" b="1" u="sng" dirty="0" smtClean="0">
                <a:latin typeface="+mn-lt"/>
              </a:rPr>
              <a:t>причина:</a:t>
            </a:r>
            <a:r>
              <a:rPr lang="ru-RU" sz="2400" b="1" dirty="0" smtClean="0">
                <a:latin typeface="+mn-lt"/>
              </a:rPr>
              <a:t> из </a:t>
            </a:r>
            <a:r>
              <a:rPr lang="ru-RU" sz="2400" b="1" dirty="0">
                <a:latin typeface="+mn-lt"/>
              </a:rPr>
              <a:t>ребят</a:t>
            </a:r>
          </a:p>
          <a:p>
            <a:pPr algn="ctr"/>
            <a:r>
              <a:rPr lang="ru-RU" sz="2400" b="1" dirty="0">
                <a:latin typeface="+mn-lt"/>
              </a:rPr>
              <a:t>п</a:t>
            </a:r>
            <a:r>
              <a:rPr lang="ru-RU" sz="2400" b="1" dirty="0" smtClean="0">
                <a:latin typeface="+mn-lt"/>
              </a:rPr>
              <a:t>олучится </a:t>
            </a:r>
            <a:r>
              <a:rPr lang="ru-RU" sz="2400" b="1" dirty="0">
                <a:latin typeface="+mn-lt"/>
              </a:rPr>
              <a:t>не класс, </a:t>
            </a:r>
            <a:r>
              <a:rPr lang="ru-RU" sz="2400" b="1" dirty="0" smtClean="0">
                <a:latin typeface="+mn-lt"/>
              </a:rPr>
              <a:t>а </a:t>
            </a:r>
            <a:r>
              <a:rPr lang="ru-RU" sz="2400" b="1" dirty="0">
                <a:latin typeface="+mn-lt"/>
              </a:rPr>
              <a:t>зоосад.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324544" y="4221088"/>
            <a:ext cx="57241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+mn-lt"/>
              </a:rPr>
              <a:t>Вторая</a:t>
            </a:r>
            <a:r>
              <a:rPr lang="ru-RU" sz="2800" b="1" dirty="0" smtClean="0">
                <a:latin typeface="+mn-lt"/>
              </a:rPr>
              <a:t> - это </a:t>
            </a:r>
            <a:r>
              <a:rPr lang="ru-RU" sz="2800" b="1" dirty="0">
                <a:latin typeface="+mn-lt"/>
              </a:rPr>
              <a:t>детская </a:t>
            </a:r>
            <a:endParaRPr lang="ru-RU" sz="2800" b="1" dirty="0" smtClean="0">
              <a:latin typeface="+mn-lt"/>
            </a:endParaRPr>
          </a:p>
          <a:p>
            <a:pPr algn="ctr"/>
            <a:r>
              <a:rPr lang="ru-RU" sz="2800" b="1" dirty="0" smtClean="0">
                <a:latin typeface="+mn-lt"/>
              </a:rPr>
              <a:t>любовь.</a:t>
            </a:r>
          </a:p>
          <a:p>
            <a:pPr algn="ctr"/>
            <a:r>
              <a:rPr lang="ru-RU" sz="2800" b="1" dirty="0" smtClean="0">
                <a:latin typeface="+mn-lt"/>
              </a:rPr>
              <a:t>Мел </a:t>
            </a:r>
            <a:r>
              <a:rPr lang="ru-RU" sz="2800" b="1" dirty="0">
                <a:latin typeface="+mn-lt"/>
              </a:rPr>
              <a:t>на доске крошится </a:t>
            </a:r>
            <a:endParaRPr lang="ru-RU" sz="2800" b="1" dirty="0" smtClean="0">
              <a:latin typeface="+mn-lt"/>
            </a:endParaRPr>
          </a:p>
          <a:p>
            <a:pPr algn="ctr"/>
            <a:r>
              <a:rPr lang="ru-RU" sz="2800" b="1" dirty="0" smtClean="0">
                <a:latin typeface="+mn-lt"/>
              </a:rPr>
              <a:t>вновь </a:t>
            </a:r>
            <a:r>
              <a:rPr lang="ru-RU" sz="2800" b="1" dirty="0">
                <a:latin typeface="+mn-lt"/>
              </a:rPr>
              <a:t>и вновь.</a:t>
            </a:r>
          </a:p>
          <a:p>
            <a:endParaRPr lang="ru-RU" sz="2800" dirty="0"/>
          </a:p>
        </p:txBody>
      </p:sp>
      <p:pic>
        <p:nvPicPr>
          <p:cNvPr id="11266" name="Picture 2" descr="C:\Users\компьютер\Desktop\IMG-20240116-WA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017"/>
            <a:ext cx="3790752" cy="28430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компьютер\Downloads\IMG_20230919_1225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64904"/>
            <a:ext cx="4580797" cy="419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562678"/>
      </p:ext>
    </p:extLst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53203" y="1268760"/>
            <a:ext cx="50040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n-lt"/>
              </a:rPr>
              <a:t>А </a:t>
            </a:r>
            <a:r>
              <a:rPr lang="ru-RU" sz="2800" b="1" u="sng" dirty="0">
                <a:latin typeface="+mn-lt"/>
              </a:rPr>
              <a:t>третья </a:t>
            </a:r>
            <a:r>
              <a:rPr lang="ru-RU" sz="2800" b="1" u="sng" dirty="0" smtClean="0">
                <a:latin typeface="+mn-lt"/>
              </a:rPr>
              <a:t>причина </a:t>
            </a:r>
            <a:r>
              <a:rPr lang="ru-RU" sz="2800" b="1" dirty="0" smtClean="0">
                <a:latin typeface="+mn-lt"/>
              </a:rPr>
              <a:t>-</a:t>
            </a:r>
            <a:endParaRPr lang="ru-RU" sz="2800" b="1" dirty="0">
              <a:latin typeface="+mn-lt"/>
            </a:endParaRPr>
          </a:p>
          <a:p>
            <a:r>
              <a:rPr lang="ru-RU" sz="2800" b="1" dirty="0" smtClean="0">
                <a:latin typeface="+mn-lt"/>
              </a:rPr>
              <a:t>Это </a:t>
            </a:r>
            <a:r>
              <a:rPr lang="ru-RU" sz="2800" b="1" dirty="0">
                <a:latin typeface="+mn-lt"/>
              </a:rPr>
              <a:t>ложь, кто </a:t>
            </a:r>
            <a:r>
              <a:rPr lang="ru-RU" sz="2800" b="1" dirty="0" smtClean="0">
                <a:latin typeface="+mn-lt"/>
              </a:rPr>
              <a:t>прав,</a:t>
            </a:r>
          </a:p>
          <a:p>
            <a:r>
              <a:rPr lang="ru-RU" sz="2800" b="1" dirty="0" smtClean="0">
                <a:latin typeface="+mn-lt"/>
              </a:rPr>
              <a:t>Кто </a:t>
            </a:r>
            <a:r>
              <a:rPr lang="ru-RU" sz="2800" b="1" dirty="0">
                <a:latin typeface="+mn-lt"/>
              </a:rPr>
              <a:t>виноват - не разберёшь.</a:t>
            </a:r>
          </a:p>
        </p:txBody>
      </p:sp>
      <p:pic>
        <p:nvPicPr>
          <p:cNvPr id="17411" name="Picture 3" descr="C:\Users\компьютер\Desktop\IMG-20240116-WA0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774" y="3238872"/>
            <a:ext cx="4572000" cy="342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компьютер\Downloads\IMG_20231102_111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9" y="14983"/>
            <a:ext cx="416560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омпьютер\Desktop\IMG-20240117-WA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9" y="3212976"/>
            <a:ext cx="4427984" cy="3556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701350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2649" y="666188"/>
            <a:ext cx="493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latin typeface="+mn-lt"/>
              </a:rPr>
              <a:t>Четвёртую причину </a:t>
            </a:r>
            <a:r>
              <a:rPr lang="ru-RU" sz="2400" b="1" dirty="0">
                <a:latin typeface="+mn-lt"/>
              </a:rPr>
              <a:t>знают </a:t>
            </a:r>
            <a:r>
              <a:rPr lang="ru-RU" sz="2400" b="1" dirty="0" smtClean="0">
                <a:latin typeface="+mn-lt"/>
              </a:rPr>
              <a:t>все</a:t>
            </a:r>
            <a:r>
              <a:rPr lang="ru-RU" sz="2400" b="1" dirty="0">
                <a:latin typeface="+mn-lt"/>
              </a:rPr>
              <a:t>-</a:t>
            </a:r>
            <a:r>
              <a:rPr lang="ru-RU" sz="2400" b="1" dirty="0" smtClean="0">
                <a:latin typeface="+mn-lt"/>
              </a:rPr>
              <a:t>Ты </a:t>
            </a:r>
            <a:r>
              <a:rPr lang="ru-RU" sz="2400" b="1" dirty="0">
                <a:latin typeface="+mn-lt"/>
              </a:rPr>
              <a:t>бережёшь доску, что на стене.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52" y="5048146"/>
            <a:ext cx="471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n-lt"/>
              </a:rPr>
              <a:t>А </a:t>
            </a:r>
            <a:r>
              <a:rPr lang="ru-RU" sz="2400" b="1" u="sng" dirty="0">
                <a:latin typeface="+mn-lt"/>
              </a:rPr>
              <a:t>пятая причина </a:t>
            </a:r>
            <a:r>
              <a:rPr lang="ru-RU" sz="2400" b="1" dirty="0">
                <a:latin typeface="+mn-lt"/>
              </a:rPr>
              <a:t>- сам  урок                                            </a:t>
            </a:r>
            <a:r>
              <a:rPr lang="ru-RU" sz="2400" b="1" dirty="0" smtClean="0">
                <a:latin typeface="+mn-lt"/>
              </a:rPr>
              <a:t>                 </a:t>
            </a:r>
          </a:p>
          <a:p>
            <a:r>
              <a:rPr lang="ru-RU" sz="2400" b="1" dirty="0" smtClean="0">
                <a:latin typeface="+mn-lt"/>
              </a:rPr>
              <a:t>И </a:t>
            </a:r>
            <a:r>
              <a:rPr lang="ru-RU" sz="2400" b="1" dirty="0">
                <a:latin typeface="+mn-lt"/>
              </a:rPr>
              <a:t>ожиданье, что вот - во-о-от звонок!</a:t>
            </a:r>
          </a:p>
        </p:txBody>
      </p:sp>
      <p:pic>
        <p:nvPicPr>
          <p:cNvPr id="14338" name="Picture 2" descr="C:\Users\компьютер\Desktop\IMG-20240116-WA0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" y="116632"/>
            <a:ext cx="4139953" cy="47439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компьютер\Desktop\IMG-20240116-WA0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70146"/>
            <a:ext cx="3275856" cy="49878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32880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2664</TotalTime>
  <Words>417</Words>
  <Application>Microsoft Office PowerPoint</Application>
  <PresentationFormat>Экран (4:3)</PresentationFormat>
  <Paragraphs>72</Paragraphs>
  <Slides>18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Методическое  объединение учителей начальной  школы</vt:lpstr>
      <vt:lpstr>Представляем наш дружный  коллектив учителей!</vt:lpstr>
      <vt:lpstr>МО начальных классов – одно из самых сильных звеньев образования в школе. Работа объединения охватывает различные сферы деятельности.  Начальная школа – это 8 классов, где обучается 187  человек  </vt:lpstr>
      <vt:lpstr>         В 2023-2024  учебном году по новым стандартам работают классы:  1 «А» класс – Батталова Л.М., соотв. заним. Должности 1 «Б» класс – Фарапонова Л.Ф., учитель 1 категории. 2  «А» класс- Яковлева Е.В., учитель высшей категории.  2 «Б» класс - Боброва Т.Б., учитель 1 категории.  Обучение осуществляется по  системе: УМК « Школа России»</vt:lpstr>
      <vt:lpstr>                               Формы работы МО:  1. Заседания  МО по вопросам методики обучения и воспитания обучающихся.  2. Открытые уроки.  3. Целевые и взаимные посещения уроков с последующим обсуждением их результатов.  4. Круглые столы, семинары, творческие отчёты учителей.  5. Доклады и сообщения из опыта работы в сочетании с практическим их   показом.   6. Внеклассные мероприятия по предметам.      7. Изучение новинок психолого-педагоги- ческой и методической литературы.  8. Курсовая подготовка и аттестация.   </vt:lpstr>
      <vt:lpstr>Мы не герои. Нет. Мы мамы-героини! Начальники (начальное звено). И каждый понимает, что отныне Покинуть пост ему запрещено. </vt:lpstr>
      <vt:lpstr>Презентация PowerPoint</vt:lpstr>
      <vt:lpstr>Презентация PowerPoint</vt:lpstr>
      <vt:lpstr>Презентация PowerPoint</vt:lpstr>
      <vt:lpstr>Презентация PowerPoint</vt:lpstr>
      <vt:lpstr>Нас всех учили в школе, в институте… Кто сам учился и работал, тот поймёт: Хоть зубы обломай ты о гранит науки- Профессию полюбишь, опыт сам придёт.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nadel</dc:creator>
  <cp:lastModifiedBy>компьютер</cp:lastModifiedBy>
  <cp:revision>233</cp:revision>
  <dcterms:created xsi:type="dcterms:W3CDTF">2013-10-22T07:23:20Z</dcterms:created>
  <dcterms:modified xsi:type="dcterms:W3CDTF">2024-01-17T18:03:33Z</dcterms:modified>
</cp:coreProperties>
</file>