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315" r:id="rId2"/>
    <p:sldId id="271" r:id="rId3"/>
    <p:sldId id="279" r:id="rId4"/>
    <p:sldId id="278" r:id="rId5"/>
    <p:sldId id="318" r:id="rId6"/>
    <p:sldId id="319" r:id="rId7"/>
    <p:sldId id="288" r:id="rId8"/>
    <p:sldId id="269" r:id="rId9"/>
    <p:sldId id="304" r:id="rId10"/>
    <p:sldId id="303" r:id="rId11"/>
    <p:sldId id="305" r:id="rId12"/>
    <p:sldId id="317" r:id="rId13"/>
    <p:sldId id="289" r:id="rId14"/>
    <p:sldId id="313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00000"/>
    <a:srgbClr val="006600"/>
    <a:srgbClr val="009900"/>
    <a:srgbClr val="9933FF"/>
    <a:srgbClr val="FF6699"/>
    <a:srgbClr val="990000"/>
    <a:srgbClr val="00A400"/>
    <a:srgbClr val="003E00"/>
    <a:srgbClr val="8FFFC2"/>
    <a:srgbClr val="8DFAF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52" d="100"/>
          <a:sy n="52" d="100"/>
        </p:scale>
        <p:origin x="475" y="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78B4620-B56C-4F6B-BDE0-E34F743B12BF}" type="datetimeFigureOut">
              <a:rPr lang="ru-RU" smtClean="0"/>
              <a:pPr/>
              <a:t>16.03.2024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0F26BD8-9590-44EF-92C4-565D6243E86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OverObj">
  <p:cSld name="Заголовок и текст над объект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152400"/>
            <a:ext cx="6870700" cy="16002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685800" y="1828800"/>
            <a:ext cx="7696200" cy="17526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85800" y="3733800"/>
            <a:ext cx="7696200" cy="17526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13716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5560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7183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EA9021EC-7706-4825-9EAC-6E8495538656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16.03.2024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16.03.2024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16.03.2024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16.03.2024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1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jpe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w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WordArt 6"/>
          <p:cNvSpPr>
            <a:spLocks noChangeArrowheads="1" noChangeShapeType="1" noTextEdit="1"/>
          </p:cNvSpPr>
          <p:nvPr/>
        </p:nvSpPr>
        <p:spPr bwMode="auto">
          <a:xfrm rot="20334785">
            <a:off x="739571" y="1901428"/>
            <a:ext cx="8326438" cy="2881313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3600" b="1" kern="10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/>
              </a:rPr>
              <a:t>Тела вращения</a:t>
            </a:r>
            <a:endParaRPr lang="ru-RU" sz="3600" b="1" kern="10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Georgia"/>
            </a:endParaRPr>
          </a:p>
        </p:txBody>
      </p:sp>
      <p:pic>
        <p:nvPicPr>
          <p:cNvPr id="7" name="Picture 4" descr="U001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 l="18816" t="3494" r="13544" b="7925"/>
          <a:stretch>
            <a:fillRect/>
          </a:stretch>
        </p:blipFill>
        <p:spPr>
          <a:xfrm>
            <a:off x="6858016" y="2714620"/>
            <a:ext cx="1954569" cy="3727446"/>
          </a:xfrm>
          <a:noFill/>
          <a:ln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>
            <a:spLocks noGrp="1" noChangeArrowheads="1"/>
          </p:cNvSpPr>
          <p:nvPr>
            <p:ph type="title"/>
          </p:nvPr>
        </p:nvSpPr>
        <p:spPr>
          <a:xfrm>
            <a:off x="357158" y="642918"/>
            <a:ext cx="8929718" cy="1143000"/>
          </a:xfrm>
          <a:noFill/>
        </p:spPr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l">
              <a:lnSpc>
                <a:spcPts val="5000"/>
              </a:lnSpc>
              <a:spcBef>
                <a:spcPts val="0"/>
              </a:spcBef>
            </a:pPr>
            <a:r>
              <a:rPr lang="ru-RU" sz="5400" b="1" spc="50" dirty="0" smtClean="0">
                <a:ln w="11430"/>
                <a:solidFill>
                  <a:srgbClr val="00B05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2.</a:t>
            </a:r>
            <a:r>
              <a:rPr lang="ru-RU" sz="5400" b="1" spc="50" dirty="0" smtClean="0">
                <a:ln w="11430"/>
                <a:solidFill>
                  <a:srgbClr val="0066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</a:t>
            </a:r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Сечение,</a:t>
            </a:r>
            <a:b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перпендикулярное</a:t>
            </a:r>
            <a:b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оси конуса - </a:t>
            </a:r>
          </a:p>
        </p:txBody>
      </p:sp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4643438" y="2285992"/>
            <a:ext cx="421484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/>
              <a:t>это круг, подобный основанию конуса</a:t>
            </a:r>
            <a:endParaRPr lang="ru-RU" sz="3600" dirty="0"/>
          </a:p>
        </p:txBody>
      </p:sp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1071538" y="2714620"/>
            <a:ext cx="2476500" cy="2676525"/>
          </a:xfrm>
          <a:prstGeom prst="rect">
            <a:avLst/>
          </a:prstGeom>
          <a:noFill/>
          <a:ln/>
        </p:spPr>
      </p:pic>
      <p:sp>
        <p:nvSpPr>
          <p:cNvPr id="10" name="Line 6"/>
          <p:cNvSpPr>
            <a:spLocks noChangeShapeType="1"/>
          </p:cNvSpPr>
          <p:nvPr/>
        </p:nvSpPr>
        <p:spPr bwMode="auto">
          <a:xfrm flipH="1">
            <a:off x="2627313" y="3716338"/>
            <a:ext cx="936625" cy="144462"/>
          </a:xfrm>
          <a:prstGeom prst="line">
            <a:avLst/>
          </a:prstGeom>
          <a:noFill/>
          <a:ln w="127000">
            <a:solidFill>
              <a:srgbClr val="0000FF"/>
            </a:solidFill>
            <a:round/>
            <a:headEnd/>
            <a:tailEnd type="arrow" w="sm" len="sm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6963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69633" name="Picture 1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500694" y="3643314"/>
            <a:ext cx="2110871" cy="700088"/>
          </a:xfrm>
          <a:prstGeom prst="rect">
            <a:avLst/>
          </a:prstGeom>
          <a:noFill/>
        </p:spPr>
      </p:pic>
      <p:sp>
        <p:nvSpPr>
          <p:cNvPr id="6963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69635" name="Picture 3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572132" y="4357694"/>
            <a:ext cx="2066925" cy="657225"/>
          </a:xfrm>
          <a:prstGeom prst="rect">
            <a:avLst/>
          </a:prstGeom>
          <a:noFill/>
        </p:spPr>
      </p:pic>
      <p:sp>
        <p:nvSpPr>
          <p:cNvPr id="69638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69637" name="Picture 5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000628" y="5143512"/>
            <a:ext cx="2657475" cy="876300"/>
          </a:xfrm>
          <a:prstGeom prst="rect">
            <a:avLst/>
          </a:prstGeom>
          <a:noFill/>
        </p:spPr>
      </p:pic>
      <p:pic>
        <p:nvPicPr>
          <p:cNvPr id="17" name="Picture 11" descr="snap0021"/>
          <p:cNvPicPr>
            <a:picLocks noChangeAspect="1" noChangeArrowheads="1"/>
          </p:cNvPicPr>
          <p:nvPr/>
        </p:nvPicPr>
        <p:blipFill>
          <a:blip r:embed="rId6"/>
          <a:srcRect l="32292" r="32083"/>
          <a:stretch>
            <a:fillRect/>
          </a:stretch>
        </p:blipFill>
        <p:spPr bwMode="auto">
          <a:xfrm>
            <a:off x="6929454" y="158645"/>
            <a:ext cx="1500198" cy="208447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repeatCount="4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696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696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696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696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title"/>
          </p:nvPr>
        </p:nvSpPr>
        <p:spPr>
          <a:xfrm>
            <a:off x="285720" y="285728"/>
            <a:ext cx="8715404" cy="1143000"/>
          </a:xfrm>
          <a:noFill/>
        </p:spPr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l">
              <a:lnSpc>
                <a:spcPts val="5000"/>
              </a:lnSpc>
              <a:spcBef>
                <a:spcPts val="0"/>
              </a:spcBef>
            </a:pPr>
            <a:r>
              <a:rPr lang="en-US" sz="4800" b="1" spc="50" dirty="0" smtClean="0">
                <a:ln w="11430"/>
                <a:solidFill>
                  <a:srgbClr val="00B05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3</a:t>
            </a:r>
            <a:r>
              <a:rPr lang="ru-RU" sz="4800" b="1" spc="50" dirty="0" smtClean="0">
                <a:ln w="11430"/>
                <a:solidFill>
                  <a:srgbClr val="00B05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.</a:t>
            </a:r>
            <a:r>
              <a:rPr lang="ru-RU" sz="4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Сечение, параллельное</a:t>
            </a:r>
            <a:br>
              <a:rPr lang="ru-RU" sz="4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ru-RU" sz="4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оси цилиндра -</a:t>
            </a:r>
          </a:p>
        </p:txBody>
      </p:sp>
      <p:pic>
        <p:nvPicPr>
          <p:cNvPr id="8" name="Picture 11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4EDDD"/>
              </a:clrFrom>
              <a:clrTo>
                <a:srgbClr val="F4EDDD">
                  <a:alpha val="0"/>
                </a:srgbClr>
              </a:clrTo>
            </a:clrChange>
          </a:blip>
          <a:srcRect l="70087" b="9244"/>
          <a:stretch>
            <a:fillRect/>
          </a:stretch>
        </p:blipFill>
        <p:spPr>
          <a:xfrm>
            <a:off x="142844" y="3286124"/>
            <a:ext cx="2857520" cy="3237073"/>
          </a:xfrm>
          <a:prstGeom prst="rect">
            <a:avLst/>
          </a:prstGeom>
          <a:noFill/>
          <a:ln/>
        </p:spPr>
      </p:pic>
      <p:sp>
        <p:nvSpPr>
          <p:cNvPr id="9" name="Прямоугольник 8"/>
          <p:cNvSpPr/>
          <p:nvPr/>
        </p:nvSpPr>
        <p:spPr>
          <a:xfrm>
            <a:off x="5072066" y="785794"/>
            <a:ext cx="457200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/>
              <a:t>это ограниченная гиперболой область</a:t>
            </a:r>
            <a:endParaRPr lang="ru-RU" sz="3200" dirty="0"/>
          </a:p>
        </p:txBody>
      </p:sp>
      <p:sp>
        <p:nvSpPr>
          <p:cNvPr id="10" name="Rectangle 2"/>
          <p:cNvSpPr txBox="1">
            <a:spLocks noChangeArrowheads="1"/>
          </p:cNvSpPr>
          <p:nvPr/>
        </p:nvSpPr>
        <p:spPr>
          <a:xfrm>
            <a:off x="428596" y="2000240"/>
            <a:ext cx="8715404" cy="114300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marR="0" lvl="0" indent="0" algn="l" defTabSz="914400" rtl="0" eaLnBrk="1" fontAlgn="auto" latinLnBrk="0" hangingPunct="1">
              <a:lnSpc>
                <a:spcPts val="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1" i="0" u="none" strike="noStrike" kern="1200" cap="none" spc="50" normalizeH="0" baseline="0" noProof="0" dirty="0" smtClean="0">
                <a:ln w="11430"/>
                <a:solidFill>
                  <a:srgbClr val="00B05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4</a:t>
            </a:r>
            <a:r>
              <a:rPr kumimoji="0" lang="ru-RU" sz="4800" b="1" i="0" u="none" strike="noStrike" kern="1200" cap="none" spc="50" normalizeH="0" baseline="0" noProof="0" dirty="0" smtClean="0">
                <a:ln w="11430"/>
                <a:solidFill>
                  <a:srgbClr val="00B05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.</a:t>
            </a:r>
            <a:r>
              <a:rPr kumimoji="0" lang="ru-RU" sz="4800" b="1" i="0" u="none" strike="noStrike" kern="1200" cap="none" spc="50" normalizeH="0" baseline="0" noProof="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Сечение плоскостью, наклонной к оси - 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5286380" y="2500306"/>
            <a:ext cx="371477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/>
              <a:t>это ограниченная эллипсом область или часть её</a:t>
            </a:r>
            <a:endParaRPr lang="ru-RU" sz="3200" dirty="0"/>
          </a:p>
        </p:txBody>
      </p:sp>
      <p:pic>
        <p:nvPicPr>
          <p:cNvPr id="12" name="Picture 11" descr="snap0021"/>
          <p:cNvPicPr>
            <a:picLocks noChangeAspect="1" noChangeArrowheads="1"/>
          </p:cNvPicPr>
          <p:nvPr/>
        </p:nvPicPr>
        <p:blipFill>
          <a:blip r:embed="rId3"/>
          <a:srcRect l="66537"/>
          <a:stretch>
            <a:fillRect/>
          </a:stretch>
        </p:blipFill>
        <p:spPr bwMode="auto">
          <a:xfrm>
            <a:off x="3071802" y="3643314"/>
            <a:ext cx="1793875" cy="2478056"/>
          </a:xfrm>
          <a:prstGeom prst="rect">
            <a:avLst/>
          </a:prstGeom>
          <a:noFill/>
        </p:spPr>
      </p:pic>
      <p:grpSp>
        <p:nvGrpSpPr>
          <p:cNvPr id="62" name="Группа 61"/>
          <p:cNvGrpSpPr/>
          <p:nvPr/>
        </p:nvGrpSpPr>
        <p:grpSpPr>
          <a:xfrm>
            <a:off x="5857884" y="4143356"/>
            <a:ext cx="1857388" cy="2714644"/>
            <a:chOff x="5429256" y="3929066"/>
            <a:chExt cx="1857388" cy="2714644"/>
          </a:xfrm>
        </p:grpSpPr>
        <p:grpSp>
          <p:nvGrpSpPr>
            <p:cNvPr id="24" name="Группа 23"/>
            <p:cNvGrpSpPr/>
            <p:nvPr/>
          </p:nvGrpSpPr>
          <p:grpSpPr>
            <a:xfrm>
              <a:off x="5786446" y="3929066"/>
              <a:ext cx="1500198" cy="2714644"/>
              <a:chOff x="1331913" y="2420938"/>
              <a:chExt cx="1943100" cy="4000500"/>
            </a:xfrm>
          </p:grpSpPr>
          <p:grpSp>
            <p:nvGrpSpPr>
              <p:cNvPr id="25" name="Group 6"/>
              <p:cNvGrpSpPr>
                <a:grpSpLocks/>
              </p:cNvGrpSpPr>
              <p:nvPr/>
            </p:nvGrpSpPr>
            <p:grpSpPr bwMode="auto">
              <a:xfrm>
                <a:off x="1331913" y="2420938"/>
                <a:ext cx="1943100" cy="4000500"/>
                <a:chOff x="3861" y="2394"/>
                <a:chExt cx="3060" cy="6300"/>
              </a:xfrm>
            </p:grpSpPr>
            <p:sp>
              <p:nvSpPr>
                <p:cNvPr id="51" name="Oval 7"/>
                <p:cNvSpPr>
                  <a:spLocks noChangeArrowheads="1"/>
                </p:cNvSpPr>
                <p:nvPr/>
              </p:nvSpPr>
              <p:spPr bwMode="auto">
                <a:xfrm>
                  <a:off x="5301" y="3474"/>
                  <a:ext cx="181" cy="180"/>
                </a:xfrm>
                <a:prstGeom prst="ellipse">
                  <a:avLst/>
                </a:prstGeom>
                <a:solidFill>
                  <a:srgbClr val="000000"/>
                </a:solidFill>
                <a:ln w="1905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grpSp>
              <p:nvGrpSpPr>
                <p:cNvPr id="52" name="Group 8"/>
                <p:cNvGrpSpPr>
                  <a:grpSpLocks/>
                </p:cNvGrpSpPr>
                <p:nvPr/>
              </p:nvGrpSpPr>
              <p:grpSpPr bwMode="auto">
                <a:xfrm>
                  <a:off x="3861" y="2394"/>
                  <a:ext cx="3060" cy="6300"/>
                  <a:chOff x="3861" y="2394"/>
                  <a:chExt cx="3060" cy="6300"/>
                </a:xfrm>
              </p:grpSpPr>
              <p:grpSp>
                <p:nvGrpSpPr>
                  <p:cNvPr id="53" name="Group 9"/>
                  <p:cNvGrpSpPr>
                    <a:grpSpLocks/>
                  </p:cNvGrpSpPr>
                  <p:nvPr/>
                </p:nvGrpSpPr>
                <p:grpSpPr bwMode="auto">
                  <a:xfrm>
                    <a:off x="3861" y="6174"/>
                    <a:ext cx="3060" cy="1080"/>
                    <a:chOff x="3501" y="4194"/>
                    <a:chExt cx="3060" cy="1080"/>
                  </a:xfrm>
                </p:grpSpPr>
                <p:sp>
                  <p:nvSpPr>
                    <p:cNvPr id="59" name="Oval 10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501" y="4194"/>
                      <a:ext cx="3060" cy="1080"/>
                    </a:xfrm>
                    <a:prstGeom prst="ellipse">
                      <a:avLst/>
                    </a:prstGeom>
                    <a:solidFill>
                      <a:srgbClr val="FFFFFF"/>
                    </a:solidFill>
                    <a:ln w="19050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60" name="Oval 11"/>
                    <p:cNvSpPr>
                      <a:spLocks noChangeArrowheads="1"/>
                    </p:cNvSpPr>
                    <p:nvPr/>
                  </p:nvSpPr>
                  <p:spPr bwMode="auto">
                    <a:xfrm flipV="1">
                      <a:off x="4941" y="4654"/>
                      <a:ext cx="180" cy="179"/>
                    </a:xfrm>
                    <a:prstGeom prst="ellipse">
                      <a:avLst/>
                    </a:prstGeom>
                    <a:solidFill>
                      <a:srgbClr val="000000"/>
                    </a:solidFill>
                    <a:ln w="19050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</p:grpSp>
              <p:sp>
                <p:nvSpPr>
                  <p:cNvPr id="54" name="Line 12"/>
                  <p:cNvSpPr>
                    <a:spLocks noChangeShapeType="1"/>
                  </p:cNvSpPr>
                  <p:nvPr/>
                </p:nvSpPr>
                <p:spPr bwMode="auto">
                  <a:xfrm>
                    <a:off x="5389" y="3473"/>
                    <a:ext cx="0" cy="3780"/>
                  </a:xfrm>
                  <a:prstGeom prst="line">
                    <a:avLst/>
                  </a:prstGeom>
                  <a:noFill/>
                  <a:ln w="19050">
                    <a:solidFill>
                      <a:srgbClr val="000000"/>
                    </a:solidFill>
                    <a:prstDash val="dash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55" name="Line 13"/>
                  <p:cNvSpPr>
                    <a:spLocks noChangeShapeType="1"/>
                  </p:cNvSpPr>
                  <p:nvPr/>
                </p:nvSpPr>
                <p:spPr bwMode="auto">
                  <a:xfrm>
                    <a:off x="5393" y="7254"/>
                    <a:ext cx="0" cy="1440"/>
                  </a:xfrm>
                  <a:prstGeom prst="line">
                    <a:avLst/>
                  </a:prstGeom>
                  <a:noFill/>
                  <a:ln w="1905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56" name="Line 14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5381" y="2394"/>
                    <a:ext cx="0" cy="1260"/>
                  </a:xfrm>
                  <a:prstGeom prst="line">
                    <a:avLst/>
                  </a:prstGeom>
                  <a:noFill/>
                  <a:ln w="1905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57" name="Line 15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3861" y="3614"/>
                    <a:ext cx="1464" cy="3052"/>
                  </a:xfrm>
                  <a:prstGeom prst="line">
                    <a:avLst/>
                  </a:prstGeom>
                  <a:noFill/>
                  <a:ln w="1905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58" name="Line 16"/>
                  <p:cNvSpPr>
                    <a:spLocks noChangeShapeType="1"/>
                  </p:cNvSpPr>
                  <p:nvPr/>
                </p:nvSpPr>
                <p:spPr bwMode="auto">
                  <a:xfrm>
                    <a:off x="5457" y="3566"/>
                    <a:ext cx="1464" cy="3124"/>
                  </a:xfrm>
                  <a:prstGeom prst="line">
                    <a:avLst/>
                  </a:prstGeom>
                  <a:noFill/>
                  <a:ln w="1905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</p:grpSp>
          <p:grpSp>
            <p:nvGrpSpPr>
              <p:cNvPr id="26" name="Group 17"/>
              <p:cNvGrpSpPr>
                <a:grpSpLocks/>
              </p:cNvGrpSpPr>
              <p:nvPr/>
            </p:nvGrpSpPr>
            <p:grpSpPr bwMode="auto">
              <a:xfrm>
                <a:off x="1476375" y="4727575"/>
                <a:ext cx="1606550" cy="257175"/>
                <a:chOff x="4089" y="6027"/>
                <a:chExt cx="2529" cy="405"/>
              </a:xfrm>
            </p:grpSpPr>
            <p:sp>
              <p:nvSpPr>
                <p:cNvPr id="43" name="Rectangle 18"/>
                <p:cNvSpPr>
                  <a:spLocks noChangeArrowheads="1"/>
                </p:cNvSpPr>
                <p:nvPr/>
              </p:nvSpPr>
              <p:spPr bwMode="auto">
                <a:xfrm rot="-2105749">
                  <a:off x="4089" y="6252"/>
                  <a:ext cx="180" cy="180"/>
                </a:xfrm>
                <a:prstGeom prst="rect">
                  <a:avLst/>
                </a:prstGeom>
                <a:solidFill>
                  <a:srgbClr val="FFFFFF"/>
                </a:solidFill>
                <a:ln w="9525">
                  <a:solidFill>
                    <a:srgbClr val="FFFFFF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44" name="Rectangle 19"/>
                <p:cNvSpPr>
                  <a:spLocks noChangeArrowheads="1"/>
                </p:cNvSpPr>
                <p:nvPr/>
              </p:nvSpPr>
              <p:spPr bwMode="auto">
                <a:xfrm rot="-1357191">
                  <a:off x="4431" y="6129"/>
                  <a:ext cx="180" cy="180"/>
                </a:xfrm>
                <a:prstGeom prst="rect">
                  <a:avLst/>
                </a:prstGeom>
                <a:solidFill>
                  <a:srgbClr val="FFFFFF"/>
                </a:solidFill>
                <a:ln w="9525">
                  <a:solidFill>
                    <a:srgbClr val="FFFFFF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45" name="Rectangle 20"/>
                <p:cNvSpPr>
                  <a:spLocks noChangeArrowheads="1"/>
                </p:cNvSpPr>
                <p:nvPr/>
              </p:nvSpPr>
              <p:spPr bwMode="auto">
                <a:xfrm rot="-624246">
                  <a:off x="4779" y="6066"/>
                  <a:ext cx="180" cy="180"/>
                </a:xfrm>
                <a:prstGeom prst="rect">
                  <a:avLst/>
                </a:prstGeom>
                <a:solidFill>
                  <a:srgbClr val="FFFFFF"/>
                </a:solidFill>
                <a:ln w="9525">
                  <a:solidFill>
                    <a:srgbClr val="FFFFFF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46" name="Rectangle 21"/>
                <p:cNvSpPr>
                  <a:spLocks noChangeArrowheads="1"/>
                </p:cNvSpPr>
                <p:nvPr/>
              </p:nvSpPr>
              <p:spPr bwMode="auto">
                <a:xfrm>
                  <a:off x="5121" y="6027"/>
                  <a:ext cx="180" cy="180"/>
                </a:xfrm>
                <a:prstGeom prst="rect">
                  <a:avLst/>
                </a:prstGeom>
                <a:solidFill>
                  <a:srgbClr val="FFFFFF"/>
                </a:solidFill>
                <a:ln w="9525">
                  <a:solidFill>
                    <a:srgbClr val="FFFFFF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47" name="Rectangle 22"/>
                <p:cNvSpPr>
                  <a:spLocks noChangeArrowheads="1"/>
                </p:cNvSpPr>
                <p:nvPr/>
              </p:nvSpPr>
              <p:spPr bwMode="auto">
                <a:xfrm rot="457811">
                  <a:off x="5451" y="6030"/>
                  <a:ext cx="180" cy="180"/>
                </a:xfrm>
                <a:prstGeom prst="rect">
                  <a:avLst/>
                </a:prstGeom>
                <a:solidFill>
                  <a:srgbClr val="FFFFFF"/>
                </a:solidFill>
                <a:ln w="9525">
                  <a:solidFill>
                    <a:srgbClr val="FFFFFF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48" name="Rectangle 23"/>
                <p:cNvSpPr>
                  <a:spLocks noChangeArrowheads="1"/>
                </p:cNvSpPr>
                <p:nvPr/>
              </p:nvSpPr>
              <p:spPr bwMode="auto">
                <a:xfrm rot="457811">
                  <a:off x="5811" y="6054"/>
                  <a:ext cx="180" cy="180"/>
                </a:xfrm>
                <a:prstGeom prst="rect">
                  <a:avLst/>
                </a:prstGeom>
                <a:solidFill>
                  <a:srgbClr val="FFFFFF"/>
                </a:solidFill>
                <a:ln w="9525">
                  <a:solidFill>
                    <a:srgbClr val="FFFFFF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49" name="Rectangle 24"/>
                <p:cNvSpPr>
                  <a:spLocks noChangeArrowheads="1"/>
                </p:cNvSpPr>
                <p:nvPr/>
              </p:nvSpPr>
              <p:spPr bwMode="auto">
                <a:xfrm rot="457811">
                  <a:off x="6132" y="6105"/>
                  <a:ext cx="180" cy="180"/>
                </a:xfrm>
                <a:prstGeom prst="rect">
                  <a:avLst/>
                </a:prstGeom>
                <a:solidFill>
                  <a:srgbClr val="FFFFFF"/>
                </a:solidFill>
                <a:ln w="9525">
                  <a:solidFill>
                    <a:srgbClr val="FFFFFF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50" name="Rectangle 25"/>
                <p:cNvSpPr>
                  <a:spLocks noChangeArrowheads="1"/>
                </p:cNvSpPr>
                <p:nvPr/>
              </p:nvSpPr>
              <p:spPr bwMode="auto">
                <a:xfrm rot="457811">
                  <a:off x="6438" y="6210"/>
                  <a:ext cx="180" cy="180"/>
                </a:xfrm>
                <a:prstGeom prst="rect">
                  <a:avLst/>
                </a:prstGeom>
                <a:solidFill>
                  <a:srgbClr val="FFFFFF"/>
                </a:solidFill>
                <a:ln w="9525">
                  <a:solidFill>
                    <a:srgbClr val="FFFFFF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sp>
            <p:nvSpPr>
              <p:cNvPr id="27" name="Line 28"/>
              <p:cNvSpPr>
                <a:spLocks noChangeShapeType="1"/>
              </p:cNvSpPr>
              <p:nvPr/>
            </p:nvSpPr>
            <p:spPr bwMode="auto">
              <a:xfrm flipV="1">
                <a:off x="1550988" y="4830763"/>
                <a:ext cx="1019175" cy="55245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dash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8" name="Line 29"/>
              <p:cNvSpPr>
                <a:spLocks noChangeShapeType="1"/>
              </p:cNvSpPr>
              <p:nvPr/>
            </p:nvSpPr>
            <p:spPr bwMode="auto">
              <a:xfrm flipH="1" flipV="1">
                <a:off x="2330450" y="3217863"/>
                <a:ext cx="228600" cy="160020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dash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9" name="Line 30"/>
              <p:cNvSpPr>
                <a:spLocks noChangeShapeType="1"/>
              </p:cNvSpPr>
              <p:nvPr/>
            </p:nvSpPr>
            <p:spPr bwMode="auto">
              <a:xfrm flipH="1">
                <a:off x="1576388" y="3208338"/>
                <a:ext cx="685800" cy="217170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0" name="Line 32"/>
              <p:cNvSpPr>
                <a:spLocks noChangeShapeType="1"/>
              </p:cNvSpPr>
              <p:nvPr/>
            </p:nvSpPr>
            <p:spPr bwMode="auto">
              <a:xfrm flipH="1">
                <a:off x="2157413" y="3370263"/>
                <a:ext cx="193675" cy="187325"/>
              </a:xfrm>
              <a:prstGeom prst="line">
                <a:avLst/>
              </a:prstGeom>
              <a:noFill/>
              <a:ln w="19050">
                <a:solidFill>
                  <a:srgbClr val="333399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1" name="Line 33"/>
              <p:cNvSpPr>
                <a:spLocks noChangeShapeType="1"/>
              </p:cNvSpPr>
              <p:nvPr/>
            </p:nvSpPr>
            <p:spPr bwMode="auto">
              <a:xfrm flipH="1">
                <a:off x="2038350" y="3573463"/>
                <a:ext cx="342900" cy="342900"/>
              </a:xfrm>
              <a:prstGeom prst="line">
                <a:avLst/>
              </a:prstGeom>
              <a:noFill/>
              <a:ln w="19050">
                <a:solidFill>
                  <a:srgbClr val="333399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2" name="Line 34"/>
              <p:cNvSpPr>
                <a:spLocks noChangeShapeType="1"/>
              </p:cNvSpPr>
              <p:nvPr/>
            </p:nvSpPr>
            <p:spPr bwMode="auto">
              <a:xfrm flipH="1">
                <a:off x="1944688" y="3806825"/>
                <a:ext cx="457200" cy="457200"/>
              </a:xfrm>
              <a:prstGeom prst="line">
                <a:avLst/>
              </a:prstGeom>
              <a:noFill/>
              <a:ln w="19050">
                <a:solidFill>
                  <a:srgbClr val="333399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" name="Line 35"/>
              <p:cNvSpPr>
                <a:spLocks noChangeShapeType="1"/>
              </p:cNvSpPr>
              <p:nvPr/>
            </p:nvSpPr>
            <p:spPr bwMode="auto">
              <a:xfrm flipH="1">
                <a:off x="1814513" y="4025900"/>
                <a:ext cx="636587" cy="593725"/>
              </a:xfrm>
              <a:prstGeom prst="line">
                <a:avLst/>
              </a:prstGeom>
              <a:noFill/>
              <a:ln w="19050">
                <a:solidFill>
                  <a:srgbClr val="333399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4" name="Line 36"/>
              <p:cNvSpPr>
                <a:spLocks noChangeShapeType="1"/>
              </p:cNvSpPr>
              <p:nvPr/>
            </p:nvSpPr>
            <p:spPr bwMode="auto">
              <a:xfrm flipV="1">
                <a:off x="1695450" y="4284663"/>
                <a:ext cx="800100" cy="701675"/>
              </a:xfrm>
              <a:prstGeom prst="line">
                <a:avLst/>
              </a:prstGeom>
              <a:noFill/>
              <a:ln w="19050">
                <a:solidFill>
                  <a:srgbClr val="333399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5" name="Line 37"/>
              <p:cNvSpPr>
                <a:spLocks noChangeShapeType="1"/>
              </p:cNvSpPr>
              <p:nvPr/>
            </p:nvSpPr>
            <p:spPr bwMode="auto">
              <a:xfrm flipH="1">
                <a:off x="1606550" y="4525963"/>
                <a:ext cx="914400" cy="800100"/>
              </a:xfrm>
              <a:prstGeom prst="line">
                <a:avLst/>
              </a:prstGeom>
              <a:noFill/>
              <a:ln w="19050">
                <a:solidFill>
                  <a:srgbClr val="333399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6" name="Line 38"/>
              <p:cNvSpPr>
                <a:spLocks noChangeShapeType="1"/>
              </p:cNvSpPr>
              <p:nvPr/>
            </p:nvSpPr>
            <p:spPr bwMode="auto">
              <a:xfrm flipH="1">
                <a:off x="2308225" y="4737100"/>
                <a:ext cx="228600" cy="228600"/>
              </a:xfrm>
              <a:prstGeom prst="line">
                <a:avLst/>
              </a:prstGeom>
              <a:noFill/>
              <a:ln w="19050">
                <a:solidFill>
                  <a:srgbClr val="333399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7" name="Line 39"/>
              <p:cNvSpPr>
                <a:spLocks noChangeShapeType="1"/>
              </p:cNvSpPr>
              <p:nvPr/>
            </p:nvSpPr>
            <p:spPr bwMode="auto">
              <a:xfrm flipH="1">
                <a:off x="1789113" y="4187825"/>
                <a:ext cx="687387" cy="571500"/>
              </a:xfrm>
              <a:prstGeom prst="line">
                <a:avLst/>
              </a:prstGeom>
              <a:noFill/>
              <a:ln w="19050">
                <a:solidFill>
                  <a:srgbClr val="333399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8" name="Line 40"/>
              <p:cNvSpPr>
                <a:spLocks noChangeShapeType="1"/>
              </p:cNvSpPr>
              <p:nvPr/>
            </p:nvSpPr>
            <p:spPr bwMode="auto">
              <a:xfrm flipH="1">
                <a:off x="1681163" y="4429125"/>
                <a:ext cx="801687" cy="685800"/>
              </a:xfrm>
              <a:prstGeom prst="line">
                <a:avLst/>
              </a:prstGeom>
              <a:noFill/>
              <a:ln w="19050">
                <a:solidFill>
                  <a:srgbClr val="333399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9" name="Line 41"/>
              <p:cNvSpPr>
                <a:spLocks noChangeShapeType="1"/>
              </p:cNvSpPr>
              <p:nvPr/>
            </p:nvSpPr>
            <p:spPr bwMode="auto">
              <a:xfrm flipH="1">
                <a:off x="1865313" y="3898900"/>
                <a:ext cx="573087" cy="571500"/>
              </a:xfrm>
              <a:prstGeom prst="line">
                <a:avLst/>
              </a:prstGeom>
              <a:noFill/>
              <a:ln w="19050">
                <a:solidFill>
                  <a:srgbClr val="333399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0" name="Line 42"/>
              <p:cNvSpPr>
                <a:spLocks noChangeShapeType="1"/>
              </p:cNvSpPr>
              <p:nvPr/>
            </p:nvSpPr>
            <p:spPr bwMode="auto">
              <a:xfrm flipH="1">
                <a:off x="2017713" y="3721100"/>
                <a:ext cx="344487" cy="342900"/>
              </a:xfrm>
              <a:prstGeom prst="line">
                <a:avLst/>
              </a:prstGeom>
              <a:noFill/>
              <a:ln w="19050">
                <a:solidFill>
                  <a:srgbClr val="333399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1" name="Line 43"/>
              <p:cNvSpPr>
                <a:spLocks noChangeShapeType="1"/>
              </p:cNvSpPr>
              <p:nvPr/>
            </p:nvSpPr>
            <p:spPr bwMode="auto">
              <a:xfrm flipH="1">
                <a:off x="2062163" y="4632325"/>
                <a:ext cx="458787" cy="457200"/>
              </a:xfrm>
              <a:prstGeom prst="line">
                <a:avLst/>
              </a:prstGeom>
              <a:noFill/>
              <a:ln w="19050">
                <a:solidFill>
                  <a:srgbClr val="333399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2" name="Line 44"/>
              <p:cNvSpPr>
                <a:spLocks noChangeShapeType="1"/>
              </p:cNvSpPr>
              <p:nvPr/>
            </p:nvSpPr>
            <p:spPr bwMode="auto">
              <a:xfrm flipH="1">
                <a:off x="2119313" y="3490913"/>
                <a:ext cx="230187" cy="228600"/>
              </a:xfrm>
              <a:prstGeom prst="line">
                <a:avLst/>
              </a:prstGeom>
              <a:noFill/>
              <a:ln w="19050">
                <a:solidFill>
                  <a:srgbClr val="333399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61" name="Прямоугольник 60"/>
            <p:cNvSpPr/>
            <p:nvPr/>
          </p:nvSpPr>
          <p:spPr>
            <a:xfrm>
              <a:off x="5429256" y="4143380"/>
              <a:ext cx="714380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sz="4800" b="1" spc="50" dirty="0" smtClean="0">
                  <a:ln w="11430"/>
                  <a:solidFill>
                    <a:srgbClr val="00B050"/>
                  </a:soli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  <a:latin typeface="+mj-lt"/>
                  <a:ea typeface="+mj-ea"/>
                  <a:cs typeface="+mj-cs"/>
                </a:rPr>
                <a:t>5. </a:t>
              </a:r>
              <a:endParaRPr lang="ru-RU" sz="4800" b="1" spc="50" dirty="0">
                <a:ln w="11430"/>
                <a:solidFill>
                  <a:srgbClr val="00B05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j-lt"/>
                <a:ea typeface="+mj-ea"/>
                <a:cs typeface="+mj-cs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0" name="Text Box 4"/>
          <p:cNvSpPr txBox="1">
            <a:spLocks noChangeArrowheads="1"/>
          </p:cNvSpPr>
          <p:nvPr/>
        </p:nvSpPr>
        <p:spPr bwMode="auto">
          <a:xfrm>
            <a:off x="474663" y="74613"/>
            <a:ext cx="1841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lang="ru-RU" sz="2000"/>
          </a:p>
        </p:txBody>
      </p:sp>
      <p:sp>
        <p:nvSpPr>
          <p:cNvPr id="14341" name="Text Box 5"/>
          <p:cNvSpPr txBox="1">
            <a:spLocks noChangeArrowheads="1"/>
          </p:cNvSpPr>
          <p:nvPr/>
        </p:nvSpPr>
        <p:spPr bwMode="auto">
          <a:xfrm>
            <a:off x="228600" y="152400"/>
            <a:ext cx="1205779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rgbClr val="006600"/>
                </a:solidFill>
              </a:rPr>
              <a:t>Задача:</a:t>
            </a:r>
            <a:endParaRPr lang="ru-RU" sz="2400" b="1" dirty="0">
              <a:solidFill>
                <a:srgbClr val="006600"/>
              </a:solidFill>
            </a:endParaRPr>
          </a:p>
        </p:txBody>
      </p:sp>
      <p:sp>
        <p:nvSpPr>
          <p:cNvPr id="14342" name="Text Box 6"/>
          <p:cNvSpPr txBox="1">
            <a:spLocks noChangeArrowheads="1"/>
          </p:cNvSpPr>
          <p:nvPr/>
        </p:nvSpPr>
        <p:spPr bwMode="auto">
          <a:xfrm>
            <a:off x="114300" y="820738"/>
            <a:ext cx="184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lang="ru-RU" i="1"/>
          </a:p>
        </p:txBody>
      </p:sp>
      <p:sp>
        <p:nvSpPr>
          <p:cNvPr id="14343" name="Text Box 7"/>
          <p:cNvSpPr txBox="1">
            <a:spLocks noChangeArrowheads="1"/>
          </p:cNvSpPr>
          <p:nvPr/>
        </p:nvSpPr>
        <p:spPr bwMode="auto">
          <a:xfrm>
            <a:off x="1428728" y="0"/>
            <a:ext cx="7500989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l"/>
            <a:r>
              <a:rPr lang="ru-RU" sz="2400" i="1" dirty="0"/>
              <a:t>Высота конуса равна </a:t>
            </a:r>
            <a:r>
              <a:rPr lang="en-US" sz="2400" i="1" dirty="0"/>
              <a:t>h</a:t>
            </a:r>
            <a:r>
              <a:rPr lang="ru-RU" sz="2400" i="1" dirty="0"/>
              <a:t>. Через образующие МА и МВ </a:t>
            </a:r>
          </a:p>
          <a:p>
            <a:pPr algn="l"/>
            <a:r>
              <a:rPr lang="ru-RU" sz="2400" i="1" dirty="0"/>
              <a:t>проведена плоскость, составляющая угол </a:t>
            </a:r>
            <a:r>
              <a:rPr lang="el-GR" sz="2400" i="1" dirty="0">
                <a:cs typeface="Arial" charset="0"/>
              </a:rPr>
              <a:t>α</a:t>
            </a:r>
            <a:r>
              <a:rPr lang="ru-RU" sz="2400" i="1" dirty="0">
                <a:cs typeface="Arial" charset="0"/>
              </a:rPr>
              <a:t> с </a:t>
            </a:r>
            <a:r>
              <a:rPr lang="ru-RU" sz="2400" i="1" dirty="0" smtClean="0">
                <a:cs typeface="Arial" charset="0"/>
              </a:rPr>
              <a:t>плоскостью основания </a:t>
            </a:r>
            <a:r>
              <a:rPr lang="ru-RU" sz="2400" i="1" dirty="0">
                <a:cs typeface="Arial" charset="0"/>
              </a:rPr>
              <a:t>конуса. Хорда АВ стягивает дугу с градусной  </a:t>
            </a:r>
            <a:r>
              <a:rPr lang="ru-RU" sz="2400" i="1" dirty="0" smtClean="0">
                <a:cs typeface="Arial" charset="0"/>
              </a:rPr>
              <a:t>мерой </a:t>
            </a:r>
            <a:r>
              <a:rPr lang="el-GR" sz="2400" dirty="0" smtClean="0">
                <a:cs typeface="Arial" charset="0"/>
              </a:rPr>
              <a:t>β</a:t>
            </a:r>
            <a:r>
              <a:rPr lang="ru-RU" sz="2400" i="1" dirty="0" smtClean="0">
                <a:cs typeface="Arial" charset="0"/>
              </a:rPr>
              <a:t>.</a:t>
            </a:r>
            <a:endParaRPr lang="el-GR" sz="2400" i="1" dirty="0">
              <a:cs typeface="Arial" charset="0"/>
            </a:endParaRPr>
          </a:p>
        </p:txBody>
      </p:sp>
      <p:grpSp>
        <p:nvGrpSpPr>
          <p:cNvPr id="2" name="Group 11"/>
          <p:cNvGrpSpPr>
            <a:grpSpLocks/>
          </p:cNvGrpSpPr>
          <p:nvPr/>
        </p:nvGrpSpPr>
        <p:grpSpPr bwMode="auto">
          <a:xfrm>
            <a:off x="701675" y="2663825"/>
            <a:ext cx="3392488" cy="3389313"/>
            <a:chOff x="442" y="1678"/>
            <a:chExt cx="2137" cy="2135"/>
          </a:xfr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6200000" scaled="1"/>
            <a:tileRect/>
          </a:gradFill>
        </p:grpSpPr>
        <p:sp>
          <p:nvSpPr>
            <p:cNvPr id="14344" name="AutoShape 8"/>
            <p:cNvSpPr>
              <a:spLocks noChangeAspect="1" noChangeArrowheads="1"/>
            </p:cNvSpPr>
            <p:nvPr/>
          </p:nvSpPr>
          <p:spPr bwMode="auto">
            <a:xfrm>
              <a:off x="453" y="1678"/>
              <a:ext cx="2126" cy="1839"/>
            </a:xfrm>
            <a:prstGeom prst="triangle">
              <a:avLst>
                <a:gd name="adj" fmla="val 50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4345" name="Oval 9"/>
            <p:cNvSpPr>
              <a:spLocks noChangeAspect="1" noChangeArrowheads="1"/>
            </p:cNvSpPr>
            <p:nvPr/>
          </p:nvSpPr>
          <p:spPr bwMode="auto">
            <a:xfrm>
              <a:off x="460" y="3237"/>
              <a:ext cx="2098" cy="576"/>
            </a:xfrm>
            <a:prstGeom prst="ellipse">
              <a:avLst/>
            </a:prstGeom>
            <a:grpFill/>
            <a:ln w="9525">
              <a:solidFill>
                <a:schemeClr val="tx1"/>
              </a:solidFill>
              <a:prstDash val="dash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4346" name="Freeform 10"/>
            <p:cNvSpPr>
              <a:spLocks/>
            </p:cNvSpPr>
            <p:nvPr/>
          </p:nvSpPr>
          <p:spPr bwMode="auto">
            <a:xfrm>
              <a:off x="442" y="3521"/>
              <a:ext cx="2126" cy="28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61" y="154"/>
                </a:cxn>
                <a:cxn ang="0">
                  <a:pos x="628" y="264"/>
                </a:cxn>
                <a:cxn ang="0">
                  <a:pos x="1077" y="283"/>
                </a:cxn>
                <a:cxn ang="0">
                  <a:pos x="1533" y="264"/>
                </a:cxn>
                <a:cxn ang="0">
                  <a:pos x="1981" y="145"/>
                </a:cxn>
                <a:cxn ang="0">
                  <a:pos x="2126" y="0"/>
                </a:cxn>
              </a:cxnLst>
              <a:rect l="0" t="0" r="r" b="b"/>
              <a:pathLst>
                <a:path w="2126" h="287">
                  <a:moveTo>
                    <a:pt x="0" y="0"/>
                  </a:moveTo>
                  <a:cubicBezTo>
                    <a:pt x="27" y="26"/>
                    <a:pt x="56" y="110"/>
                    <a:pt x="161" y="154"/>
                  </a:cubicBezTo>
                  <a:cubicBezTo>
                    <a:pt x="266" y="198"/>
                    <a:pt x="475" y="243"/>
                    <a:pt x="628" y="264"/>
                  </a:cubicBezTo>
                  <a:cubicBezTo>
                    <a:pt x="781" y="285"/>
                    <a:pt x="926" y="283"/>
                    <a:pt x="1077" y="283"/>
                  </a:cubicBezTo>
                  <a:cubicBezTo>
                    <a:pt x="1228" y="283"/>
                    <a:pt x="1382" y="287"/>
                    <a:pt x="1533" y="264"/>
                  </a:cubicBezTo>
                  <a:cubicBezTo>
                    <a:pt x="1684" y="241"/>
                    <a:pt x="1882" y="189"/>
                    <a:pt x="1981" y="145"/>
                  </a:cubicBezTo>
                  <a:cubicBezTo>
                    <a:pt x="2080" y="101"/>
                    <a:pt x="2096" y="30"/>
                    <a:pt x="2126" y="0"/>
                  </a:cubicBezTo>
                </a:path>
              </a:pathLst>
            </a:custGeom>
            <a:grpFill/>
            <a:ln w="19050" cmpd="sng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4348" name="Line 12"/>
          <p:cNvSpPr>
            <a:spLocks noChangeShapeType="1"/>
          </p:cNvSpPr>
          <p:nvPr/>
        </p:nvSpPr>
        <p:spPr bwMode="auto">
          <a:xfrm>
            <a:off x="2411413" y="2663825"/>
            <a:ext cx="720725" cy="33750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4349" name="Line 13"/>
          <p:cNvSpPr>
            <a:spLocks noChangeShapeType="1"/>
          </p:cNvSpPr>
          <p:nvPr/>
        </p:nvSpPr>
        <p:spPr bwMode="auto">
          <a:xfrm>
            <a:off x="2397125" y="2663825"/>
            <a:ext cx="0" cy="2925763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4350" name="Line 14"/>
          <p:cNvSpPr>
            <a:spLocks noChangeShapeType="1"/>
          </p:cNvSpPr>
          <p:nvPr/>
        </p:nvSpPr>
        <p:spPr bwMode="auto">
          <a:xfrm>
            <a:off x="701675" y="5589588"/>
            <a:ext cx="2430463" cy="404812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4351" name="Line 15"/>
          <p:cNvSpPr>
            <a:spLocks noChangeShapeType="1"/>
          </p:cNvSpPr>
          <p:nvPr/>
        </p:nvSpPr>
        <p:spPr bwMode="auto">
          <a:xfrm>
            <a:off x="701675" y="5575300"/>
            <a:ext cx="1709738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4352" name="Line 16"/>
          <p:cNvSpPr>
            <a:spLocks noChangeShapeType="1"/>
          </p:cNvSpPr>
          <p:nvPr/>
        </p:nvSpPr>
        <p:spPr bwMode="auto">
          <a:xfrm flipH="1">
            <a:off x="1871663" y="2708275"/>
            <a:ext cx="539750" cy="306070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4353" name="Line 17"/>
          <p:cNvSpPr>
            <a:spLocks noChangeShapeType="1"/>
          </p:cNvSpPr>
          <p:nvPr/>
        </p:nvSpPr>
        <p:spPr bwMode="auto">
          <a:xfrm flipH="1">
            <a:off x="1871663" y="5589588"/>
            <a:ext cx="539750" cy="179387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4354" name="Line 18"/>
          <p:cNvSpPr>
            <a:spLocks noChangeShapeType="1"/>
          </p:cNvSpPr>
          <p:nvPr/>
        </p:nvSpPr>
        <p:spPr bwMode="auto">
          <a:xfrm>
            <a:off x="2411413" y="5589588"/>
            <a:ext cx="720725" cy="404812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4355" name="Text Box 19"/>
          <p:cNvSpPr txBox="1">
            <a:spLocks noChangeArrowheads="1"/>
          </p:cNvSpPr>
          <p:nvPr/>
        </p:nvSpPr>
        <p:spPr bwMode="auto">
          <a:xfrm>
            <a:off x="2411413" y="4329113"/>
            <a:ext cx="311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/>
              <a:t>h</a:t>
            </a:r>
            <a:endParaRPr lang="ru-RU"/>
          </a:p>
        </p:txBody>
      </p:sp>
      <p:sp>
        <p:nvSpPr>
          <p:cNvPr id="14357" name="Text Box 21"/>
          <p:cNvSpPr txBox="1">
            <a:spLocks noChangeArrowheads="1"/>
          </p:cNvSpPr>
          <p:nvPr/>
        </p:nvSpPr>
        <p:spPr bwMode="auto">
          <a:xfrm>
            <a:off x="1646238" y="5724525"/>
            <a:ext cx="3492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/>
              <a:t>С</a:t>
            </a:r>
          </a:p>
        </p:txBody>
      </p:sp>
      <p:sp>
        <p:nvSpPr>
          <p:cNvPr id="14358" name="Text Box 22"/>
          <p:cNvSpPr txBox="1">
            <a:spLocks noChangeArrowheads="1"/>
          </p:cNvSpPr>
          <p:nvPr/>
        </p:nvSpPr>
        <p:spPr bwMode="auto">
          <a:xfrm>
            <a:off x="2006600" y="5184775"/>
            <a:ext cx="315913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l-GR">
                <a:cs typeface="Arial" charset="0"/>
              </a:rPr>
              <a:t>α</a:t>
            </a:r>
          </a:p>
        </p:txBody>
      </p:sp>
      <p:sp>
        <p:nvSpPr>
          <p:cNvPr id="14359" name="Text Box 23"/>
          <p:cNvSpPr txBox="1">
            <a:spLocks noChangeArrowheads="1"/>
          </p:cNvSpPr>
          <p:nvPr/>
        </p:nvSpPr>
        <p:spPr bwMode="auto">
          <a:xfrm>
            <a:off x="3041650" y="6038850"/>
            <a:ext cx="3365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/>
              <a:t>В</a:t>
            </a:r>
          </a:p>
        </p:txBody>
      </p:sp>
      <p:sp>
        <p:nvSpPr>
          <p:cNvPr id="14360" name="Text Box 24"/>
          <p:cNvSpPr txBox="1">
            <a:spLocks noChangeArrowheads="1"/>
          </p:cNvSpPr>
          <p:nvPr/>
        </p:nvSpPr>
        <p:spPr bwMode="auto">
          <a:xfrm>
            <a:off x="341313" y="5454650"/>
            <a:ext cx="3365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/>
              <a:t>А</a:t>
            </a:r>
          </a:p>
        </p:txBody>
      </p:sp>
      <p:sp>
        <p:nvSpPr>
          <p:cNvPr id="14361" name="Text Box 25"/>
          <p:cNvSpPr txBox="1">
            <a:spLocks noChangeArrowheads="1"/>
          </p:cNvSpPr>
          <p:nvPr/>
        </p:nvSpPr>
        <p:spPr bwMode="auto">
          <a:xfrm>
            <a:off x="2185988" y="2303463"/>
            <a:ext cx="3746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/>
              <a:t>М</a:t>
            </a:r>
          </a:p>
        </p:txBody>
      </p:sp>
      <p:sp>
        <p:nvSpPr>
          <p:cNvPr id="14362" name="Text Box 26"/>
          <p:cNvSpPr txBox="1">
            <a:spLocks noChangeArrowheads="1"/>
          </p:cNvSpPr>
          <p:nvPr/>
        </p:nvSpPr>
        <p:spPr bwMode="auto">
          <a:xfrm>
            <a:off x="3971558" y="1643050"/>
            <a:ext cx="5172442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marL="342900" indent="-342900" algn="l">
              <a:buClr>
                <a:srgbClr val="800000"/>
              </a:buClr>
            </a:pPr>
            <a:r>
              <a:rPr lang="ru-RU" sz="2000" b="1" dirty="0" smtClean="0">
                <a:solidFill>
                  <a:srgbClr val="800000"/>
                </a:solidFill>
              </a:rPr>
              <a:t>1.  </a:t>
            </a:r>
            <a:r>
              <a:rPr lang="ru-RU" sz="2000" dirty="0" smtClean="0"/>
              <a:t>Докажите</a:t>
            </a:r>
            <a:r>
              <a:rPr lang="ru-RU" sz="2000" dirty="0"/>
              <a:t>, что сечение конуса плоскостью </a:t>
            </a:r>
          </a:p>
          <a:p>
            <a:pPr marL="342900" indent="-342900" algn="l"/>
            <a:r>
              <a:rPr lang="ru-RU" sz="2000" dirty="0"/>
              <a:t>МАВ – равнобедренный треугольник.</a:t>
            </a:r>
          </a:p>
        </p:txBody>
      </p:sp>
      <p:sp>
        <p:nvSpPr>
          <p:cNvPr id="14363" name="Text Box 27"/>
          <p:cNvSpPr txBox="1">
            <a:spLocks noChangeArrowheads="1"/>
          </p:cNvSpPr>
          <p:nvPr/>
        </p:nvSpPr>
        <p:spPr bwMode="auto">
          <a:xfrm>
            <a:off x="4071934" y="2428868"/>
            <a:ext cx="5053819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ru-RU" sz="2000" b="1" dirty="0">
                <a:solidFill>
                  <a:srgbClr val="800000"/>
                </a:solidFill>
              </a:rPr>
              <a:t>2. </a:t>
            </a:r>
            <a:r>
              <a:rPr lang="ru-RU" sz="2000" dirty="0"/>
              <a:t>Объясните, как построить линейный угол </a:t>
            </a:r>
          </a:p>
          <a:p>
            <a:pPr algn="l"/>
            <a:r>
              <a:rPr lang="ru-RU" sz="2000" dirty="0"/>
              <a:t>двугранного угла, образованного секущей </a:t>
            </a:r>
          </a:p>
          <a:p>
            <a:pPr algn="l"/>
            <a:r>
              <a:rPr lang="ru-RU" sz="2000" dirty="0"/>
              <a:t>плоскостью и плоскостью основания конуса.</a:t>
            </a:r>
          </a:p>
        </p:txBody>
      </p:sp>
      <p:sp>
        <p:nvSpPr>
          <p:cNvPr id="14364" name="Arc 28"/>
          <p:cNvSpPr>
            <a:spLocks/>
          </p:cNvSpPr>
          <p:nvPr/>
        </p:nvSpPr>
        <p:spPr bwMode="auto">
          <a:xfrm>
            <a:off x="1930400" y="5348288"/>
            <a:ext cx="298450" cy="438150"/>
          </a:xfrm>
          <a:custGeom>
            <a:avLst/>
            <a:gdLst>
              <a:gd name="G0" fmla="+- 0 0 0"/>
              <a:gd name="G1" fmla="+- 21600 0 0"/>
              <a:gd name="G2" fmla="+- 21600 0 0"/>
              <a:gd name="T0" fmla="*/ 0 w 20419"/>
              <a:gd name="T1" fmla="*/ 0 h 21600"/>
              <a:gd name="T2" fmla="*/ 20419 w 20419"/>
              <a:gd name="T3" fmla="*/ 14555 h 21600"/>
              <a:gd name="T4" fmla="*/ 0 w 20419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0419" h="21600" fill="none" extrusionOk="0">
                <a:moveTo>
                  <a:pt x="-1" y="0"/>
                </a:moveTo>
                <a:cubicBezTo>
                  <a:pt x="9214" y="0"/>
                  <a:pt x="17413" y="5844"/>
                  <a:pt x="20418" y="14555"/>
                </a:cubicBezTo>
              </a:path>
              <a:path w="20419" h="21600" stroke="0" extrusionOk="0">
                <a:moveTo>
                  <a:pt x="-1" y="0"/>
                </a:moveTo>
                <a:cubicBezTo>
                  <a:pt x="9214" y="0"/>
                  <a:pt x="17413" y="5844"/>
                  <a:pt x="20418" y="14555"/>
                </a:cubicBezTo>
                <a:lnTo>
                  <a:pt x="0" y="21600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4365" name="Text Box 29"/>
          <p:cNvSpPr txBox="1">
            <a:spLocks noChangeArrowheads="1"/>
          </p:cNvSpPr>
          <p:nvPr/>
        </p:nvSpPr>
        <p:spPr bwMode="auto">
          <a:xfrm>
            <a:off x="4143372" y="3500438"/>
            <a:ext cx="184153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ru-RU" sz="2000" b="1" dirty="0">
                <a:solidFill>
                  <a:srgbClr val="800000"/>
                </a:solidFill>
              </a:rPr>
              <a:t>3. </a:t>
            </a:r>
            <a:r>
              <a:rPr lang="ru-RU" sz="2000" dirty="0"/>
              <a:t>Найдите МС.</a:t>
            </a:r>
          </a:p>
        </p:txBody>
      </p:sp>
      <p:sp>
        <p:nvSpPr>
          <p:cNvPr id="14366" name="Text Box 30"/>
          <p:cNvSpPr txBox="1">
            <a:spLocks noChangeArrowheads="1"/>
          </p:cNvSpPr>
          <p:nvPr/>
        </p:nvSpPr>
        <p:spPr bwMode="auto">
          <a:xfrm>
            <a:off x="4071934" y="3929066"/>
            <a:ext cx="4910127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ru-RU" sz="2000" b="1" dirty="0">
                <a:solidFill>
                  <a:srgbClr val="800000"/>
                </a:solidFill>
              </a:rPr>
              <a:t>4. </a:t>
            </a:r>
            <a:r>
              <a:rPr lang="ru-RU" sz="2000" dirty="0"/>
              <a:t>Составьте и объясните план вычисления </a:t>
            </a:r>
          </a:p>
          <a:p>
            <a:pPr algn="l"/>
            <a:r>
              <a:rPr lang="ru-RU" sz="2000" dirty="0"/>
              <a:t>длины хорды АВ и площади сечения МАВ.</a:t>
            </a:r>
          </a:p>
        </p:txBody>
      </p:sp>
      <p:sp>
        <p:nvSpPr>
          <p:cNvPr id="14367" name="Text Box 31"/>
          <p:cNvSpPr txBox="1">
            <a:spLocks noChangeArrowheads="1"/>
          </p:cNvSpPr>
          <p:nvPr/>
        </p:nvSpPr>
        <p:spPr bwMode="auto">
          <a:xfrm>
            <a:off x="1827213" y="6038850"/>
            <a:ext cx="31432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l-GR" dirty="0"/>
              <a:t>β</a:t>
            </a:r>
            <a:endParaRPr lang="ru-RU" dirty="0"/>
          </a:p>
        </p:txBody>
      </p:sp>
      <p:sp>
        <p:nvSpPr>
          <p:cNvPr id="14368" name="Text Box 32"/>
          <p:cNvSpPr txBox="1">
            <a:spLocks noChangeArrowheads="1"/>
          </p:cNvSpPr>
          <p:nvPr/>
        </p:nvSpPr>
        <p:spPr bwMode="auto">
          <a:xfrm>
            <a:off x="4286248" y="4786322"/>
            <a:ext cx="4363759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ru-RU" sz="2000" b="1" dirty="0">
                <a:solidFill>
                  <a:srgbClr val="800000"/>
                </a:solidFill>
              </a:rPr>
              <a:t>5. </a:t>
            </a:r>
            <a:r>
              <a:rPr lang="ru-RU" sz="2000" dirty="0"/>
              <a:t>Покажите на рисунке, как можно </a:t>
            </a:r>
          </a:p>
          <a:p>
            <a:pPr algn="l"/>
            <a:r>
              <a:rPr lang="ru-RU" sz="2000" dirty="0"/>
              <a:t>провести перпендикуляр из точки О к </a:t>
            </a:r>
          </a:p>
          <a:p>
            <a:pPr algn="l"/>
            <a:r>
              <a:rPr lang="ru-RU" sz="2000" dirty="0"/>
              <a:t>плоскости сечения МАВ (обоснуйте </a:t>
            </a:r>
          </a:p>
          <a:p>
            <a:pPr algn="l"/>
            <a:r>
              <a:rPr lang="ru-RU" sz="2000" dirty="0"/>
              <a:t>построение)</a:t>
            </a:r>
          </a:p>
        </p:txBody>
      </p:sp>
      <p:sp>
        <p:nvSpPr>
          <p:cNvPr id="14369" name="Text Box 33"/>
          <p:cNvSpPr txBox="1">
            <a:spLocks noChangeArrowheads="1"/>
          </p:cNvSpPr>
          <p:nvPr/>
        </p:nvSpPr>
        <p:spPr bwMode="auto">
          <a:xfrm>
            <a:off x="2411413" y="5364163"/>
            <a:ext cx="3619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/>
              <a:t>О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43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43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43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3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43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43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43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43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43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43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43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43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43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43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43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43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43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4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43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43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4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1" dur="500"/>
                                        <p:tgtEl>
                                          <p:spTgt spid="143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"/>
                            </p:stCondLst>
                            <p:childTnLst>
                              <p:par>
                                <p:cTn id="6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143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1000"/>
                            </p:stCondLst>
                            <p:childTnLst>
                              <p:par>
                                <p:cTn id="6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43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43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43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500"/>
                            </p:stCondLst>
                            <p:childTnLst>
                              <p:par>
                                <p:cTn id="7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500"/>
                                        <p:tgtEl>
                                          <p:spTgt spid="14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2000"/>
                            </p:stCondLst>
                            <p:childTnLst>
                              <p:par>
                                <p:cTn id="7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43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43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143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43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43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14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43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43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14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500"/>
                            </p:stCondLst>
                            <p:childTnLst>
                              <p:par>
                                <p:cTn id="9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143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143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14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143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143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143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500"/>
                            </p:stCondLst>
                            <p:childTnLst>
                              <p:par>
                                <p:cTn id="11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2" dur="500"/>
                                        <p:tgtEl>
                                          <p:spTgt spid="143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5" dur="500"/>
                                        <p:tgtEl>
                                          <p:spTgt spid="143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143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143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143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8" grpId="0" animBg="1"/>
      <p:bldP spid="14349" grpId="0" animBg="1"/>
      <p:bldP spid="14350" grpId="0" animBg="1"/>
      <p:bldP spid="14351" grpId="0" animBg="1"/>
      <p:bldP spid="14352" grpId="0" animBg="1"/>
      <p:bldP spid="14353" grpId="0" animBg="1"/>
      <p:bldP spid="14354" grpId="0" animBg="1"/>
      <p:bldP spid="14355" grpId="0"/>
      <p:bldP spid="14357" grpId="0"/>
      <p:bldP spid="14358" grpId="0"/>
      <p:bldP spid="14359" grpId="0"/>
      <p:bldP spid="14360" grpId="0"/>
      <p:bldP spid="14361" grpId="0"/>
      <p:bldP spid="14362" grpId="0"/>
      <p:bldP spid="14363" grpId="0"/>
      <p:bldP spid="14364" grpId="0" animBg="1"/>
      <p:bldP spid="14365" grpId="0"/>
      <p:bldP spid="14366" grpId="0"/>
      <p:bldP spid="14367" grpId="0"/>
      <p:bldP spid="14368" grpId="0"/>
      <p:bldP spid="1436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/>
          <p:cNvSpPr>
            <a:spLocks noGrp="1" noChangeArrowheads="1"/>
          </p:cNvSpPr>
          <p:nvPr>
            <p:ph type="title"/>
          </p:nvPr>
        </p:nvSpPr>
        <p:spPr>
          <a:xfrm>
            <a:off x="500034" y="0"/>
            <a:ext cx="8229600" cy="1143000"/>
          </a:xfrm>
          <a:noFill/>
        </p:spPr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Поверхность конуса</a:t>
            </a:r>
            <a:endParaRPr lang="ru-RU" sz="5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928662" y="1142984"/>
            <a:ext cx="7215206" cy="1077218"/>
          </a:xfrm>
          <a:prstGeom prst="rect">
            <a:avLst/>
          </a:prstGeom>
          <a:ln>
            <a:solidFill>
              <a:srgbClr val="0066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3E00"/>
                </a:solidFill>
              </a:rPr>
              <a:t>Поверхность</a:t>
            </a:r>
            <a:r>
              <a:rPr lang="ru-RU" sz="3200" b="1" dirty="0" smtClean="0"/>
              <a:t>  конуса состоит из основания и боковой поверхности. </a:t>
            </a:r>
            <a:endParaRPr lang="ru-RU" sz="3200" b="1" dirty="0"/>
          </a:p>
        </p:txBody>
      </p:sp>
      <p:pic>
        <p:nvPicPr>
          <p:cNvPr id="16" name="Picture 4"/>
          <p:cNvPicPr>
            <a:picLocks noChangeAspect="1" noChangeArrowheads="1"/>
          </p:cNvPicPr>
          <p:nvPr/>
        </p:nvPicPr>
        <p:blipFill>
          <a:blip r:embed="rId2"/>
          <a:srcRect b="9243"/>
          <a:stretch>
            <a:fillRect/>
          </a:stretch>
        </p:blipFill>
        <p:spPr bwMode="auto">
          <a:xfrm>
            <a:off x="214282" y="2571744"/>
            <a:ext cx="3355975" cy="3429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17" name="Группа 16"/>
          <p:cNvGrpSpPr/>
          <p:nvPr/>
        </p:nvGrpSpPr>
        <p:grpSpPr>
          <a:xfrm>
            <a:off x="4714876" y="3357562"/>
            <a:ext cx="2643206" cy="646331"/>
            <a:chOff x="4429124" y="2714620"/>
            <a:chExt cx="2643206" cy="646331"/>
          </a:xfrm>
        </p:grpSpPr>
        <p:sp>
          <p:nvSpPr>
            <p:cNvPr id="18" name="Прямоугольник 17"/>
            <p:cNvSpPr/>
            <p:nvPr/>
          </p:nvSpPr>
          <p:spPr>
            <a:xfrm>
              <a:off x="4429124" y="2714620"/>
              <a:ext cx="1571636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GB" sz="3600" b="1" dirty="0" smtClean="0">
                  <a:solidFill>
                    <a:srgbClr val="003E00"/>
                  </a:solidFill>
                </a:rPr>
                <a:t>S</a:t>
              </a:r>
              <a:r>
                <a:rPr lang="ru-RU" sz="3600" b="1" baseline="-25000" dirty="0" smtClean="0">
                  <a:solidFill>
                    <a:srgbClr val="003E00"/>
                  </a:solidFill>
                </a:rPr>
                <a:t>бок    </a:t>
              </a:r>
              <a:r>
                <a:rPr lang="en-GB" sz="3600" b="1" dirty="0" smtClean="0"/>
                <a:t>=</a:t>
              </a:r>
              <a:endParaRPr lang="ru-RU" sz="3600" b="1" dirty="0"/>
            </a:p>
          </p:txBody>
        </p:sp>
        <p:sp>
          <p:nvSpPr>
            <p:cNvPr id="19" name="Прямоугольник 18"/>
            <p:cNvSpPr/>
            <p:nvPr/>
          </p:nvSpPr>
          <p:spPr>
            <a:xfrm>
              <a:off x="5429256" y="2714620"/>
              <a:ext cx="1643074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l-GR" sz="3600" b="1" i="1" dirty="0" smtClean="0"/>
                <a:t>π</a:t>
              </a:r>
              <a:r>
                <a:rPr lang="en-GB" sz="3600" b="1" i="1" dirty="0" err="1" smtClean="0"/>
                <a:t>r</a:t>
              </a:r>
              <a:r>
                <a:rPr lang="en-GB" sz="3600" b="1" i="1" dirty="0" err="1" smtClean="0">
                  <a:latin typeface="Times New Roman" pitchFamily="18" charset="0"/>
                  <a:cs typeface="Times New Roman" pitchFamily="18" charset="0"/>
                </a:rPr>
                <a:t>l</a:t>
              </a:r>
              <a:endParaRPr lang="ru-RU" sz="3600" b="1" i="1" dirty="0" err="1" smtClean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20" name="Прямоугольник 19"/>
          <p:cNvSpPr/>
          <p:nvPr/>
        </p:nvSpPr>
        <p:spPr>
          <a:xfrm>
            <a:off x="4500562" y="4000504"/>
            <a:ext cx="385765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3600" b="1" dirty="0" smtClean="0">
                <a:solidFill>
                  <a:srgbClr val="990000"/>
                </a:solidFill>
              </a:rPr>
              <a:t>S</a:t>
            </a:r>
            <a:r>
              <a:rPr lang="ru-RU" sz="3600" b="1" baseline="-25000" dirty="0" smtClean="0">
                <a:solidFill>
                  <a:srgbClr val="990000"/>
                </a:solidFill>
              </a:rPr>
              <a:t>кон  </a:t>
            </a:r>
            <a:r>
              <a:rPr lang="ru-RU" sz="3600" b="1" dirty="0" smtClean="0"/>
              <a:t>=</a:t>
            </a:r>
            <a:r>
              <a:rPr lang="en-GB" sz="3600" b="1" dirty="0" smtClean="0"/>
              <a:t> S</a:t>
            </a:r>
            <a:r>
              <a:rPr lang="ru-RU" sz="3600" b="1" baseline="-25000" dirty="0" smtClean="0"/>
              <a:t>бок </a:t>
            </a:r>
            <a:r>
              <a:rPr lang="en-GB" sz="3600" b="1" dirty="0" smtClean="0"/>
              <a:t>+</a:t>
            </a:r>
            <a:r>
              <a:rPr lang="ru-RU" sz="3600" b="1" dirty="0" smtClean="0"/>
              <a:t> </a:t>
            </a:r>
            <a:r>
              <a:rPr lang="en-GB" sz="3600" b="1" dirty="0" smtClean="0"/>
              <a:t>S</a:t>
            </a:r>
            <a:r>
              <a:rPr lang="ru-RU" sz="3600" b="1" baseline="-25000" dirty="0" err="1" smtClean="0"/>
              <a:t>осн</a:t>
            </a:r>
            <a:r>
              <a:rPr lang="ru-RU" sz="3600" b="1" baseline="-25000" dirty="0" smtClean="0"/>
              <a:t> </a:t>
            </a:r>
            <a:endParaRPr lang="ru-RU" sz="3600" b="1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071934" y="4786322"/>
            <a:ext cx="3643338" cy="646331"/>
            <a:chOff x="4071934" y="4500570"/>
            <a:chExt cx="3643338" cy="646331"/>
          </a:xfrm>
        </p:grpSpPr>
        <p:sp>
          <p:nvSpPr>
            <p:cNvPr id="21" name="Прямоугольник 20"/>
            <p:cNvSpPr/>
            <p:nvPr/>
          </p:nvSpPr>
          <p:spPr>
            <a:xfrm>
              <a:off x="4071934" y="4500570"/>
              <a:ext cx="3643338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GB" sz="3600" b="1" dirty="0" smtClean="0">
                  <a:solidFill>
                    <a:srgbClr val="990000"/>
                  </a:solidFill>
                </a:rPr>
                <a:t>S</a:t>
              </a:r>
              <a:r>
                <a:rPr lang="ru-RU" sz="3600" b="1" baseline="-25000" dirty="0" smtClean="0">
                  <a:solidFill>
                    <a:srgbClr val="990000"/>
                  </a:solidFill>
                </a:rPr>
                <a:t>кон  </a:t>
              </a:r>
              <a:r>
                <a:rPr lang="ru-RU" sz="3600" b="1" dirty="0" smtClean="0"/>
                <a:t>=                </a:t>
              </a:r>
              <a:r>
                <a:rPr lang="en-GB" sz="3600" b="1" dirty="0" smtClean="0"/>
                <a:t> </a:t>
              </a:r>
              <a:r>
                <a:rPr lang="ru-RU" sz="3600" b="1" baseline="-25000" dirty="0" smtClean="0"/>
                <a:t> </a:t>
              </a:r>
              <a:endParaRPr lang="ru-RU" sz="3600" b="1" dirty="0"/>
            </a:p>
          </p:txBody>
        </p:sp>
        <p:sp>
          <p:nvSpPr>
            <p:cNvPr id="22" name="Прямоугольник 21"/>
            <p:cNvSpPr/>
            <p:nvPr/>
          </p:nvSpPr>
          <p:spPr>
            <a:xfrm>
              <a:off x="5500695" y="4500570"/>
              <a:ext cx="1643074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l-GR" sz="3600" b="1" i="1" dirty="0" smtClean="0"/>
                <a:t>π</a:t>
              </a:r>
              <a:r>
                <a:rPr lang="en-GB" sz="3600" b="1" i="1" dirty="0" err="1" smtClean="0"/>
                <a:t>r</a:t>
              </a:r>
              <a:r>
                <a:rPr lang="en-GB" sz="3600" b="1" i="1" dirty="0" err="1" smtClean="0">
                  <a:latin typeface="Times New Roman" pitchFamily="18" charset="0"/>
                  <a:cs typeface="Times New Roman" pitchFamily="18" charset="0"/>
                </a:rPr>
                <a:t>l</a:t>
              </a:r>
              <a:r>
                <a:rPr lang="ru-RU" sz="3600" b="1" dirty="0" smtClean="0"/>
                <a:t>+</a:t>
              </a:r>
              <a:r>
                <a:rPr lang="el-GR" sz="3600" b="1" i="1" dirty="0" smtClean="0"/>
                <a:t>π</a:t>
              </a:r>
              <a:r>
                <a:rPr lang="en-GB" sz="3600" b="1" i="1" dirty="0" smtClean="0"/>
                <a:t>r</a:t>
              </a:r>
              <a:r>
                <a:rPr lang="ru-RU" sz="3600" b="1" i="1" baseline="30000" dirty="0" smtClean="0">
                  <a:latin typeface="Times New Roman" pitchFamily="18" charset="0"/>
                  <a:cs typeface="Times New Roman" pitchFamily="18" charset="0"/>
                </a:rPr>
                <a:t>2 </a:t>
              </a:r>
              <a:endParaRPr lang="ru-RU" sz="3600" b="1" dirty="0" smtClean="0"/>
            </a:p>
          </p:txBody>
        </p:sp>
      </p:grpSp>
      <p:sp>
        <p:nvSpPr>
          <p:cNvPr id="24" name="Прямоугольник 23"/>
          <p:cNvSpPr/>
          <p:nvPr/>
        </p:nvSpPr>
        <p:spPr>
          <a:xfrm>
            <a:off x="7072330" y="4786322"/>
            <a:ext cx="186301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 smtClean="0"/>
              <a:t>= </a:t>
            </a:r>
            <a:r>
              <a:rPr lang="el-GR" sz="3600" b="1" i="1" dirty="0" smtClean="0"/>
              <a:t>π</a:t>
            </a:r>
            <a:r>
              <a:rPr lang="en-GB" sz="3600" b="1" i="1" dirty="0" smtClean="0"/>
              <a:t>r(</a:t>
            </a:r>
            <a:r>
              <a:rPr lang="en-GB" sz="3600" b="1" i="1" dirty="0" err="1" smtClean="0"/>
              <a:t>r+</a:t>
            </a:r>
            <a:r>
              <a:rPr lang="en-GB" sz="3600" b="1" i="1" dirty="0" err="1" smtClean="0">
                <a:latin typeface="Times New Roman" pitchFamily="18" charset="0"/>
                <a:cs typeface="Times New Roman" pitchFamily="18" charset="0"/>
              </a:rPr>
              <a:t>l</a:t>
            </a:r>
            <a:r>
              <a:rPr lang="en-GB" sz="3600" b="1" dirty="0" smtClean="0"/>
              <a:t>)</a:t>
            </a:r>
            <a:r>
              <a:rPr lang="ru-RU" sz="3600" b="1" dirty="0" smtClean="0"/>
              <a:t> </a:t>
            </a:r>
          </a:p>
        </p:txBody>
      </p:sp>
      <p:sp>
        <p:nvSpPr>
          <p:cNvPr id="9113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pSp>
        <p:nvGrpSpPr>
          <p:cNvPr id="28" name="Группа 27"/>
          <p:cNvGrpSpPr/>
          <p:nvPr/>
        </p:nvGrpSpPr>
        <p:grpSpPr>
          <a:xfrm>
            <a:off x="5000628" y="2285992"/>
            <a:ext cx="2162184" cy="914400"/>
            <a:chOff x="4643438" y="4714884"/>
            <a:chExt cx="2162184" cy="914400"/>
          </a:xfrm>
        </p:grpSpPr>
        <p:sp>
          <p:nvSpPr>
            <p:cNvPr id="27" name="TextBox 26"/>
            <p:cNvSpPr txBox="1"/>
            <p:nvPr/>
          </p:nvSpPr>
          <p:spPr>
            <a:xfrm>
              <a:off x="4643438" y="4929198"/>
              <a:ext cx="1261885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GB" sz="3200" b="1" dirty="0" smtClean="0">
                  <a:solidFill>
                    <a:srgbClr val="003E00"/>
                  </a:solidFill>
                </a:rPr>
                <a:t>S</a:t>
              </a:r>
              <a:r>
                <a:rPr lang="ru-RU" sz="3200" b="1" baseline="-25000" dirty="0" smtClean="0">
                  <a:solidFill>
                    <a:srgbClr val="003E00"/>
                  </a:solidFill>
                </a:rPr>
                <a:t>бок    </a:t>
              </a:r>
              <a:r>
                <a:rPr lang="en-GB" sz="3200" b="1" dirty="0" smtClean="0"/>
                <a:t>=</a:t>
              </a:r>
              <a:endParaRPr lang="ru-RU" sz="3200" b="1" dirty="0"/>
            </a:p>
          </p:txBody>
        </p:sp>
        <p:pic>
          <p:nvPicPr>
            <p:cNvPr id="91137" name="Picture 1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5929322" y="4714884"/>
              <a:ext cx="876300" cy="914400"/>
            </a:xfrm>
            <a:prstGeom prst="rect">
              <a:avLst/>
            </a:prstGeom>
            <a:noFill/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0" grpId="0"/>
      <p:bldP spid="2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 rot="20545102">
            <a:off x="238539" y="678366"/>
            <a:ext cx="6305732" cy="255454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8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Спасибо</a:t>
            </a:r>
            <a:endParaRPr lang="ru-RU" sz="8000" b="1" cap="none" spc="50" dirty="0" smtClean="0">
              <a:ln w="11430"/>
              <a:solidFill>
                <a:srgbClr val="00B05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/>
            <a:r>
              <a:rPr lang="ru-RU" sz="8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за работу!</a:t>
            </a:r>
            <a:endParaRPr lang="ru-RU" sz="8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5" name="Picture 2" descr="H:\6\Новая папка\sho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929190" y="2857496"/>
            <a:ext cx="3667853" cy="36678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428596" y="285728"/>
            <a:ext cx="8229600" cy="1143000"/>
          </a:xfrm>
        </p:spPr>
        <p:txBody>
          <a:bodyPr>
            <a:normAutofit fontScale="90000"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l"/>
            <a:r>
              <a:rPr lang="ru-RU" sz="4900" b="1" spc="50" dirty="0">
                <a:ln w="11430"/>
                <a:solidFill>
                  <a:srgbClr val="99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ru-RU" sz="4900" b="1" spc="50" dirty="0" smtClean="0">
                <a:ln w="11430"/>
                <a:solidFill>
                  <a:srgbClr val="99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             </a:t>
            </a:r>
            <a:r>
              <a:rPr lang="ru-RU" sz="3600" b="1" spc="50" dirty="0" smtClean="0">
                <a:ln w="11430"/>
                <a:solidFill>
                  <a:srgbClr val="99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   </a:t>
            </a:r>
            <a:r>
              <a:rPr lang="ru-RU" sz="7200" b="1" spc="50" dirty="0" smtClean="0">
                <a:ln w="11430"/>
                <a:solidFill>
                  <a:srgbClr val="0066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КОНУС</a:t>
            </a:r>
            <a:endParaRPr lang="ru-RU" sz="7200" b="1" spc="50" dirty="0">
              <a:ln w="11430"/>
              <a:solidFill>
                <a:srgbClr val="0066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28564" y="1500174"/>
            <a:ext cx="8715436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Tx/>
              <a:buNone/>
            </a:pPr>
            <a:r>
              <a:rPr lang="ru-RU" sz="3200" b="1" u="sng" dirty="0" smtClean="0">
                <a:solidFill>
                  <a:srgbClr val="006600"/>
                </a:solidFill>
              </a:rPr>
              <a:t>Определение 1: </a:t>
            </a:r>
            <a:r>
              <a:rPr lang="ru-RU" sz="3200" b="1" dirty="0" smtClean="0">
                <a:solidFill>
                  <a:srgbClr val="006600"/>
                </a:solidFill>
              </a:rPr>
              <a:t>  </a:t>
            </a:r>
            <a:r>
              <a:rPr lang="ru-RU" sz="3200" b="1" dirty="0" smtClean="0">
                <a:solidFill>
                  <a:srgbClr val="800000"/>
                </a:solidFill>
              </a:rPr>
              <a:t>Конусом  </a:t>
            </a:r>
            <a:r>
              <a:rPr lang="ru-RU" sz="3200" b="1" dirty="0" smtClean="0">
                <a:solidFill>
                  <a:srgbClr val="006600"/>
                </a:solidFill>
              </a:rPr>
              <a:t> </a:t>
            </a:r>
            <a:r>
              <a:rPr lang="ru-RU" sz="3200" b="1" dirty="0" smtClean="0"/>
              <a:t>называется тело, образованное всеми отрезками, соединяющими данную точку (вершину) с точками некоторого круга.</a:t>
            </a:r>
            <a:endParaRPr lang="ru-RU" sz="3200" b="1" dirty="0"/>
          </a:p>
        </p:txBody>
      </p:sp>
      <p:grpSp>
        <p:nvGrpSpPr>
          <p:cNvPr id="46" name="Group 11"/>
          <p:cNvGrpSpPr>
            <a:grpSpLocks/>
          </p:cNvGrpSpPr>
          <p:nvPr/>
        </p:nvGrpSpPr>
        <p:grpSpPr bwMode="auto">
          <a:xfrm>
            <a:off x="6352348" y="3363178"/>
            <a:ext cx="1661836" cy="2276443"/>
            <a:chOff x="442" y="1688"/>
            <a:chExt cx="2126" cy="2125"/>
          </a:xfrm>
          <a:solidFill>
            <a:srgbClr val="0070C0"/>
          </a:solidFill>
        </p:grpSpPr>
        <p:sp>
          <p:nvSpPr>
            <p:cNvPr id="47" name="AutoShape 8"/>
            <p:cNvSpPr>
              <a:spLocks noChangeAspect="1" noChangeArrowheads="1"/>
            </p:cNvSpPr>
            <p:nvPr/>
          </p:nvSpPr>
          <p:spPr bwMode="auto">
            <a:xfrm>
              <a:off x="453" y="1688"/>
              <a:ext cx="2115" cy="1829"/>
            </a:xfrm>
            <a:prstGeom prst="triangle">
              <a:avLst>
                <a:gd name="adj" fmla="val 100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8" name="Oval 9"/>
            <p:cNvSpPr>
              <a:spLocks noChangeAspect="1" noChangeArrowheads="1"/>
            </p:cNvSpPr>
            <p:nvPr/>
          </p:nvSpPr>
          <p:spPr bwMode="auto">
            <a:xfrm>
              <a:off x="460" y="3237"/>
              <a:ext cx="2098" cy="576"/>
            </a:xfrm>
            <a:prstGeom prst="ellipse">
              <a:avLst/>
            </a:prstGeom>
            <a:grpFill/>
            <a:ln w="9525">
              <a:solidFill>
                <a:schemeClr val="tx1"/>
              </a:solidFill>
              <a:prstDash val="dash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9" name="Freeform 10"/>
            <p:cNvSpPr>
              <a:spLocks/>
            </p:cNvSpPr>
            <p:nvPr/>
          </p:nvSpPr>
          <p:spPr bwMode="auto">
            <a:xfrm>
              <a:off x="442" y="3521"/>
              <a:ext cx="2126" cy="28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61" y="154"/>
                </a:cxn>
                <a:cxn ang="0">
                  <a:pos x="628" y="264"/>
                </a:cxn>
                <a:cxn ang="0">
                  <a:pos x="1077" y="283"/>
                </a:cxn>
                <a:cxn ang="0">
                  <a:pos x="1533" y="264"/>
                </a:cxn>
                <a:cxn ang="0">
                  <a:pos x="1981" y="145"/>
                </a:cxn>
                <a:cxn ang="0">
                  <a:pos x="2126" y="0"/>
                </a:cxn>
              </a:cxnLst>
              <a:rect l="0" t="0" r="r" b="b"/>
              <a:pathLst>
                <a:path w="2126" h="287">
                  <a:moveTo>
                    <a:pt x="0" y="0"/>
                  </a:moveTo>
                  <a:cubicBezTo>
                    <a:pt x="27" y="26"/>
                    <a:pt x="56" y="110"/>
                    <a:pt x="161" y="154"/>
                  </a:cubicBezTo>
                  <a:cubicBezTo>
                    <a:pt x="266" y="198"/>
                    <a:pt x="475" y="243"/>
                    <a:pt x="628" y="264"/>
                  </a:cubicBezTo>
                  <a:cubicBezTo>
                    <a:pt x="781" y="285"/>
                    <a:pt x="926" y="283"/>
                    <a:pt x="1077" y="283"/>
                  </a:cubicBezTo>
                  <a:cubicBezTo>
                    <a:pt x="1228" y="283"/>
                    <a:pt x="1382" y="287"/>
                    <a:pt x="1533" y="264"/>
                  </a:cubicBezTo>
                  <a:cubicBezTo>
                    <a:pt x="1684" y="241"/>
                    <a:pt x="1882" y="189"/>
                    <a:pt x="1981" y="145"/>
                  </a:cubicBezTo>
                  <a:cubicBezTo>
                    <a:pt x="2080" y="101"/>
                    <a:pt x="2096" y="30"/>
                    <a:pt x="2126" y="0"/>
                  </a:cubicBezTo>
                </a:path>
              </a:pathLst>
            </a:custGeom>
            <a:grpFill/>
            <a:ln w="19050" cmpd="sng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1" name="AutoShape 8"/>
            <p:cNvSpPr>
              <a:spLocks noChangeAspect="1" noChangeArrowheads="1"/>
            </p:cNvSpPr>
            <p:nvPr/>
          </p:nvSpPr>
          <p:spPr bwMode="auto">
            <a:xfrm>
              <a:off x="453" y="1688"/>
              <a:ext cx="2115" cy="1829"/>
            </a:xfrm>
            <a:prstGeom prst="triangle">
              <a:avLst>
                <a:gd name="adj" fmla="val 100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50" name="Text Box 52"/>
          <p:cNvSpPr txBox="1">
            <a:spLocks noChangeArrowheads="1"/>
          </p:cNvSpPr>
          <p:nvPr/>
        </p:nvSpPr>
        <p:spPr bwMode="auto">
          <a:xfrm>
            <a:off x="1911693" y="3515706"/>
            <a:ext cx="2084243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b="1" dirty="0" smtClean="0">
                <a:latin typeface="Arial Narrow" pitchFamily="34" charset="0"/>
              </a:rPr>
              <a:t>Круговой прямой конус</a:t>
            </a:r>
            <a:endParaRPr lang="ru-RU" sz="2800" b="1" dirty="0">
              <a:latin typeface="Arial Narrow" pitchFamily="34" charset="0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357158" y="5857892"/>
            <a:ext cx="840666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003E00"/>
                </a:solidFill>
              </a:rPr>
              <a:t>Рассмотрим</a:t>
            </a:r>
            <a:r>
              <a:rPr lang="ru-RU" sz="4000" b="1" dirty="0" smtClean="0">
                <a:solidFill>
                  <a:srgbClr val="006600"/>
                </a:solidFill>
              </a:rPr>
              <a:t> </a:t>
            </a:r>
            <a:r>
              <a:rPr lang="ru-RU" sz="4000" b="1" dirty="0" smtClean="0">
                <a:solidFill>
                  <a:srgbClr val="990000"/>
                </a:solidFill>
              </a:rPr>
              <a:t>прямой круговой </a:t>
            </a:r>
            <a:r>
              <a:rPr lang="ru-RU" sz="4000" b="1" dirty="0" smtClean="0">
                <a:solidFill>
                  <a:srgbClr val="003E00"/>
                </a:solidFill>
              </a:rPr>
              <a:t>конус</a:t>
            </a:r>
            <a:r>
              <a:rPr lang="ru-RU" sz="4000" b="1" dirty="0" smtClean="0"/>
              <a:t>.</a:t>
            </a:r>
            <a:endParaRPr lang="ru-RU" sz="4000" b="1" dirty="0"/>
          </a:p>
        </p:txBody>
      </p:sp>
      <p:sp>
        <p:nvSpPr>
          <p:cNvPr id="52" name="Text Box 40"/>
          <p:cNvSpPr txBox="1">
            <a:spLocks noChangeArrowheads="1"/>
          </p:cNvSpPr>
          <p:nvPr/>
        </p:nvSpPr>
        <p:spPr bwMode="auto">
          <a:xfrm>
            <a:off x="4542359" y="3615551"/>
            <a:ext cx="2244707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Clr>
                <a:schemeClr val="tx2"/>
              </a:buClr>
              <a:buFont typeface="Wingdings" pitchFamily="2" charset="2"/>
              <a:buNone/>
            </a:pPr>
            <a:r>
              <a:rPr lang="ru-RU" sz="2800" b="1" dirty="0">
                <a:latin typeface="Arial Narrow" pitchFamily="34" charset="0"/>
              </a:rPr>
              <a:t>Круговой </a:t>
            </a:r>
            <a:r>
              <a:rPr lang="ru-RU" sz="2800" b="1" dirty="0" smtClean="0">
                <a:latin typeface="Arial Narrow" pitchFamily="34" charset="0"/>
              </a:rPr>
              <a:t>наклонный </a:t>
            </a:r>
            <a:r>
              <a:rPr lang="ru-RU" sz="2800" b="1" dirty="0" smtClean="0">
                <a:latin typeface="Arial Narrow" pitchFamily="34" charset="0"/>
              </a:rPr>
              <a:t>конус</a:t>
            </a:r>
            <a:endParaRPr lang="ru-RU" sz="2800" b="1" dirty="0">
              <a:latin typeface="Arial Narrow" pitchFamily="34" charset="0"/>
            </a:endParaRPr>
          </a:p>
        </p:txBody>
      </p:sp>
      <p:grpSp>
        <p:nvGrpSpPr>
          <p:cNvPr id="13" name="Group 11"/>
          <p:cNvGrpSpPr>
            <a:grpSpLocks/>
          </p:cNvGrpSpPr>
          <p:nvPr/>
        </p:nvGrpSpPr>
        <p:grpSpPr bwMode="auto">
          <a:xfrm>
            <a:off x="515513" y="3481174"/>
            <a:ext cx="1661836" cy="2276443"/>
            <a:chOff x="442" y="1688"/>
            <a:chExt cx="2126" cy="2125"/>
          </a:xfrm>
          <a:solidFill>
            <a:srgbClr val="0070C0"/>
          </a:solidFill>
        </p:grpSpPr>
        <p:sp>
          <p:nvSpPr>
            <p:cNvPr id="14" name="AutoShape 8"/>
            <p:cNvSpPr>
              <a:spLocks noChangeAspect="1" noChangeArrowheads="1"/>
            </p:cNvSpPr>
            <p:nvPr/>
          </p:nvSpPr>
          <p:spPr bwMode="auto">
            <a:xfrm>
              <a:off x="453" y="1688"/>
              <a:ext cx="2115" cy="1829"/>
            </a:xfrm>
            <a:prstGeom prst="triangle">
              <a:avLst>
                <a:gd name="adj" fmla="val 50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5" name="Oval 9"/>
            <p:cNvSpPr>
              <a:spLocks noChangeAspect="1" noChangeArrowheads="1"/>
            </p:cNvSpPr>
            <p:nvPr/>
          </p:nvSpPr>
          <p:spPr bwMode="auto">
            <a:xfrm>
              <a:off x="460" y="3237"/>
              <a:ext cx="2098" cy="576"/>
            </a:xfrm>
            <a:prstGeom prst="ellipse">
              <a:avLst/>
            </a:prstGeom>
            <a:grpFill/>
            <a:ln w="9525">
              <a:solidFill>
                <a:schemeClr val="tx1"/>
              </a:solidFill>
              <a:prstDash val="dash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6" name="Freeform 10"/>
            <p:cNvSpPr>
              <a:spLocks/>
            </p:cNvSpPr>
            <p:nvPr/>
          </p:nvSpPr>
          <p:spPr bwMode="auto">
            <a:xfrm>
              <a:off x="442" y="3521"/>
              <a:ext cx="2126" cy="28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61" y="154"/>
                </a:cxn>
                <a:cxn ang="0">
                  <a:pos x="628" y="264"/>
                </a:cxn>
                <a:cxn ang="0">
                  <a:pos x="1077" y="283"/>
                </a:cxn>
                <a:cxn ang="0">
                  <a:pos x="1533" y="264"/>
                </a:cxn>
                <a:cxn ang="0">
                  <a:pos x="1981" y="145"/>
                </a:cxn>
                <a:cxn ang="0">
                  <a:pos x="2126" y="0"/>
                </a:cxn>
              </a:cxnLst>
              <a:rect l="0" t="0" r="r" b="b"/>
              <a:pathLst>
                <a:path w="2126" h="287">
                  <a:moveTo>
                    <a:pt x="0" y="0"/>
                  </a:moveTo>
                  <a:cubicBezTo>
                    <a:pt x="27" y="26"/>
                    <a:pt x="56" y="110"/>
                    <a:pt x="161" y="154"/>
                  </a:cubicBezTo>
                  <a:cubicBezTo>
                    <a:pt x="266" y="198"/>
                    <a:pt x="475" y="243"/>
                    <a:pt x="628" y="264"/>
                  </a:cubicBezTo>
                  <a:cubicBezTo>
                    <a:pt x="781" y="285"/>
                    <a:pt x="926" y="283"/>
                    <a:pt x="1077" y="283"/>
                  </a:cubicBezTo>
                  <a:cubicBezTo>
                    <a:pt x="1228" y="283"/>
                    <a:pt x="1382" y="287"/>
                    <a:pt x="1533" y="264"/>
                  </a:cubicBezTo>
                  <a:cubicBezTo>
                    <a:pt x="1684" y="241"/>
                    <a:pt x="1882" y="189"/>
                    <a:pt x="1981" y="145"/>
                  </a:cubicBezTo>
                  <a:cubicBezTo>
                    <a:pt x="2080" y="101"/>
                    <a:pt x="2096" y="30"/>
                    <a:pt x="2126" y="0"/>
                  </a:cubicBezTo>
                </a:path>
              </a:pathLst>
            </a:custGeom>
            <a:grpFill/>
            <a:ln w="19050" cmpd="sng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7" name="AutoShape 8"/>
            <p:cNvSpPr>
              <a:spLocks noChangeAspect="1" noChangeArrowheads="1"/>
            </p:cNvSpPr>
            <p:nvPr/>
          </p:nvSpPr>
          <p:spPr bwMode="auto">
            <a:xfrm>
              <a:off x="453" y="1688"/>
              <a:ext cx="2115" cy="1829"/>
            </a:xfrm>
            <a:prstGeom prst="triangle">
              <a:avLst>
                <a:gd name="adj" fmla="val 50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18" name="TextBox 17"/>
          <p:cNvSpPr txBox="1"/>
          <p:nvPr/>
        </p:nvSpPr>
        <p:spPr>
          <a:xfrm>
            <a:off x="1259632" y="5572140"/>
            <a:ext cx="249696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6000" b="1" dirty="0">
              <a:solidFill>
                <a:srgbClr val="0066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50" grpId="0"/>
      <p:bldP spid="51" grpId="0"/>
      <p:bldP spid="52" grpId="0"/>
      <p:bldP spid="1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>
          <a:xfrm>
            <a:off x="500034" y="0"/>
            <a:ext cx="8243887" cy="1022350"/>
          </a:xfrm>
          <a:noFill/>
        </p:spPr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6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Элементы </a:t>
            </a:r>
            <a:r>
              <a:rPr lang="ru-RU" sz="6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конуса</a:t>
            </a:r>
            <a:endParaRPr lang="ru-RU" sz="6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2662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57158" y="928670"/>
            <a:ext cx="8643966" cy="4525963"/>
          </a:xfrm>
        </p:spPr>
        <p:txBody>
          <a:bodyPr>
            <a:noAutofit/>
          </a:bodyPr>
          <a:lstStyle/>
          <a:p>
            <a:pPr>
              <a:lnSpc>
                <a:spcPct val="90000"/>
              </a:lnSpc>
              <a:spcBef>
                <a:spcPts val="0"/>
              </a:spcBef>
            </a:pPr>
            <a:r>
              <a:rPr lang="ru-RU" b="1" dirty="0" smtClean="0">
                <a:solidFill>
                  <a:srgbClr val="006600"/>
                </a:solidFill>
              </a:rPr>
              <a:t>1.</a:t>
            </a:r>
            <a:r>
              <a:rPr lang="ru-RU" dirty="0" smtClean="0"/>
              <a:t> </a:t>
            </a:r>
            <a:r>
              <a:rPr lang="ru-RU" b="1" dirty="0" smtClean="0">
                <a:solidFill>
                  <a:srgbClr val="C00000"/>
                </a:solidFill>
              </a:rPr>
              <a:t>Основанием </a:t>
            </a:r>
            <a:r>
              <a:rPr lang="ru-RU" dirty="0" smtClean="0"/>
              <a:t>конуса называется его круг.</a:t>
            </a:r>
          </a:p>
          <a:p>
            <a:pPr>
              <a:lnSpc>
                <a:spcPct val="90000"/>
              </a:lnSpc>
              <a:spcBef>
                <a:spcPts val="0"/>
              </a:spcBef>
            </a:pPr>
            <a:r>
              <a:rPr lang="ru-RU" b="1" dirty="0" smtClean="0">
                <a:solidFill>
                  <a:srgbClr val="006600"/>
                </a:solidFill>
              </a:rPr>
              <a:t>2.</a:t>
            </a:r>
            <a:r>
              <a:rPr lang="ru-RU" dirty="0" smtClean="0">
                <a:solidFill>
                  <a:srgbClr val="C00000"/>
                </a:solidFill>
              </a:rPr>
              <a:t> </a:t>
            </a:r>
            <a:r>
              <a:rPr lang="ru-RU" b="1" dirty="0" smtClean="0">
                <a:solidFill>
                  <a:srgbClr val="C00000"/>
                </a:solidFill>
              </a:rPr>
              <a:t>Радиус</a:t>
            </a:r>
            <a:r>
              <a:rPr lang="ru-RU" dirty="0" smtClean="0">
                <a:solidFill>
                  <a:srgbClr val="C00000"/>
                </a:solidFill>
              </a:rPr>
              <a:t> </a:t>
            </a:r>
            <a:r>
              <a:rPr lang="ru-RU" dirty="0" smtClean="0"/>
              <a:t>конуса - это </a:t>
            </a:r>
            <a:r>
              <a:rPr lang="ru-RU" dirty="0"/>
              <a:t>радиус его основания.</a:t>
            </a:r>
          </a:p>
          <a:p>
            <a:pPr>
              <a:lnSpc>
                <a:spcPct val="90000"/>
              </a:lnSpc>
              <a:spcBef>
                <a:spcPts val="0"/>
              </a:spcBef>
            </a:pPr>
            <a:r>
              <a:rPr lang="ru-RU" b="1" dirty="0" smtClean="0">
                <a:solidFill>
                  <a:srgbClr val="006600"/>
                </a:solidFill>
              </a:rPr>
              <a:t>3</a:t>
            </a:r>
            <a:r>
              <a:rPr lang="ru-RU" b="1" dirty="0">
                <a:solidFill>
                  <a:srgbClr val="006600"/>
                </a:solidFill>
              </a:rPr>
              <a:t>.</a:t>
            </a:r>
            <a:r>
              <a:rPr lang="ru-RU" dirty="0"/>
              <a:t> </a:t>
            </a:r>
            <a:r>
              <a:rPr lang="ru-RU" b="1" dirty="0">
                <a:solidFill>
                  <a:srgbClr val="C00000"/>
                </a:solidFill>
              </a:rPr>
              <a:t>Образующими</a:t>
            </a:r>
            <a:r>
              <a:rPr lang="ru-RU" dirty="0"/>
              <a:t> </a:t>
            </a:r>
            <a:r>
              <a:rPr lang="ru-RU" dirty="0" smtClean="0"/>
              <a:t>конуса </a:t>
            </a:r>
            <a:r>
              <a:rPr lang="ru-RU" dirty="0"/>
              <a:t>называются отрезки, соединяющие </a:t>
            </a:r>
            <a:r>
              <a:rPr lang="ru-RU" dirty="0" smtClean="0"/>
              <a:t>вершину конуса с точками его основания.</a:t>
            </a:r>
            <a:endParaRPr lang="ru-RU" dirty="0"/>
          </a:p>
          <a:p>
            <a:pPr>
              <a:lnSpc>
                <a:spcPct val="90000"/>
              </a:lnSpc>
              <a:spcBef>
                <a:spcPts val="0"/>
              </a:spcBef>
            </a:pPr>
            <a:r>
              <a:rPr lang="ru-RU" b="1" dirty="0">
                <a:solidFill>
                  <a:srgbClr val="006600"/>
                </a:solidFill>
              </a:rPr>
              <a:t>4.</a:t>
            </a:r>
            <a:r>
              <a:rPr lang="ru-RU" dirty="0"/>
              <a:t> </a:t>
            </a:r>
            <a:r>
              <a:rPr lang="ru-RU" b="1" dirty="0" smtClean="0">
                <a:solidFill>
                  <a:srgbClr val="C00000"/>
                </a:solidFill>
              </a:rPr>
              <a:t>Высота</a:t>
            </a:r>
            <a:r>
              <a:rPr lang="ru-RU" dirty="0" smtClean="0"/>
              <a:t> конуса - это расстояние </a:t>
            </a:r>
            <a:r>
              <a:rPr lang="ru-RU" dirty="0"/>
              <a:t>между </a:t>
            </a:r>
            <a:r>
              <a:rPr lang="ru-RU" dirty="0" smtClean="0"/>
              <a:t>вершиной и его основанием.</a:t>
            </a:r>
            <a:endParaRPr lang="ru-RU" dirty="0"/>
          </a:p>
          <a:p>
            <a:pPr>
              <a:lnSpc>
                <a:spcPct val="90000"/>
              </a:lnSpc>
              <a:spcBef>
                <a:spcPts val="0"/>
              </a:spcBef>
            </a:pPr>
            <a:r>
              <a:rPr lang="ru-RU" b="1" dirty="0">
                <a:solidFill>
                  <a:srgbClr val="006600"/>
                </a:solidFill>
              </a:rPr>
              <a:t>5.</a:t>
            </a:r>
            <a:r>
              <a:rPr lang="ru-RU" dirty="0"/>
              <a:t> </a:t>
            </a:r>
            <a:r>
              <a:rPr lang="ru-RU" b="1" dirty="0">
                <a:solidFill>
                  <a:srgbClr val="C00000"/>
                </a:solidFill>
              </a:rPr>
              <a:t>Осью</a:t>
            </a:r>
            <a:r>
              <a:rPr lang="ru-RU" dirty="0"/>
              <a:t> </a:t>
            </a:r>
            <a:r>
              <a:rPr lang="ru-RU" dirty="0" smtClean="0"/>
              <a:t>конуса </a:t>
            </a:r>
            <a:r>
              <a:rPr lang="ru-RU" dirty="0"/>
              <a:t>называется </a:t>
            </a:r>
            <a:r>
              <a:rPr lang="ru-RU" dirty="0" smtClean="0"/>
              <a:t>прямая, соединяющая вершину с центром его основания.</a:t>
            </a:r>
            <a:endParaRPr lang="ru-RU" dirty="0"/>
          </a:p>
          <a:p>
            <a:pPr>
              <a:lnSpc>
                <a:spcPct val="90000"/>
              </a:lnSpc>
              <a:spcBef>
                <a:spcPts val="0"/>
              </a:spcBef>
            </a:pPr>
            <a:r>
              <a:rPr lang="ru-RU" b="1" dirty="0">
                <a:solidFill>
                  <a:srgbClr val="006600"/>
                </a:solidFill>
              </a:rPr>
              <a:t>6.</a:t>
            </a:r>
            <a:r>
              <a:rPr lang="ru-RU" dirty="0"/>
              <a:t> </a:t>
            </a:r>
            <a:r>
              <a:rPr lang="ru-RU" b="1" dirty="0">
                <a:solidFill>
                  <a:srgbClr val="C00000"/>
                </a:solidFill>
              </a:rPr>
              <a:t>Боковой поверхностью </a:t>
            </a:r>
            <a:r>
              <a:rPr lang="ru-RU" dirty="0" smtClean="0"/>
              <a:t>конуса </a:t>
            </a:r>
            <a:r>
              <a:rPr lang="ru-RU" dirty="0"/>
              <a:t>называется его </a:t>
            </a:r>
            <a:r>
              <a:rPr lang="ru-RU" dirty="0" smtClean="0"/>
              <a:t>коническая </a:t>
            </a:r>
            <a:r>
              <a:rPr lang="ru-RU" dirty="0"/>
              <a:t>поверхность.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66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66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66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66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66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66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66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66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66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66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66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66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66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66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66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7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>
          <a:xfrm>
            <a:off x="500034" y="0"/>
            <a:ext cx="8243887" cy="1022350"/>
          </a:xfrm>
          <a:noFill/>
        </p:spPr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6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Элементы </a:t>
            </a:r>
            <a:r>
              <a:rPr lang="ru-RU" sz="6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конуса</a:t>
            </a:r>
            <a:endParaRPr lang="ru-RU" sz="6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2662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14282" y="2332037"/>
            <a:ext cx="8643966" cy="4525963"/>
          </a:xfrm>
        </p:spPr>
        <p:txBody>
          <a:bodyPr>
            <a:noAutofit/>
          </a:bodyPr>
          <a:lstStyle/>
          <a:p>
            <a:pPr>
              <a:lnSpc>
                <a:spcPct val="90000"/>
              </a:lnSpc>
            </a:pPr>
            <a:r>
              <a:rPr lang="ru-RU" b="1" dirty="0">
                <a:solidFill>
                  <a:srgbClr val="006600"/>
                </a:solidFill>
              </a:rPr>
              <a:t>1.</a:t>
            </a:r>
            <a:r>
              <a:rPr lang="ru-RU" dirty="0">
                <a:solidFill>
                  <a:srgbClr val="C00000"/>
                </a:solidFill>
              </a:rPr>
              <a:t> </a:t>
            </a:r>
            <a:r>
              <a:rPr lang="ru-RU" b="1" dirty="0" smtClean="0">
                <a:solidFill>
                  <a:srgbClr val="C00000"/>
                </a:solidFill>
              </a:rPr>
              <a:t>Основание</a:t>
            </a:r>
            <a:endParaRPr lang="ru-RU" dirty="0"/>
          </a:p>
          <a:p>
            <a:pPr>
              <a:lnSpc>
                <a:spcPct val="90000"/>
              </a:lnSpc>
            </a:pPr>
            <a:r>
              <a:rPr lang="ru-RU" b="1" dirty="0">
                <a:solidFill>
                  <a:srgbClr val="006600"/>
                </a:solidFill>
              </a:rPr>
              <a:t>2.</a:t>
            </a:r>
            <a:r>
              <a:rPr lang="ru-RU" dirty="0"/>
              <a:t> </a:t>
            </a:r>
            <a:r>
              <a:rPr lang="ru-RU" b="1" dirty="0" smtClean="0">
                <a:solidFill>
                  <a:srgbClr val="C00000"/>
                </a:solidFill>
              </a:rPr>
              <a:t>Радиус</a:t>
            </a:r>
            <a:endParaRPr lang="ru-RU" dirty="0"/>
          </a:p>
          <a:p>
            <a:pPr>
              <a:lnSpc>
                <a:spcPct val="90000"/>
              </a:lnSpc>
            </a:pPr>
            <a:r>
              <a:rPr lang="ru-RU" b="1" dirty="0">
                <a:solidFill>
                  <a:srgbClr val="006600"/>
                </a:solidFill>
              </a:rPr>
              <a:t>3.</a:t>
            </a:r>
            <a:r>
              <a:rPr lang="ru-RU" dirty="0"/>
              <a:t> </a:t>
            </a:r>
            <a:r>
              <a:rPr lang="ru-RU" b="1" dirty="0" smtClean="0">
                <a:solidFill>
                  <a:srgbClr val="C00000"/>
                </a:solidFill>
              </a:rPr>
              <a:t>Образующие</a:t>
            </a:r>
            <a:endParaRPr lang="ru-RU" dirty="0"/>
          </a:p>
          <a:p>
            <a:pPr>
              <a:lnSpc>
                <a:spcPct val="90000"/>
              </a:lnSpc>
            </a:pPr>
            <a:r>
              <a:rPr lang="ru-RU" b="1" dirty="0">
                <a:solidFill>
                  <a:srgbClr val="006600"/>
                </a:solidFill>
              </a:rPr>
              <a:t>4.</a:t>
            </a:r>
            <a:r>
              <a:rPr lang="ru-RU" dirty="0"/>
              <a:t> </a:t>
            </a:r>
            <a:r>
              <a:rPr lang="ru-RU" b="1" dirty="0" smtClean="0">
                <a:solidFill>
                  <a:srgbClr val="C00000"/>
                </a:solidFill>
              </a:rPr>
              <a:t>Высота</a:t>
            </a:r>
            <a:endParaRPr lang="ru-RU" dirty="0"/>
          </a:p>
          <a:p>
            <a:pPr>
              <a:lnSpc>
                <a:spcPct val="90000"/>
              </a:lnSpc>
            </a:pPr>
            <a:r>
              <a:rPr lang="ru-RU" b="1" dirty="0">
                <a:solidFill>
                  <a:srgbClr val="006600"/>
                </a:solidFill>
              </a:rPr>
              <a:t>5.</a:t>
            </a:r>
            <a:r>
              <a:rPr lang="ru-RU" dirty="0"/>
              <a:t> </a:t>
            </a:r>
            <a:r>
              <a:rPr lang="ru-RU" b="1" dirty="0" smtClean="0">
                <a:solidFill>
                  <a:srgbClr val="C00000"/>
                </a:solidFill>
              </a:rPr>
              <a:t>Ось</a:t>
            </a:r>
            <a:endParaRPr lang="ru-RU" dirty="0"/>
          </a:p>
          <a:p>
            <a:pPr>
              <a:lnSpc>
                <a:spcPct val="90000"/>
              </a:lnSpc>
            </a:pPr>
            <a:r>
              <a:rPr lang="ru-RU" b="1" dirty="0">
                <a:solidFill>
                  <a:srgbClr val="006600"/>
                </a:solidFill>
              </a:rPr>
              <a:t>6.</a:t>
            </a:r>
            <a:r>
              <a:rPr lang="ru-RU" dirty="0"/>
              <a:t> </a:t>
            </a:r>
            <a:r>
              <a:rPr lang="ru-RU" b="1" dirty="0" smtClean="0">
                <a:solidFill>
                  <a:srgbClr val="C00000"/>
                </a:solidFill>
              </a:rPr>
              <a:t>Боковая поверхность</a:t>
            </a:r>
            <a:endParaRPr lang="ru-RU" dirty="0"/>
          </a:p>
        </p:txBody>
      </p:sp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929190" y="1500174"/>
            <a:ext cx="3959226" cy="4211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-171450"/>
            <a:ext cx="8229600" cy="1143000"/>
          </a:xfrm>
        </p:spPr>
        <p:txBody>
          <a:bodyPr>
            <a:normAutofit/>
          </a:bodyPr>
          <a:lstStyle/>
          <a:p>
            <a:r>
              <a:rPr lang="ru-RU" sz="6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Вокруг нас…</a:t>
            </a:r>
          </a:p>
        </p:txBody>
      </p:sp>
      <p:sp>
        <p:nvSpPr>
          <p:cNvPr id="34819" name="Rectangle 3"/>
          <p:cNvSpPr>
            <a:spLocks noGrp="1" noChangeArrowheads="1"/>
          </p:cNvSpPr>
          <p:nvPr>
            <p:ph idx="1"/>
          </p:nvPr>
        </p:nvSpPr>
        <p:spPr>
          <a:xfrm>
            <a:off x="468313" y="6858000"/>
            <a:ext cx="8229600" cy="5616575"/>
          </a:xfrm>
        </p:spPr>
        <p:txBody>
          <a:bodyPr/>
          <a:lstStyle/>
          <a:p>
            <a:pPr>
              <a:buFontTx/>
              <a:buNone/>
            </a:pPr>
            <a:endParaRPr lang="ru-RU"/>
          </a:p>
        </p:txBody>
      </p:sp>
      <p:pic>
        <p:nvPicPr>
          <p:cNvPr id="34825" name="Picture 9" descr="images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2910" y="785794"/>
            <a:ext cx="2386003" cy="2194533"/>
          </a:xfrm>
          <a:prstGeom prst="rect">
            <a:avLst/>
          </a:prstGeom>
          <a:noFill/>
        </p:spPr>
      </p:pic>
      <p:pic>
        <p:nvPicPr>
          <p:cNvPr id="34826" name="Picture 10" descr="images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071670" y="3500438"/>
            <a:ext cx="2516190" cy="2363088"/>
          </a:xfrm>
          <a:prstGeom prst="rect">
            <a:avLst/>
          </a:prstGeom>
          <a:noFill/>
        </p:spPr>
      </p:pic>
      <p:pic>
        <p:nvPicPr>
          <p:cNvPr id="34827" name="Picture 11" descr="images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631104" y="3500438"/>
            <a:ext cx="2637360" cy="2425719"/>
          </a:xfrm>
          <a:prstGeom prst="rect">
            <a:avLst/>
          </a:prstGeom>
          <a:noFill/>
        </p:spPr>
      </p:pic>
      <p:pic>
        <p:nvPicPr>
          <p:cNvPr id="34828" name="Picture 12" descr="images4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072198" y="857232"/>
            <a:ext cx="2498744" cy="2168188"/>
          </a:xfrm>
          <a:prstGeom prst="rect">
            <a:avLst/>
          </a:prstGeom>
          <a:noFill/>
        </p:spPr>
      </p:pic>
      <p:sp>
        <p:nvSpPr>
          <p:cNvPr id="34832" name="Text Box 16"/>
          <p:cNvSpPr txBox="1">
            <a:spLocks noChangeArrowheads="1"/>
          </p:cNvSpPr>
          <p:nvPr/>
        </p:nvSpPr>
        <p:spPr bwMode="auto">
          <a:xfrm>
            <a:off x="571472" y="3000372"/>
            <a:ext cx="338930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ru-RU" sz="2800" dirty="0"/>
              <a:t>Детская </a:t>
            </a:r>
            <a:r>
              <a:rPr lang="ru-RU" sz="2800" dirty="0" smtClean="0"/>
              <a:t> пирамидка </a:t>
            </a:r>
            <a:endParaRPr lang="ru-RU" dirty="0"/>
          </a:p>
        </p:txBody>
      </p:sp>
      <p:sp>
        <p:nvSpPr>
          <p:cNvPr id="34833" name="Text Box 17"/>
          <p:cNvSpPr txBox="1">
            <a:spLocks noChangeArrowheads="1"/>
          </p:cNvSpPr>
          <p:nvPr/>
        </p:nvSpPr>
        <p:spPr bwMode="auto">
          <a:xfrm>
            <a:off x="5072066" y="3000372"/>
            <a:ext cx="382656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800" dirty="0" smtClean="0"/>
              <a:t>Силуэт летящей кометы</a:t>
            </a:r>
          </a:p>
        </p:txBody>
      </p:sp>
      <p:sp>
        <p:nvSpPr>
          <p:cNvPr id="34834" name="Text Box 18"/>
          <p:cNvSpPr txBox="1">
            <a:spLocks noChangeArrowheads="1"/>
          </p:cNvSpPr>
          <p:nvPr/>
        </p:nvSpPr>
        <p:spPr bwMode="auto">
          <a:xfrm>
            <a:off x="1714480" y="5903893"/>
            <a:ext cx="3357586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ru-RU" dirty="0"/>
              <a:t> </a:t>
            </a:r>
            <a:r>
              <a:rPr lang="ru-RU" sz="2800" dirty="0" smtClean="0"/>
              <a:t>Вафельный рожок </a:t>
            </a:r>
          </a:p>
          <a:p>
            <a:r>
              <a:rPr lang="ru-RU" sz="2800" dirty="0" smtClean="0"/>
              <a:t>для </a:t>
            </a:r>
            <a:r>
              <a:rPr lang="ru-RU" sz="2800" dirty="0"/>
              <a:t>мороженного</a:t>
            </a:r>
          </a:p>
        </p:txBody>
      </p:sp>
      <p:sp>
        <p:nvSpPr>
          <p:cNvPr id="34835" name="Text Box 19"/>
          <p:cNvSpPr txBox="1">
            <a:spLocks noChangeArrowheads="1"/>
          </p:cNvSpPr>
          <p:nvPr/>
        </p:nvSpPr>
        <p:spPr bwMode="auto">
          <a:xfrm>
            <a:off x="5572132" y="6000768"/>
            <a:ext cx="300935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800" dirty="0"/>
              <a:t>Дорожные конусы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>
          <a:xfrm>
            <a:off x="-357222" y="0"/>
            <a:ext cx="9787006" cy="1143000"/>
          </a:xfrm>
        </p:spPr>
        <p:txBody>
          <a:bodyPr>
            <a:noAutofit/>
          </a:bodyPr>
          <a:lstStyle/>
          <a:p>
            <a:r>
              <a:rPr lang="ru-RU" sz="6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Форма конуса в природе</a:t>
            </a:r>
          </a:p>
        </p:txBody>
      </p:sp>
      <p:sp>
        <p:nvSpPr>
          <p:cNvPr id="358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6858000"/>
            <a:ext cx="8229600" cy="4525963"/>
          </a:xfrm>
        </p:spPr>
        <p:txBody>
          <a:bodyPr/>
          <a:lstStyle/>
          <a:p>
            <a:endParaRPr lang="ru-RU"/>
          </a:p>
        </p:txBody>
      </p:sp>
      <p:pic>
        <p:nvPicPr>
          <p:cNvPr id="35849" name="Picture 9" descr="гора белуха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00113" y="4221163"/>
            <a:ext cx="2365375" cy="1592262"/>
          </a:xfrm>
          <a:prstGeom prst="rect">
            <a:avLst/>
          </a:prstGeom>
          <a:noFill/>
        </p:spPr>
      </p:pic>
      <p:pic>
        <p:nvPicPr>
          <p:cNvPr id="35850" name="Picture 10" descr="острокоекчные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24525" y="4221163"/>
            <a:ext cx="2447925" cy="1625600"/>
          </a:xfrm>
          <a:prstGeom prst="rect">
            <a:avLst/>
          </a:prstGeom>
          <a:noFill/>
        </p:spPr>
      </p:pic>
      <p:pic>
        <p:nvPicPr>
          <p:cNvPr id="35851" name="Picture 11" descr="кипарис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659562" y="1083850"/>
            <a:ext cx="2055841" cy="2057813"/>
          </a:xfrm>
          <a:prstGeom prst="rect">
            <a:avLst/>
          </a:prstGeom>
          <a:noFill/>
        </p:spPr>
      </p:pic>
      <p:pic>
        <p:nvPicPr>
          <p:cNvPr id="35852" name="Picture 12" descr="images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50825" y="1108090"/>
            <a:ext cx="2249473" cy="2249473"/>
          </a:xfrm>
          <a:prstGeom prst="rect">
            <a:avLst/>
          </a:prstGeom>
          <a:noFill/>
        </p:spPr>
      </p:pic>
      <p:pic>
        <p:nvPicPr>
          <p:cNvPr id="35853" name="Picture 13" descr="пихта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500430" y="1656928"/>
            <a:ext cx="2230725" cy="2132436"/>
          </a:xfrm>
          <a:prstGeom prst="rect">
            <a:avLst/>
          </a:prstGeom>
          <a:noFill/>
        </p:spPr>
      </p:pic>
      <p:sp>
        <p:nvSpPr>
          <p:cNvPr id="35854" name="Text Box 14"/>
          <p:cNvSpPr txBox="1">
            <a:spLocks noChangeArrowheads="1"/>
          </p:cNvSpPr>
          <p:nvPr/>
        </p:nvSpPr>
        <p:spPr bwMode="auto">
          <a:xfrm>
            <a:off x="827088" y="3500438"/>
            <a:ext cx="6471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400" b="1" dirty="0"/>
              <a:t>Ель</a:t>
            </a:r>
          </a:p>
        </p:txBody>
      </p:sp>
      <p:sp>
        <p:nvSpPr>
          <p:cNvPr id="35855" name="Text Box 15"/>
          <p:cNvSpPr txBox="1">
            <a:spLocks noChangeArrowheads="1"/>
          </p:cNvSpPr>
          <p:nvPr/>
        </p:nvSpPr>
        <p:spPr bwMode="auto">
          <a:xfrm>
            <a:off x="4140200" y="3933825"/>
            <a:ext cx="963725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400" b="1" dirty="0"/>
              <a:t>Пихта</a:t>
            </a:r>
          </a:p>
        </p:txBody>
      </p:sp>
      <p:sp>
        <p:nvSpPr>
          <p:cNvPr id="35857" name="Text Box 17"/>
          <p:cNvSpPr txBox="1">
            <a:spLocks noChangeArrowheads="1"/>
          </p:cNvSpPr>
          <p:nvPr/>
        </p:nvSpPr>
        <p:spPr bwMode="auto">
          <a:xfrm>
            <a:off x="7000892" y="3357562"/>
            <a:ext cx="153118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400" b="1" dirty="0"/>
              <a:t>Кипарисы</a:t>
            </a:r>
          </a:p>
        </p:txBody>
      </p:sp>
      <p:sp>
        <p:nvSpPr>
          <p:cNvPr id="35858" name="Text Box 18"/>
          <p:cNvSpPr txBox="1">
            <a:spLocks noChangeArrowheads="1"/>
          </p:cNvSpPr>
          <p:nvPr/>
        </p:nvSpPr>
        <p:spPr bwMode="auto">
          <a:xfrm>
            <a:off x="900113" y="6021388"/>
            <a:ext cx="2798202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400" b="1" dirty="0"/>
              <a:t>Силуэт горы Белуха</a:t>
            </a:r>
          </a:p>
        </p:txBody>
      </p:sp>
      <p:sp>
        <p:nvSpPr>
          <p:cNvPr id="35859" name="Text Box 19"/>
          <p:cNvSpPr txBox="1">
            <a:spLocks noChangeArrowheads="1"/>
          </p:cNvSpPr>
          <p:nvPr/>
        </p:nvSpPr>
        <p:spPr bwMode="auto">
          <a:xfrm>
            <a:off x="5580063" y="6021388"/>
            <a:ext cx="3273973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400" b="1" dirty="0"/>
              <a:t>Силуэт горы </a:t>
            </a:r>
            <a:r>
              <a:rPr lang="ru-RU" sz="2400" b="1" dirty="0" err="1"/>
              <a:t>Броуд</a:t>
            </a:r>
            <a:r>
              <a:rPr lang="ru-RU" sz="2400" b="1" dirty="0"/>
              <a:t> Пик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214282" y="1000108"/>
            <a:ext cx="835824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Tx/>
              <a:buNone/>
            </a:pPr>
            <a:r>
              <a:rPr lang="ru-RU" sz="3600" b="1" u="sng" dirty="0" smtClean="0">
                <a:solidFill>
                  <a:srgbClr val="006600"/>
                </a:solidFill>
              </a:rPr>
              <a:t>Определение 2: </a:t>
            </a:r>
            <a:endParaRPr lang="ru-RU" sz="3200" b="1" u="sng" dirty="0" smtClean="0">
              <a:solidFill>
                <a:srgbClr val="006600"/>
              </a:solidFill>
            </a:endParaRPr>
          </a:p>
          <a:p>
            <a:pPr>
              <a:buFontTx/>
              <a:buNone/>
            </a:pPr>
            <a:r>
              <a:rPr lang="ru-RU" sz="3200" b="1" dirty="0" smtClean="0">
                <a:solidFill>
                  <a:srgbClr val="800000"/>
                </a:solidFill>
              </a:rPr>
              <a:t>конусом  </a:t>
            </a:r>
            <a:r>
              <a:rPr lang="ru-RU" sz="3200" b="1" dirty="0" smtClean="0">
                <a:solidFill>
                  <a:srgbClr val="006600"/>
                </a:solidFill>
              </a:rPr>
              <a:t> </a:t>
            </a:r>
            <a:r>
              <a:rPr lang="ru-RU" sz="3200" b="1" dirty="0" smtClean="0"/>
              <a:t>называется тело, полученное при вращении прямоугольного треугольника вокруг одного из его катетов.</a:t>
            </a:r>
          </a:p>
        </p:txBody>
      </p:sp>
      <p:sp>
        <p:nvSpPr>
          <p:cNvPr id="37" name="Rectangle 2"/>
          <p:cNvSpPr>
            <a:spLocks noGrp="1" noChangeArrowheads="1"/>
          </p:cNvSpPr>
          <p:nvPr>
            <p:ph type="title"/>
          </p:nvPr>
        </p:nvSpPr>
        <p:spPr>
          <a:xfrm>
            <a:off x="500034" y="0"/>
            <a:ext cx="8243887" cy="1022350"/>
          </a:xfrm>
          <a:noFill/>
        </p:spPr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6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Получение конуса</a:t>
            </a:r>
            <a:endParaRPr lang="ru-RU" sz="6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grpSp>
        <p:nvGrpSpPr>
          <p:cNvPr id="36" name="Группа 35"/>
          <p:cNvGrpSpPr/>
          <p:nvPr/>
        </p:nvGrpSpPr>
        <p:grpSpPr>
          <a:xfrm>
            <a:off x="5857884" y="3143248"/>
            <a:ext cx="2676514" cy="3012538"/>
            <a:chOff x="5572132" y="1857364"/>
            <a:chExt cx="2676514" cy="3012538"/>
          </a:xfrm>
        </p:grpSpPr>
        <p:pic>
          <p:nvPicPr>
            <p:cNvPr id="33" name="Picture 4" descr="конус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5572132" y="1857364"/>
              <a:ext cx="2676514" cy="2923848"/>
            </a:xfrm>
            <a:prstGeom prst="rect">
              <a:avLst/>
            </a:prstGeom>
            <a:noFill/>
          </p:spPr>
        </p:pic>
        <p:sp>
          <p:nvSpPr>
            <p:cNvPr id="34" name="TextBox 33"/>
            <p:cNvSpPr txBox="1"/>
            <p:nvPr/>
          </p:nvSpPr>
          <p:spPr>
            <a:xfrm>
              <a:off x="6786578" y="1857364"/>
              <a:ext cx="32412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b="1" dirty="0" smtClean="0"/>
                <a:t>А</a:t>
              </a:r>
              <a:endParaRPr lang="ru-RU" b="1" dirty="0"/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5929322" y="4500570"/>
              <a:ext cx="30649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b="1" dirty="0" smtClean="0"/>
                <a:t>С</a:t>
              </a:r>
              <a:endParaRPr lang="ru-RU" b="1" dirty="0"/>
            </a:p>
          </p:txBody>
        </p:sp>
      </p:grpSp>
      <p:grpSp>
        <p:nvGrpSpPr>
          <p:cNvPr id="45" name="Группа 44"/>
          <p:cNvGrpSpPr/>
          <p:nvPr/>
        </p:nvGrpSpPr>
        <p:grpSpPr>
          <a:xfrm>
            <a:off x="2643174" y="3286124"/>
            <a:ext cx="1647833" cy="2787668"/>
            <a:chOff x="1643042" y="857232"/>
            <a:chExt cx="1647833" cy="2787668"/>
          </a:xfrm>
        </p:grpSpPr>
        <p:sp>
          <p:nvSpPr>
            <p:cNvPr id="46" name="Line 12"/>
            <p:cNvSpPr>
              <a:spLocks noChangeShapeType="1"/>
            </p:cNvSpPr>
            <p:nvPr/>
          </p:nvSpPr>
          <p:spPr bwMode="auto">
            <a:xfrm>
              <a:off x="2843213" y="1196975"/>
              <a:ext cx="0" cy="244792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47" name="Line 13"/>
            <p:cNvSpPr>
              <a:spLocks noChangeShapeType="1"/>
            </p:cNvSpPr>
            <p:nvPr/>
          </p:nvSpPr>
          <p:spPr bwMode="auto">
            <a:xfrm flipV="1">
              <a:off x="2843213" y="981075"/>
              <a:ext cx="0" cy="71913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48" name="Text Box 14"/>
            <p:cNvSpPr txBox="1">
              <a:spLocks noChangeArrowheads="1"/>
            </p:cNvSpPr>
            <p:nvPr/>
          </p:nvSpPr>
          <p:spPr bwMode="auto">
            <a:xfrm>
              <a:off x="1643042" y="2928934"/>
              <a:ext cx="334984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sz="2400" b="1" dirty="0"/>
                <a:t>А</a:t>
              </a:r>
            </a:p>
          </p:txBody>
        </p:sp>
        <p:sp>
          <p:nvSpPr>
            <p:cNvPr id="49" name="Text Box 15"/>
            <p:cNvSpPr txBox="1">
              <a:spLocks noChangeArrowheads="1"/>
            </p:cNvSpPr>
            <p:nvPr/>
          </p:nvSpPr>
          <p:spPr bwMode="auto">
            <a:xfrm>
              <a:off x="2857488" y="2786058"/>
              <a:ext cx="358775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sz="2400" b="1" dirty="0"/>
                <a:t>В</a:t>
              </a:r>
            </a:p>
          </p:txBody>
        </p:sp>
        <p:sp>
          <p:nvSpPr>
            <p:cNvPr id="50" name="Text Box 16"/>
            <p:cNvSpPr txBox="1">
              <a:spLocks noChangeArrowheads="1"/>
            </p:cNvSpPr>
            <p:nvPr/>
          </p:nvSpPr>
          <p:spPr bwMode="auto">
            <a:xfrm>
              <a:off x="2786050" y="857232"/>
              <a:ext cx="504825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sz="2400" b="1" dirty="0"/>
                <a:t>С</a:t>
              </a:r>
            </a:p>
          </p:txBody>
        </p:sp>
        <p:sp>
          <p:nvSpPr>
            <p:cNvPr id="51" name="AutoShape 18"/>
            <p:cNvSpPr>
              <a:spLocks noChangeArrowheads="1"/>
            </p:cNvSpPr>
            <p:nvPr/>
          </p:nvSpPr>
          <p:spPr bwMode="auto">
            <a:xfrm>
              <a:off x="2555875" y="3357563"/>
              <a:ext cx="647700" cy="287337"/>
            </a:xfrm>
            <a:prstGeom prst="curvedUpArrow">
              <a:avLst>
                <a:gd name="adj1" fmla="val 45083"/>
                <a:gd name="adj2" fmla="val 90166"/>
                <a:gd name="adj3" fmla="val 33333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2" name="Прямоугольный треугольник 51"/>
            <p:cNvSpPr/>
            <p:nvPr/>
          </p:nvSpPr>
          <p:spPr>
            <a:xfrm flipH="1">
              <a:off x="2000232" y="1285860"/>
              <a:ext cx="857256" cy="1857388"/>
            </a:xfrm>
            <a:prstGeom prst="rtTriangl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/>
          <p:cNvSpPr>
            <a:spLocks noGrp="1" noChangeArrowheads="1"/>
          </p:cNvSpPr>
          <p:nvPr>
            <p:ph type="title"/>
          </p:nvPr>
        </p:nvSpPr>
        <p:spPr>
          <a:xfrm>
            <a:off x="428596" y="1428736"/>
            <a:ext cx="7715272" cy="1143000"/>
          </a:xfrm>
          <a:noFill/>
        </p:spPr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8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Сечения конуса плоскостями</a:t>
            </a:r>
            <a:endParaRPr lang="ru-RU" sz="8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45" name="Picture 6" descr="SUPER04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929454" y="1857364"/>
            <a:ext cx="1847312" cy="39749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6072198" cy="1143000"/>
          </a:xfrm>
          <a:noFill/>
        </p:spPr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l"/>
            <a:r>
              <a:rPr lang="ru-RU" sz="5400" b="1" spc="50" dirty="0" smtClean="0">
                <a:ln w="11430"/>
                <a:solidFill>
                  <a:srgbClr val="00B05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1.</a:t>
            </a:r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Осевое сечение - </a:t>
            </a:r>
            <a:endParaRPr lang="ru-RU" sz="5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714348" y="928670"/>
            <a:ext cx="650085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/>
              <a:t>это сечение плоскостью, проходящей через ось конуса.</a:t>
            </a:r>
            <a:endParaRPr lang="ru-RU" sz="3200" dirty="0"/>
          </a:p>
        </p:txBody>
      </p:sp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1507" name="Rectangle 3"/>
          <p:cNvSpPr>
            <a:spLocks noChangeArrowheads="1"/>
          </p:cNvSpPr>
          <p:nvPr/>
        </p:nvSpPr>
        <p:spPr bwMode="auto">
          <a:xfrm>
            <a:off x="0" y="10096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1511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1513" name="Rectangle 9"/>
          <p:cNvSpPr>
            <a:spLocks noChangeArrowheads="1"/>
          </p:cNvSpPr>
          <p:nvPr/>
        </p:nvSpPr>
        <p:spPr bwMode="auto">
          <a:xfrm>
            <a:off x="0" y="1466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1514" name="Rectangle 10"/>
          <p:cNvSpPr>
            <a:spLocks noChangeArrowheads="1"/>
          </p:cNvSpPr>
          <p:nvPr/>
        </p:nvSpPr>
        <p:spPr bwMode="auto">
          <a:xfrm>
            <a:off x="0" y="2200275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1521" name="Rectangle 17"/>
          <p:cNvSpPr>
            <a:spLocks noChangeArrowheads="1"/>
          </p:cNvSpPr>
          <p:nvPr/>
        </p:nvSpPr>
        <p:spPr bwMode="auto">
          <a:xfrm>
            <a:off x="0" y="1466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1522" name="Rectangle 18"/>
          <p:cNvSpPr>
            <a:spLocks noChangeArrowheads="1"/>
          </p:cNvSpPr>
          <p:nvPr/>
        </p:nvSpPr>
        <p:spPr bwMode="auto">
          <a:xfrm>
            <a:off x="0" y="2200275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1525" name="Rectangle 2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1527" name="Rectangle 2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17" name="Picture 11" descr="snap0021"/>
          <p:cNvPicPr>
            <a:picLocks noChangeAspect="1" noChangeArrowheads="1"/>
          </p:cNvPicPr>
          <p:nvPr/>
        </p:nvPicPr>
        <p:blipFill>
          <a:blip r:embed="rId2"/>
          <a:srcRect r="65833"/>
          <a:stretch>
            <a:fillRect/>
          </a:stretch>
        </p:blipFill>
        <p:spPr bwMode="auto">
          <a:xfrm>
            <a:off x="7000892" y="357166"/>
            <a:ext cx="1301745" cy="1885950"/>
          </a:xfrm>
          <a:prstGeom prst="rect">
            <a:avLst/>
          </a:prstGeom>
          <a:noFill/>
        </p:spPr>
      </p:pic>
      <p:sp>
        <p:nvSpPr>
          <p:cNvPr id="7065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pSp>
        <p:nvGrpSpPr>
          <p:cNvPr id="120" name="Группа 119"/>
          <p:cNvGrpSpPr/>
          <p:nvPr/>
        </p:nvGrpSpPr>
        <p:grpSpPr>
          <a:xfrm>
            <a:off x="3714744" y="2928934"/>
            <a:ext cx="4165070" cy="800219"/>
            <a:chOff x="5072066" y="2857496"/>
            <a:chExt cx="4165070" cy="800219"/>
          </a:xfrm>
        </p:grpSpPr>
        <p:pic>
          <p:nvPicPr>
            <p:cNvPr id="70657" name="Picture 1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5072066" y="2928934"/>
              <a:ext cx="1276350" cy="476250"/>
            </a:xfrm>
            <a:prstGeom prst="rect">
              <a:avLst/>
            </a:prstGeom>
            <a:noFill/>
          </p:spPr>
        </p:pic>
        <p:sp>
          <p:nvSpPr>
            <p:cNvPr id="119" name="Прямоугольник 118"/>
            <p:cNvSpPr/>
            <p:nvPr/>
          </p:nvSpPr>
          <p:spPr>
            <a:xfrm>
              <a:off x="6357950" y="2857496"/>
              <a:ext cx="2879186" cy="80021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fontAlgn="base">
                <a:spcBef>
                  <a:spcPct val="0"/>
                </a:spcBef>
                <a:spcAft>
                  <a:spcPct val="0"/>
                </a:spcAft>
              </a:pPr>
              <a:r>
                <a:rPr lang="ru-RU" sz="2800" dirty="0" smtClean="0">
                  <a:solidFill>
                    <a:prstClr val="black"/>
                  </a:solidFill>
                  <a:latin typeface="Calibri" pitchFamily="34" charset="0"/>
                  <a:ea typeface="Times New Roman" pitchFamily="18" charset="0"/>
                  <a:cs typeface="Times New Roman" pitchFamily="18" charset="0"/>
                </a:rPr>
                <a:t>равнобедренный</a:t>
              </a:r>
              <a:r>
                <a:rPr lang="ru-RU" sz="900" dirty="0" smtClean="0">
                  <a:solidFill>
                    <a:prstClr val="black"/>
                  </a:solidFill>
                  <a:latin typeface="Arial" pitchFamily="34" charset="0"/>
                </a:rPr>
                <a:t> </a:t>
              </a:r>
            </a:p>
            <a:p>
              <a:pPr lvl="0" fontAlgn="base">
                <a:spcBef>
                  <a:spcPct val="0"/>
                </a:spcBef>
                <a:spcAft>
                  <a:spcPct val="0"/>
                </a:spcAft>
              </a:pPr>
              <a:endParaRPr lang="ru-RU" dirty="0" smtClean="0">
                <a:solidFill>
                  <a:prstClr val="black"/>
                </a:solidFill>
                <a:latin typeface="Arial" pitchFamily="34" charset="0"/>
              </a:endParaRPr>
            </a:p>
          </p:txBody>
        </p:sp>
      </p:grpSp>
      <p:sp>
        <p:nvSpPr>
          <p:cNvPr id="121" name="TextBox 120"/>
          <p:cNvSpPr txBox="1"/>
          <p:nvPr/>
        </p:nvSpPr>
        <p:spPr>
          <a:xfrm>
            <a:off x="3643306" y="3500438"/>
            <a:ext cx="451758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/>
              <a:t>В</a:t>
            </a:r>
            <a:r>
              <a:rPr lang="en-US" sz="2800" dirty="0" smtClean="0"/>
              <a:t>C</a:t>
            </a:r>
            <a:r>
              <a:rPr lang="ru-RU" sz="2800" dirty="0" smtClean="0"/>
              <a:t> = 2</a:t>
            </a:r>
            <a:r>
              <a:rPr lang="en-US" sz="2800" dirty="0" smtClean="0"/>
              <a:t>R,    </a:t>
            </a:r>
            <a:r>
              <a:rPr lang="ru-RU" sz="2800" dirty="0" smtClean="0"/>
              <a:t>АО = </a:t>
            </a:r>
            <a:r>
              <a:rPr lang="en-US" sz="2800" dirty="0" smtClean="0"/>
              <a:t>h,  AB = AC = </a:t>
            </a:r>
            <a:r>
              <a:rPr lang="en-GB" sz="2800" b="1" i="1" dirty="0" smtClean="0">
                <a:latin typeface="Times New Roman" pitchFamily="18" charset="0"/>
                <a:cs typeface="Times New Roman" pitchFamily="18" charset="0"/>
              </a:rPr>
              <a:t>l</a:t>
            </a:r>
          </a:p>
        </p:txBody>
      </p:sp>
      <p:sp>
        <p:nvSpPr>
          <p:cNvPr id="70661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70660" name="Picture 4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714876" y="4143380"/>
            <a:ext cx="1990725" cy="495300"/>
          </a:xfrm>
          <a:prstGeom prst="rect">
            <a:avLst/>
          </a:prstGeom>
          <a:noFill/>
        </p:spPr>
      </p:pic>
      <p:sp>
        <p:nvSpPr>
          <p:cNvPr id="70663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70665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70664" name="Picture 8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86116" y="4714884"/>
            <a:ext cx="2809875" cy="857250"/>
          </a:xfrm>
          <a:prstGeom prst="rect">
            <a:avLst/>
          </a:prstGeom>
          <a:noFill/>
        </p:spPr>
      </p:pic>
      <p:sp>
        <p:nvSpPr>
          <p:cNvPr id="70667" name="Rectangle 1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70666" name="Picture 10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215074" y="4857760"/>
            <a:ext cx="967271" cy="628098"/>
          </a:xfrm>
          <a:prstGeom prst="rect">
            <a:avLst/>
          </a:prstGeom>
          <a:noFill/>
        </p:spPr>
      </p:pic>
      <p:grpSp>
        <p:nvGrpSpPr>
          <p:cNvPr id="126" name="Группа 125"/>
          <p:cNvGrpSpPr/>
          <p:nvPr/>
        </p:nvGrpSpPr>
        <p:grpSpPr>
          <a:xfrm>
            <a:off x="714348" y="2357430"/>
            <a:ext cx="1943100" cy="4000500"/>
            <a:chOff x="714348" y="2357430"/>
            <a:chExt cx="1943100" cy="4000500"/>
          </a:xfrm>
        </p:grpSpPr>
        <p:grpSp>
          <p:nvGrpSpPr>
            <p:cNvPr id="50" name="Группа 49"/>
            <p:cNvGrpSpPr/>
            <p:nvPr/>
          </p:nvGrpSpPr>
          <p:grpSpPr>
            <a:xfrm>
              <a:off x="714348" y="2357430"/>
              <a:ext cx="1943100" cy="4000500"/>
              <a:chOff x="685800" y="2438400"/>
              <a:chExt cx="1943100" cy="4000500"/>
            </a:xfrm>
          </p:grpSpPr>
          <p:sp>
            <p:nvSpPr>
              <p:cNvPr id="51" name="Oval 7"/>
              <p:cNvSpPr>
                <a:spLocks noChangeArrowheads="1"/>
              </p:cNvSpPr>
              <p:nvPr/>
            </p:nvSpPr>
            <p:spPr bwMode="auto">
              <a:xfrm>
                <a:off x="1600200" y="3124200"/>
                <a:ext cx="114300" cy="114300"/>
              </a:xfrm>
              <a:prstGeom prst="ellipse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grpSp>
            <p:nvGrpSpPr>
              <p:cNvPr id="52" name="Group 9"/>
              <p:cNvGrpSpPr>
                <a:grpSpLocks/>
              </p:cNvGrpSpPr>
              <p:nvPr/>
            </p:nvGrpSpPr>
            <p:grpSpPr bwMode="auto">
              <a:xfrm>
                <a:off x="685800" y="4838700"/>
                <a:ext cx="1943100" cy="685800"/>
                <a:chOff x="3501" y="4194"/>
                <a:chExt cx="3060" cy="1080"/>
              </a:xfrm>
            </p:grpSpPr>
            <p:sp>
              <p:nvSpPr>
                <p:cNvPr id="115" name="Oval 10"/>
                <p:cNvSpPr>
                  <a:spLocks noChangeArrowheads="1"/>
                </p:cNvSpPr>
                <p:nvPr/>
              </p:nvSpPr>
              <p:spPr bwMode="auto">
                <a:xfrm>
                  <a:off x="3501" y="4194"/>
                  <a:ext cx="3060" cy="1080"/>
                </a:xfrm>
                <a:prstGeom prst="ellipse">
                  <a:avLst/>
                </a:prstGeom>
                <a:solidFill>
                  <a:srgbClr val="FFFFFF"/>
                </a:solidFill>
                <a:ln w="1905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16" name="Oval 11"/>
                <p:cNvSpPr>
                  <a:spLocks noChangeArrowheads="1"/>
                </p:cNvSpPr>
                <p:nvPr/>
              </p:nvSpPr>
              <p:spPr bwMode="auto">
                <a:xfrm flipV="1">
                  <a:off x="4941" y="4654"/>
                  <a:ext cx="180" cy="179"/>
                </a:xfrm>
                <a:prstGeom prst="ellipse">
                  <a:avLst/>
                </a:prstGeom>
                <a:solidFill>
                  <a:srgbClr val="000000"/>
                </a:solidFill>
                <a:ln w="1905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sp>
            <p:nvSpPr>
              <p:cNvPr id="53" name="Line 12"/>
              <p:cNvSpPr>
                <a:spLocks noChangeShapeType="1"/>
              </p:cNvSpPr>
              <p:nvPr/>
            </p:nvSpPr>
            <p:spPr bwMode="auto">
              <a:xfrm>
                <a:off x="1655763" y="3124200"/>
                <a:ext cx="0" cy="240030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dash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4" name="Line 13"/>
              <p:cNvSpPr>
                <a:spLocks noChangeShapeType="1"/>
              </p:cNvSpPr>
              <p:nvPr/>
            </p:nvSpPr>
            <p:spPr bwMode="auto">
              <a:xfrm>
                <a:off x="1658938" y="5524500"/>
                <a:ext cx="0" cy="91440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5" name="Line 14"/>
              <p:cNvSpPr>
                <a:spLocks noChangeShapeType="1"/>
              </p:cNvSpPr>
              <p:nvPr/>
            </p:nvSpPr>
            <p:spPr bwMode="auto">
              <a:xfrm flipV="1">
                <a:off x="1651000" y="2438400"/>
                <a:ext cx="0" cy="80010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6" name="Line 15"/>
              <p:cNvSpPr>
                <a:spLocks noChangeShapeType="1"/>
              </p:cNvSpPr>
              <p:nvPr/>
            </p:nvSpPr>
            <p:spPr bwMode="auto">
              <a:xfrm flipV="1">
                <a:off x="685800" y="3213100"/>
                <a:ext cx="930275" cy="1938338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7" name="Line 16"/>
              <p:cNvSpPr>
                <a:spLocks noChangeShapeType="1"/>
              </p:cNvSpPr>
              <p:nvPr/>
            </p:nvSpPr>
            <p:spPr bwMode="auto">
              <a:xfrm>
                <a:off x="1698625" y="3182938"/>
                <a:ext cx="930275" cy="1982787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grpSp>
            <p:nvGrpSpPr>
              <p:cNvPr id="87" name="Group 17"/>
              <p:cNvGrpSpPr>
                <a:grpSpLocks/>
              </p:cNvGrpSpPr>
              <p:nvPr/>
            </p:nvGrpSpPr>
            <p:grpSpPr bwMode="auto">
              <a:xfrm>
                <a:off x="1268585" y="4745038"/>
                <a:ext cx="769924" cy="139065"/>
                <a:chOff x="4779" y="6027"/>
                <a:chExt cx="1212" cy="219"/>
              </a:xfrm>
            </p:grpSpPr>
            <p:sp>
              <p:nvSpPr>
                <p:cNvPr id="109" name="Rectangle 20"/>
                <p:cNvSpPr>
                  <a:spLocks noChangeArrowheads="1"/>
                </p:cNvSpPr>
                <p:nvPr/>
              </p:nvSpPr>
              <p:spPr bwMode="auto">
                <a:xfrm rot="-624246">
                  <a:off x="4779" y="6066"/>
                  <a:ext cx="180" cy="180"/>
                </a:xfrm>
                <a:prstGeom prst="rect">
                  <a:avLst/>
                </a:prstGeom>
                <a:solidFill>
                  <a:srgbClr val="FFFFFF"/>
                </a:solidFill>
                <a:ln w="9525">
                  <a:solidFill>
                    <a:srgbClr val="FFFFFF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10" name="Rectangle 21"/>
                <p:cNvSpPr>
                  <a:spLocks noChangeArrowheads="1"/>
                </p:cNvSpPr>
                <p:nvPr/>
              </p:nvSpPr>
              <p:spPr bwMode="auto">
                <a:xfrm>
                  <a:off x="5121" y="6027"/>
                  <a:ext cx="180" cy="180"/>
                </a:xfrm>
                <a:prstGeom prst="rect">
                  <a:avLst/>
                </a:prstGeom>
                <a:solidFill>
                  <a:srgbClr val="FFFFFF"/>
                </a:solidFill>
                <a:ln w="9525">
                  <a:solidFill>
                    <a:srgbClr val="FFFFFF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11" name="Rectangle 22"/>
                <p:cNvSpPr>
                  <a:spLocks noChangeArrowheads="1"/>
                </p:cNvSpPr>
                <p:nvPr/>
              </p:nvSpPr>
              <p:spPr bwMode="auto">
                <a:xfrm rot="457811">
                  <a:off x="5451" y="6030"/>
                  <a:ext cx="180" cy="180"/>
                </a:xfrm>
                <a:prstGeom prst="rect">
                  <a:avLst/>
                </a:prstGeom>
                <a:solidFill>
                  <a:srgbClr val="FFFFFF"/>
                </a:solidFill>
                <a:ln w="9525">
                  <a:solidFill>
                    <a:srgbClr val="FFFFFF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12" name="Rectangle 23"/>
                <p:cNvSpPr>
                  <a:spLocks noChangeArrowheads="1"/>
                </p:cNvSpPr>
                <p:nvPr/>
              </p:nvSpPr>
              <p:spPr bwMode="auto">
                <a:xfrm rot="457811">
                  <a:off x="5811" y="6054"/>
                  <a:ext cx="180" cy="180"/>
                </a:xfrm>
                <a:prstGeom prst="rect">
                  <a:avLst/>
                </a:prstGeom>
                <a:solidFill>
                  <a:srgbClr val="FFFFFF"/>
                </a:solidFill>
                <a:ln w="9525">
                  <a:solidFill>
                    <a:srgbClr val="FFFFFF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sp>
            <p:nvSpPr>
              <p:cNvPr id="88" name="Line 27"/>
              <p:cNvSpPr>
                <a:spLocks noChangeShapeType="1"/>
              </p:cNvSpPr>
              <p:nvPr/>
            </p:nvSpPr>
            <p:spPr bwMode="auto">
              <a:xfrm flipV="1">
                <a:off x="1190625" y="4911725"/>
                <a:ext cx="938213" cy="538163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dash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9" name="Line 28"/>
              <p:cNvSpPr>
                <a:spLocks noChangeShapeType="1"/>
              </p:cNvSpPr>
              <p:nvPr/>
            </p:nvSpPr>
            <p:spPr bwMode="auto">
              <a:xfrm flipV="1">
                <a:off x="1173163" y="3233738"/>
                <a:ext cx="457200" cy="2232025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0" name="Line 29"/>
              <p:cNvSpPr>
                <a:spLocks noChangeShapeType="1"/>
              </p:cNvSpPr>
              <p:nvPr/>
            </p:nvSpPr>
            <p:spPr bwMode="auto">
              <a:xfrm flipH="1" flipV="1">
                <a:off x="1693863" y="3268663"/>
                <a:ext cx="457200" cy="160020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dash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1" name="Line 31"/>
              <p:cNvSpPr>
                <a:spLocks noChangeShapeType="1"/>
              </p:cNvSpPr>
              <p:nvPr/>
            </p:nvSpPr>
            <p:spPr bwMode="auto">
              <a:xfrm flipH="1">
                <a:off x="1606550" y="3451225"/>
                <a:ext cx="114300" cy="114300"/>
              </a:xfrm>
              <a:prstGeom prst="line">
                <a:avLst/>
              </a:prstGeom>
              <a:noFill/>
              <a:ln w="19050">
                <a:solidFill>
                  <a:srgbClr val="00008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2" name="Line 32"/>
              <p:cNvSpPr>
                <a:spLocks noChangeShapeType="1"/>
              </p:cNvSpPr>
              <p:nvPr/>
            </p:nvSpPr>
            <p:spPr bwMode="auto">
              <a:xfrm flipH="1">
                <a:off x="1536700" y="3530600"/>
                <a:ext cx="228600" cy="228600"/>
              </a:xfrm>
              <a:prstGeom prst="line">
                <a:avLst/>
              </a:prstGeom>
              <a:noFill/>
              <a:ln w="19050">
                <a:solidFill>
                  <a:srgbClr val="00008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3" name="Line 33"/>
              <p:cNvSpPr>
                <a:spLocks noChangeShapeType="1"/>
              </p:cNvSpPr>
              <p:nvPr/>
            </p:nvSpPr>
            <p:spPr bwMode="auto">
              <a:xfrm flipH="1">
                <a:off x="1470025" y="3711575"/>
                <a:ext cx="342900" cy="342900"/>
              </a:xfrm>
              <a:prstGeom prst="line">
                <a:avLst/>
              </a:prstGeom>
              <a:noFill/>
              <a:ln w="19050">
                <a:solidFill>
                  <a:srgbClr val="00008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4" name="Line 34"/>
              <p:cNvSpPr>
                <a:spLocks noChangeShapeType="1"/>
              </p:cNvSpPr>
              <p:nvPr/>
            </p:nvSpPr>
            <p:spPr bwMode="auto">
              <a:xfrm flipH="1">
                <a:off x="1416050" y="3894138"/>
                <a:ext cx="457200" cy="457200"/>
              </a:xfrm>
              <a:prstGeom prst="line">
                <a:avLst/>
              </a:prstGeom>
              <a:noFill/>
              <a:ln w="19050">
                <a:solidFill>
                  <a:srgbClr val="00008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5" name="Line 35"/>
              <p:cNvSpPr>
                <a:spLocks noChangeShapeType="1"/>
              </p:cNvSpPr>
              <p:nvPr/>
            </p:nvSpPr>
            <p:spPr bwMode="auto">
              <a:xfrm flipH="1">
                <a:off x="1349375" y="4084638"/>
                <a:ext cx="571500" cy="571500"/>
              </a:xfrm>
              <a:prstGeom prst="line">
                <a:avLst/>
              </a:prstGeom>
              <a:noFill/>
              <a:ln w="19050">
                <a:solidFill>
                  <a:srgbClr val="00008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6" name="Line 36"/>
              <p:cNvSpPr>
                <a:spLocks noChangeShapeType="1"/>
              </p:cNvSpPr>
              <p:nvPr/>
            </p:nvSpPr>
            <p:spPr bwMode="auto">
              <a:xfrm flipH="1">
                <a:off x="1281113" y="4292600"/>
                <a:ext cx="685800" cy="685800"/>
              </a:xfrm>
              <a:prstGeom prst="line">
                <a:avLst/>
              </a:prstGeom>
              <a:noFill/>
              <a:ln w="19050">
                <a:solidFill>
                  <a:srgbClr val="00008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7" name="Line 37"/>
              <p:cNvSpPr>
                <a:spLocks noChangeShapeType="1"/>
              </p:cNvSpPr>
              <p:nvPr/>
            </p:nvSpPr>
            <p:spPr bwMode="auto">
              <a:xfrm flipH="1">
                <a:off x="1225550" y="4475163"/>
                <a:ext cx="800100" cy="800100"/>
              </a:xfrm>
              <a:prstGeom prst="line">
                <a:avLst/>
              </a:prstGeom>
              <a:noFill/>
              <a:ln w="19050">
                <a:solidFill>
                  <a:srgbClr val="00008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8" name="Line 38"/>
              <p:cNvSpPr>
                <a:spLocks noChangeShapeType="1"/>
              </p:cNvSpPr>
              <p:nvPr/>
            </p:nvSpPr>
            <p:spPr bwMode="auto">
              <a:xfrm flipH="1">
                <a:off x="1628775" y="4703763"/>
                <a:ext cx="457200" cy="457200"/>
              </a:xfrm>
              <a:prstGeom prst="line">
                <a:avLst/>
              </a:prstGeom>
              <a:noFill/>
              <a:ln w="19050">
                <a:solidFill>
                  <a:srgbClr val="00008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9" name="Line 39"/>
              <p:cNvSpPr>
                <a:spLocks noChangeShapeType="1"/>
              </p:cNvSpPr>
              <p:nvPr/>
            </p:nvSpPr>
            <p:spPr bwMode="auto">
              <a:xfrm flipH="1">
                <a:off x="1247775" y="4589463"/>
                <a:ext cx="803275" cy="800100"/>
              </a:xfrm>
              <a:prstGeom prst="line">
                <a:avLst/>
              </a:prstGeom>
              <a:noFill/>
              <a:ln w="19050">
                <a:solidFill>
                  <a:srgbClr val="00008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0" name="Line 40"/>
              <p:cNvSpPr>
                <a:spLocks noChangeShapeType="1"/>
              </p:cNvSpPr>
              <p:nvPr/>
            </p:nvSpPr>
            <p:spPr bwMode="auto">
              <a:xfrm flipH="1">
                <a:off x="1314450" y="4173538"/>
                <a:ext cx="612775" cy="657225"/>
              </a:xfrm>
              <a:prstGeom prst="line">
                <a:avLst/>
              </a:prstGeom>
              <a:noFill/>
              <a:ln w="19050">
                <a:solidFill>
                  <a:srgbClr val="00008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1" name="Line 41"/>
              <p:cNvSpPr>
                <a:spLocks noChangeShapeType="1"/>
              </p:cNvSpPr>
              <p:nvPr/>
            </p:nvSpPr>
            <p:spPr bwMode="auto">
              <a:xfrm flipH="1">
                <a:off x="1882775" y="4808538"/>
                <a:ext cx="228600" cy="228600"/>
              </a:xfrm>
              <a:prstGeom prst="line">
                <a:avLst/>
              </a:prstGeom>
              <a:noFill/>
              <a:ln w="19050">
                <a:solidFill>
                  <a:srgbClr val="00008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2" name="Line 42"/>
              <p:cNvSpPr>
                <a:spLocks noChangeShapeType="1"/>
              </p:cNvSpPr>
              <p:nvPr/>
            </p:nvSpPr>
            <p:spPr bwMode="auto">
              <a:xfrm flipH="1">
                <a:off x="1600200" y="3349625"/>
                <a:ext cx="114300" cy="114300"/>
              </a:xfrm>
              <a:prstGeom prst="line">
                <a:avLst/>
              </a:prstGeom>
              <a:noFill/>
              <a:ln w="19050">
                <a:solidFill>
                  <a:srgbClr val="00008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3" name="Line 43"/>
              <p:cNvSpPr>
                <a:spLocks noChangeShapeType="1"/>
              </p:cNvSpPr>
              <p:nvPr/>
            </p:nvSpPr>
            <p:spPr bwMode="auto">
              <a:xfrm flipH="1">
                <a:off x="1296988" y="4402138"/>
                <a:ext cx="684212" cy="685800"/>
              </a:xfrm>
              <a:prstGeom prst="line">
                <a:avLst/>
              </a:prstGeom>
              <a:noFill/>
              <a:ln w="19050">
                <a:solidFill>
                  <a:srgbClr val="00008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4" name="Line 44"/>
              <p:cNvSpPr>
                <a:spLocks noChangeShapeType="1"/>
              </p:cNvSpPr>
              <p:nvPr/>
            </p:nvSpPr>
            <p:spPr bwMode="auto">
              <a:xfrm flipH="1">
                <a:off x="1420813" y="4017963"/>
                <a:ext cx="457200" cy="457200"/>
              </a:xfrm>
              <a:prstGeom prst="line">
                <a:avLst/>
              </a:prstGeom>
              <a:noFill/>
              <a:ln w="19050">
                <a:solidFill>
                  <a:srgbClr val="00008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5" name="Line 45"/>
              <p:cNvSpPr>
                <a:spLocks noChangeShapeType="1"/>
              </p:cNvSpPr>
              <p:nvPr/>
            </p:nvSpPr>
            <p:spPr bwMode="auto">
              <a:xfrm flipH="1">
                <a:off x="1468438" y="3835400"/>
                <a:ext cx="342900" cy="342900"/>
              </a:xfrm>
              <a:prstGeom prst="line">
                <a:avLst/>
              </a:prstGeom>
              <a:noFill/>
              <a:ln w="19050">
                <a:solidFill>
                  <a:srgbClr val="00008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6" name="Line 46"/>
              <p:cNvSpPr>
                <a:spLocks noChangeShapeType="1"/>
              </p:cNvSpPr>
              <p:nvPr/>
            </p:nvSpPr>
            <p:spPr bwMode="auto">
              <a:xfrm flipH="1">
                <a:off x="1531938" y="3648075"/>
                <a:ext cx="228600" cy="228600"/>
              </a:xfrm>
              <a:prstGeom prst="line">
                <a:avLst/>
              </a:prstGeom>
              <a:noFill/>
              <a:ln w="19050">
                <a:solidFill>
                  <a:srgbClr val="00008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122" name="TextBox 121"/>
            <p:cNvSpPr txBox="1"/>
            <p:nvPr/>
          </p:nvSpPr>
          <p:spPr>
            <a:xfrm>
              <a:off x="1643042" y="2714620"/>
              <a:ext cx="28575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b="1" dirty="0" smtClean="0"/>
                <a:t>А</a:t>
              </a:r>
              <a:endParaRPr lang="ru-RU" b="1" dirty="0"/>
            </a:p>
          </p:txBody>
        </p:sp>
        <p:sp>
          <p:nvSpPr>
            <p:cNvPr id="123" name="TextBox 122"/>
            <p:cNvSpPr txBox="1"/>
            <p:nvPr/>
          </p:nvSpPr>
          <p:spPr>
            <a:xfrm>
              <a:off x="1000100" y="5357826"/>
              <a:ext cx="28575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b="1" smtClean="0"/>
                <a:t>В</a:t>
              </a:r>
              <a:endParaRPr lang="ru-RU" b="1" dirty="0"/>
            </a:p>
          </p:txBody>
        </p:sp>
        <p:sp>
          <p:nvSpPr>
            <p:cNvPr id="124" name="TextBox 123"/>
            <p:cNvSpPr txBox="1"/>
            <p:nvPr/>
          </p:nvSpPr>
          <p:spPr>
            <a:xfrm>
              <a:off x="2143108" y="4643446"/>
              <a:ext cx="28575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b="1" dirty="0" smtClean="0"/>
                <a:t>С</a:t>
              </a:r>
              <a:endParaRPr lang="ru-RU" b="1" dirty="0"/>
            </a:p>
          </p:txBody>
        </p:sp>
        <p:sp>
          <p:nvSpPr>
            <p:cNvPr id="125" name="TextBox 124"/>
            <p:cNvSpPr txBox="1"/>
            <p:nvPr/>
          </p:nvSpPr>
          <p:spPr>
            <a:xfrm>
              <a:off x="1785918" y="4929198"/>
              <a:ext cx="28575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b="1" dirty="0" smtClean="0"/>
                <a:t>О</a:t>
              </a:r>
              <a:endParaRPr lang="ru-RU" b="1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06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06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706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706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706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706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1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1269</TotalTime>
  <Words>425</Words>
  <Application>Microsoft Office PowerPoint</Application>
  <PresentationFormat>Экран (4:3)</PresentationFormat>
  <Paragraphs>90</Paragraphs>
  <Slides>14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21" baseType="lpstr">
      <vt:lpstr>Arial</vt:lpstr>
      <vt:lpstr>Arial Narrow</vt:lpstr>
      <vt:lpstr>Calibri</vt:lpstr>
      <vt:lpstr>Georgia</vt:lpstr>
      <vt:lpstr>Times New Roman</vt:lpstr>
      <vt:lpstr>Wingdings</vt:lpstr>
      <vt:lpstr>Тема Office</vt:lpstr>
      <vt:lpstr>Презентация PowerPoint</vt:lpstr>
      <vt:lpstr>                     КОНУС</vt:lpstr>
      <vt:lpstr>Элементы конуса</vt:lpstr>
      <vt:lpstr>Элементы конуса</vt:lpstr>
      <vt:lpstr>Вокруг нас…</vt:lpstr>
      <vt:lpstr>Форма конуса в природе</vt:lpstr>
      <vt:lpstr>Получение конуса</vt:lpstr>
      <vt:lpstr>Сечения конуса плоскостями</vt:lpstr>
      <vt:lpstr>1. Осевое сечение - </vt:lpstr>
      <vt:lpstr>2.  Сечение, перпендикулярное оси конуса - </vt:lpstr>
      <vt:lpstr>3. Сечение, параллельное оси цилиндра -</vt:lpstr>
      <vt:lpstr>Презентация PowerPoint</vt:lpstr>
      <vt:lpstr>Поверхность конуса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Пользователь</cp:lastModifiedBy>
  <cp:revision>147</cp:revision>
  <dcterms:modified xsi:type="dcterms:W3CDTF">2024-03-16T16:24:06Z</dcterms:modified>
</cp:coreProperties>
</file>