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83" r:id="rId4"/>
    <p:sldId id="282" r:id="rId5"/>
    <p:sldId id="281" r:id="rId6"/>
    <p:sldId id="279" r:id="rId7"/>
    <p:sldId id="278" r:id="rId8"/>
    <p:sldId id="284" r:id="rId9"/>
    <p:sldId id="311" r:id="rId10"/>
    <p:sldId id="288" r:id="rId11"/>
    <p:sldId id="310" r:id="rId12"/>
    <p:sldId id="269" r:id="rId13"/>
    <p:sldId id="304" r:id="rId14"/>
    <p:sldId id="303" r:id="rId15"/>
    <p:sldId id="305" r:id="rId16"/>
    <p:sldId id="307" r:id="rId17"/>
    <p:sldId id="309" r:id="rId18"/>
    <p:sldId id="258" r:id="rId19"/>
    <p:sldId id="280" r:id="rId20"/>
    <p:sldId id="260" r:id="rId21"/>
    <p:sldId id="312" r:id="rId22"/>
    <p:sldId id="289" r:id="rId23"/>
    <p:sldId id="270" r:id="rId24"/>
    <p:sldId id="297" r:id="rId25"/>
    <p:sldId id="267" r:id="rId26"/>
    <p:sldId id="295" r:id="rId27"/>
    <p:sldId id="291" r:id="rId28"/>
    <p:sldId id="292" r:id="rId29"/>
    <p:sldId id="293" r:id="rId30"/>
    <p:sldId id="294" r:id="rId31"/>
    <p:sldId id="299" r:id="rId32"/>
    <p:sldId id="301" r:id="rId33"/>
    <p:sldId id="31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400"/>
    <a:srgbClr val="006600"/>
    <a:srgbClr val="003E00"/>
    <a:srgbClr val="990000"/>
    <a:srgbClr val="800000"/>
    <a:srgbClr val="8FFFC2"/>
    <a:srgbClr val="8DFA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47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2FFE071-9E3D-4A65-B35C-14AA9BE591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5800" y="3733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A9021EC-7706-4825-9EAC-6E84955386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2DD8B75-BC9E-4F7A-9A26-AA7AEC54B0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8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7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geti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857364"/>
            <a:ext cx="4824413" cy="4464050"/>
          </a:xfrm>
          <a:prstGeom prst="rect">
            <a:avLst/>
          </a:prstGeom>
          <a:noFill/>
        </p:spPr>
      </p:pic>
      <p:pic>
        <p:nvPicPr>
          <p:cNvPr id="7" name="Picture 9" descr="_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85786" y="1857364"/>
            <a:ext cx="4824413" cy="4464050"/>
          </a:xfrm>
          <a:noFill/>
          <a:ln/>
        </p:spPr>
      </p:pic>
      <p:pic>
        <p:nvPicPr>
          <p:cNvPr id="6" name="Picture 10" descr="272_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857364"/>
            <a:ext cx="4824413" cy="4464050"/>
          </a:xfrm>
          <a:prstGeom prst="rect">
            <a:avLst/>
          </a:prstGeom>
          <a:noFill/>
        </p:spPr>
      </p:pic>
      <p:pic>
        <p:nvPicPr>
          <p:cNvPr id="5" name="Picture 11" descr="32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857364"/>
            <a:ext cx="4824413" cy="44640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071670" y="214290"/>
            <a:ext cx="518122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ЦИЛИНДР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1142984"/>
            <a:ext cx="442915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600" b="1" u="sng" dirty="0" smtClean="0">
                <a:solidFill>
                  <a:srgbClr val="006600"/>
                </a:solidFill>
              </a:rPr>
              <a:t>Определение 2: </a:t>
            </a:r>
          </a:p>
          <a:p>
            <a:pPr>
              <a:buFontTx/>
              <a:buNone/>
            </a:pPr>
            <a:endParaRPr lang="ru-RU" sz="3200" b="1" u="sng" dirty="0" smtClean="0">
              <a:solidFill>
                <a:srgbClr val="006600"/>
              </a:solidFill>
            </a:endParaRPr>
          </a:p>
          <a:p>
            <a:pPr>
              <a:buFontTx/>
              <a:buNone/>
            </a:pPr>
            <a:r>
              <a:rPr lang="ru-RU" sz="3600" b="1" dirty="0" smtClean="0">
                <a:solidFill>
                  <a:srgbClr val="800000"/>
                </a:solidFill>
              </a:rPr>
              <a:t>Цилиндром  </a:t>
            </a:r>
            <a:r>
              <a:rPr lang="ru-RU" sz="3600" b="1" dirty="0" smtClean="0">
                <a:solidFill>
                  <a:srgbClr val="006600"/>
                </a:solidFill>
              </a:rPr>
              <a:t> </a:t>
            </a:r>
            <a:r>
              <a:rPr lang="ru-RU" sz="3600" b="1" dirty="0" smtClean="0"/>
              <a:t>называется тело, полученное при вращении прямоугольника вокр</a:t>
            </a:r>
            <a:r>
              <a:rPr lang="ru-RU" sz="3200" b="1" dirty="0" smtClean="0"/>
              <a:t>уг его стороны как оси.</a:t>
            </a: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5643570" y="1214422"/>
            <a:ext cx="2971800" cy="5048256"/>
            <a:chOff x="1056" y="1104"/>
            <a:chExt cx="1872" cy="2736"/>
          </a:xfrm>
        </p:grpSpPr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1056" y="1105"/>
              <a:ext cx="1872" cy="2737"/>
              <a:chOff x="1488" y="1392"/>
              <a:chExt cx="1248" cy="2496"/>
            </a:xfrm>
          </p:grpSpPr>
          <p:grpSp>
            <p:nvGrpSpPr>
              <p:cNvPr id="9" name="Group 6"/>
              <p:cNvGrpSpPr>
                <a:grpSpLocks/>
              </p:cNvGrpSpPr>
              <p:nvPr/>
            </p:nvGrpSpPr>
            <p:grpSpPr bwMode="auto">
              <a:xfrm>
                <a:off x="1488" y="1392"/>
                <a:ext cx="1248" cy="2496"/>
                <a:chOff x="1488" y="1392"/>
                <a:chExt cx="1248" cy="2496"/>
              </a:xfrm>
            </p:grpSpPr>
            <p:grpSp>
              <p:nvGrpSpPr>
                <p:cNvPr id="21" name="Group 7"/>
                <p:cNvGrpSpPr>
                  <a:grpSpLocks/>
                </p:cNvGrpSpPr>
                <p:nvPr/>
              </p:nvGrpSpPr>
              <p:grpSpPr bwMode="auto">
                <a:xfrm>
                  <a:off x="2112" y="2064"/>
                  <a:ext cx="624" cy="1344"/>
                  <a:chOff x="2112" y="2064"/>
                  <a:chExt cx="624" cy="1344"/>
                </a:xfrm>
              </p:grpSpPr>
              <p:sp>
                <p:nvSpPr>
                  <p:cNvPr id="29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064"/>
                    <a:ext cx="0" cy="13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2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0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12"/>
                    <a:ext cx="62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1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3408"/>
                    <a:ext cx="62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2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2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112"/>
                    <a:ext cx="0" cy="1296"/>
                  </a:xfrm>
                  <a:prstGeom prst="line">
                    <a:avLst/>
                  </a:prstGeom>
                  <a:noFill/>
                  <a:ln w="3810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2" name="Group 12"/>
                <p:cNvGrpSpPr>
                  <a:grpSpLocks/>
                </p:cNvGrpSpPr>
                <p:nvPr/>
              </p:nvGrpSpPr>
              <p:grpSpPr bwMode="auto">
                <a:xfrm>
                  <a:off x="1488" y="1392"/>
                  <a:ext cx="1248" cy="2496"/>
                  <a:chOff x="1488" y="1392"/>
                  <a:chExt cx="1248" cy="2496"/>
                </a:xfrm>
              </p:grpSpPr>
              <p:sp>
                <p:nvSpPr>
                  <p:cNvPr id="23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1488" y="1872"/>
                    <a:ext cx="1248" cy="432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4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1488" y="3168"/>
                    <a:ext cx="1248" cy="432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392"/>
                    <a:ext cx="0" cy="672"/>
                  </a:xfrm>
                  <a:prstGeom prst="line">
                    <a:avLst/>
                  </a:prstGeom>
                  <a:noFill/>
                  <a:ln w="3810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6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3600"/>
                    <a:ext cx="0" cy="28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7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1488" y="2064"/>
                    <a:ext cx="0" cy="1296"/>
                  </a:xfrm>
                  <a:prstGeom prst="line">
                    <a:avLst/>
                  </a:prstGeom>
                  <a:noFill/>
                  <a:ln w="3810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8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3408"/>
                    <a:ext cx="0" cy="192"/>
                  </a:xfrm>
                  <a:prstGeom prst="line">
                    <a:avLst/>
                  </a:prstGeom>
                  <a:noFill/>
                  <a:ln w="38100">
                    <a:solidFill>
                      <a:schemeClr val="tx2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0" name="Group 19"/>
              <p:cNvGrpSpPr>
                <a:grpSpLocks/>
              </p:cNvGrpSpPr>
              <p:nvPr/>
            </p:nvGrpSpPr>
            <p:grpSpPr bwMode="auto">
              <a:xfrm>
                <a:off x="2112" y="2112"/>
                <a:ext cx="624" cy="1296"/>
                <a:chOff x="2112" y="2112"/>
                <a:chExt cx="624" cy="1296"/>
              </a:xfrm>
            </p:grpSpPr>
            <p:sp>
              <p:nvSpPr>
                <p:cNvPr id="11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2112" y="2112"/>
                  <a:ext cx="144" cy="192"/>
                </a:xfrm>
                <a:prstGeom prst="line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2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2112" y="2112"/>
                  <a:ext cx="336" cy="432"/>
                </a:xfrm>
                <a:prstGeom prst="line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3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2112" y="2112"/>
                  <a:ext cx="480" cy="624"/>
                </a:xfrm>
                <a:prstGeom prst="line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4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2112" y="2112"/>
                  <a:ext cx="624" cy="864"/>
                </a:xfrm>
                <a:prstGeom prst="line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5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2112" y="2304"/>
                  <a:ext cx="624" cy="864"/>
                </a:xfrm>
                <a:prstGeom prst="line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6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2112" y="2544"/>
                  <a:ext cx="624" cy="816"/>
                </a:xfrm>
                <a:prstGeom prst="line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7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2208" y="2736"/>
                  <a:ext cx="528" cy="672"/>
                </a:xfrm>
                <a:prstGeom prst="line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8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2352" y="2928"/>
                  <a:ext cx="384" cy="480"/>
                </a:xfrm>
                <a:prstGeom prst="line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9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2544" y="3168"/>
                  <a:ext cx="192" cy="240"/>
                </a:xfrm>
                <a:prstGeom prst="line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20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2688" y="3360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</p:grpSp>
        <p:sp>
          <p:nvSpPr>
            <p:cNvPr id="8" name="AutoShape 30"/>
            <p:cNvSpPr>
              <a:spLocks noChangeArrowheads="1"/>
            </p:cNvSpPr>
            <p:nvPr/>
          </p:nvSpPr>
          <p:spPr bwMode="auto">
            <a:xfrm>
              <a:off x="1632" y="1262"/>
              <a:ext cx="648" cy="316"/>
            </a:xfrm>
            <a:custGeom>
              <a:avLst/>
              <a:gdLst>
                <a:gd name="G0" fmla="+- -10535445 0 0"/>
                <a:gd name="G1" fmla="+- -2077585 0 0"/>
                <a:gd name="G2" fmla="+- -10535445 0 -2077585"/>
                <a:gd name="G3" fmla="+- 10800 0 0"/>
                <a:gd name="G4" fmla="+- 0 0 -10535445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420 0 0"/>
                <a:gd name="G9" fmla="+- 0 0 -2077585"/>
                <a:gd name="G10" fmla="+- 8420 0 2700"/>
                <a:gd name="G11" fmla="cos G10 -10535445"/>
                <a:gd name="G12" fmla="sin G10 -10535445"/>
                <a:gd name="G13" fmla="cos 13500 -10535445"/>
                <a:gd name="G14" fmla="sin 13500 -10535445"/>
                <a:gd name="G15" fmla="+- G11 10800 0"/>
                <a:gd name="G16" fmla="+- G12 10800 0"/>
                <a:gd name="G17" fmla="+- G13 10800 0"/>
                <a:gd name="G18" fmla="+- G14 10800 0"/>
                <a:gd name="G19" fmla="*/ 8420 1 2"/>
                <a:gd name="G20" fmla="+- G19 5400 0"/>
                <a:gd name="G21" fmla="cos G20 -10535445"/>
                <a:gd name="G22" fmla="sin G20 -10535445"/>
                <a:gd name="G23" fmla="+- G21 10800 0"/>
                <a:gd name="G24" fmla="+- G12 G23 G22"/>
                <a:gd name="G25" fmla="+- G22 G23 G11"/>
                <a:gd name="G26" fmla="cos 10800 -10535445"/>
                <a:gd name="G27" fmla="sin 10800 -10535445"/>
                <a:gd name="G28" fmla="cos 8420 -10535445"/>
                <a:gd name="G29" fmla="sin 8420 -10535445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077585"/>
                <a:gd name="G36" fmla="sin G34 -2077585"/>
                <a:gd name="G37" fmla="+/ -2077585 -10535445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420 G39"/>
                <a:gd name="G43" fmla="sin 842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1971 w 21600"/>
                <a:gd name="T5" fmla="*/ 21536 h 21600"/>
                <a:gd name="T6" fmla="*/ 18976 w 21600"/>
                <a:gd name="T7" fmla="*/ 5750 h 21600"/>
                <a:gd name="T8" fmla="*/ 11713 w 21600"/>
                <a:gd name="T9" fmla="*/ 19170 h 21600"/>
                <a:gd name="T10" fmla="*/ -1946 w 21600"/>
                <a:gd name="T11" fmla="*/ 6350 h 21600"/>
                <a:gd name="T12" fmla="*/ 3008 w 21600"/>
                <a:gd name="T13" fmla="*/ 3959 h 21600"/>
                <a:gd name="T14" fmla="*/ 5399 w 21600"/>
                <a:gd name="T15" fmla="*/ 891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850" y="8025"/>
                  </a:moveTo>
                  <a:cubicBezTo>
                    <a:pt x="2539" y="8917"/>
                    <a:pt x="2380" y="9855"/>
                    <a:pt x="2380" y="10799"/>
                  </a:cubicBezTo>
                  <a:cubicBezTo>
                    <a:pt x="2380" y="15450"/>
                    <a:pt x="6149" y="19220"/>
                    <a:pt x="10800" y="19220"/>
                  </a:cubicBezTo>
                  <a:cubicBezTo>
                    <a:pt x="15450" y="19220"/>
                    <a:pt x="19220" y="15450"/>
                    <a:pt x="19220" y="10800"/>
                  </a:cubicBezTo>
                  <a:cubicBezTo>
                    <a:pt x="19220" y="9237"/>
                    <a:pt x="18785" y="7705"/>
                    <a:pt x="17963" y="6375"/>
                  </a:cubicBezTo>
                  <a:lnTo>
                    <a:pt x="19988" y="5124"/>
                  </a:lnTo>
                  <a:cubicBezTo>
                    <a:pt x="21042" y="6830"/>
                    <a:pt x="21600" y="879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-1" y="9588"/>
                    <a:pt x="203" y="8384"/>
                    <a:pt x="603" y="7240"/>
                  </a:cubicBezTo>
                  <a:lnTo>
                    <a:pt x="-1946" y="6350"/>
                  </a:lnTo>
                  <a:lnTo>
                    <a:pt x="3008" y="3959"/>
                  </a:lnTo>
                  <a:lnTo>
                    <a:pt x="5399" y="8914"/>
                  </a:lnTo>
                  <a:lnTo>
                    <a:pt x="2850" y="8025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7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43887" cy="102235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Получение </a:t>
            </a: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цилиндра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5" name="Rectangle 11"/>
          <p:cNvSpPr>
            <a:spLocks noChangeArrowheads="1"/>
          </p:cNvSpPr>
          <p:nvPr/>
        </p:nvSpPr>
        <p:spPr bwMode="auto">
          <a:xfrm>
            <a:off x="1908175" y="1557338"/>
            <a:ext cx="935038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676" name="Line 12"/>
          <p:cNvSpPr>
            <a:spLocks noChangeShapeType="1"/>
          </p:cNvSpPr>
          <p:nvPr/>
        </p:nvSpPr>
        <p:spPr bwMode="auto">
          <a:xfrm>
            <a:off x="2843213" y="1196975"/>
            <a:ext cx="0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677" name="Line 13"/>
          <p:cNvSpPr>
            <a:spLocks noChangeShapeType="1"/>
          </p:cNvSpPr>
          <p:nvPr/>
        </p:nvSpPr>
        <p:spPr bwMode="auto">
          <a:xfrm flipV="1">
            <a:off x="2843213" y="981075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678" name="Text Box 14"/>
          <p:cNvSpPr txBox="1">
            <a:spLocks noChangeArrowheads="1"/>
          </p:cNvSpPr>
          <p:nvPr/>
        </p:nvSpPr>
        <p:spPr bwMode="auto">
          <a:xfrm>
            <a:off x="1500166" y="2928934"/>
            <a:ext cx="3349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А</a:t>
            </a:r>
          </a:p>
        </p:txBody>
      </p:sp>
      <p:sp>
        <p:nvSpPr>
          <p:cNvPr id="113679" name="Text Box 15"/>
          <p:cNvSpPr txBox="1">
            <a:spLocks noChangeArrowheads="1"/>
          </p:cNvSpPr>
          <p:nvPr/>
        </p:nvSpPr>
        <p:spPr bwMode="auto">
          <a:xfrm>
            <a:off x="1571604" y="1285860"/>
            <a:ext cx="3587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В</a:t>
            </a:r>
          </a:p>
        </p:txBody>
      </p:sp>
      <p:sp>
        <p:nvSpPr>
          <p:cNvPr id="113680" name="Text Box 16"/>
          <p:cNvSpPr txBox="1">
            <a:spLocks noChangeArrowheads="1"/>
          </p:cNvSpPr>
          <p:nvPr/>
        </p:nvSpPr>
        <p:spPr bwMode="auto">
          <a:xfrm>
            <a:off x="2857488" y="1285860"/>
            <a:ext cx="504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С</a:t>
            </a:r>
          </a:p>
        </p:txBody>
      </p:sp>
      <p:sp>
        <p:nvSpPr>
          <p:cNvPr id="113681" name="Text Box 17"/>
          <p:cNvSpPr txBox="1">
            <a:spLocks noChangeArrowheads="1"/>
          </p:cNvSpPr>
          <p:nvPr/>
        </p:nvSpPr>
        <p:spPr bwMode="auto">
          <a:xfrm>
            <a:off x="2928926" y="2857496"/>
            <a:ext cx="5159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Д</a:t>
            </a:r>
          </a:p>
        </p:txBody>
      </p:sp>
      <p:sp>
        <p:nvSpPr>
          <p:cNvPr id="113682" name="AutoShape 18"/>
          <p:cNvSpPr>
            <a:spLocks noChangeArrowheads="1"/>
          </p:cNvSpPr>
          <p:nvPr/>
        </p:nvSpPr>
        <p:spPr bwMode="auto">
          <a:xfrm>
            <a:off x="2555875" y="3357563"/>
            <a:ext cx="647700" cy="287337"/>
          </a:xfrm>
          <a:prstGeom prst="curvedUpArrow">
            <a:avLst>
              <a:gd name="adj1" fmla="val 45083"/>
              <a:gd name="adj2" fmla="val 9016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683" name="AutoShape 19"/>
          <p:cNvSpPr>
            <a:spLocks noChangeArrowheads="1"/>
          </p:cNvSpPr>
          <p:nvPr/>
        </p:nvSpPr>
        <p:spPr bwMode="auto">
          <a:xfrm>
            <a:off x="1928794" y="3929066"/>
            <a:ext cx="1728787" cy="2352695"/>
          </a:xfrm>
          <a:prstGeom prst="can">
            <a:avLst>
              <a:gd name="adj" fmla="val 3018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684" name="Rectangle 20"/>
          <p:cNvSpPr>
            <a:spLocks noChangeArrowheads="1"/>
          </p:cNvSpPr>
          <p:nvPr/>
        </p:nvSpPr>
        <p:spPr bwMode="auto">
          <a:xfrm>
            <a:off x="5076825" y="1844675"/>
            <a:ext cx="1657350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685" name="Text Box 21"/>
          <p:cNvSpPr txBox="1">
            <a:spLocks noChangeArrowheads="1"/>
          </p:cNvSpPr>
          <p:nvPr/>
        </p:nvSpPr>
        <p:spPr bwMode="auto">
          <a:xfrm>
            <a:off x="4643438" y="2500306"/>
            <a:ext cx="3571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А</a:t>
            </a:r>
          </a:p>
        </p:txBody>
      </p:sp>
      <p:sp>
        <p:nvSpPr>
          <p:cNvPr id="113686" name="Text Box 22"/>
          <p:cNvSpPr txBox="1">
            <a:spLocks noChangeArrowheads="1"/>
          </p:cNvSpPr>
          <p:nvPr/>
        </p:nvSpPr>
        <p:spPr bwMode="auto">
          <a:xfrm>
            <a:off x="4714876" y="1643050"/>
            <a:ext cx="4302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Д</a:t>
            </a:r>
          </a:p>
        </p:txBody>
      </p:sp>
      <p:sp>
        <p:nvSpPr>
          <p:cNvPr id="113687" name="Text Box 23"/>
          <p:cNvSpPr txBox="1">
            <a:spLocks noChangeArrowheads="1"/>
          </p:cNvSpPr>
          <p:nvPr/>
        </p:nvSpPr>
        <p:spPr bwMode="auto">
          <a:xfrm>
            <a:off x="6786578" y="1643050"/>
            <a:ext cx="7001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С</a:t>
            </a:r>
          </a:p>
        </p:txBody>
      </p:sp>
      <p:sp>
        <p:nvSpPr>
          <p:cNvPr id="113688" name="Text Box 24"/>
          <p:cNvSpPr txBox="1">
            <a:spLocks noChangeArrowheads="1"/>
          </p:cNvSpPr>
          <p:nvPr/>
        </p:nvSpPr>
        <p:spPr bwMode="auto">
          <a:xfrm>
            <a:off x="6786578" y="2428868"/>
            <a:ext cx="7191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В</a:t>
            </a:r>
          </a:p>
        </p:txBody>
      </p:sp>
      <p:sp>
        <p:nvSpPr>
          <p:cNvPr id="113689" name="Line 25"/>
          <p:cNvSpPr>
            <a:spLocks noChangeShapeType="1"/>
          </p:cNvSpPr>
          <p:nvPr/>
        </p:nvSpPr>
        <p:spPr bwMode="auto">
          <a:xfrm flipV="1">
            <a:off x="6732588" y="1484313"/>
            <a:ext cx="0" cy="18716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690" name="AutoShape 26"/>
          <p:cNvSpPr>
            <a:spLocks noChangeArrowheads="1"/>
          </p:cNvSpPr>
          <p:nvPr/>
        </p:nvSpPr>
        <p:spPr bwMode="auto">
          <a:xfrm>
            <a:off x="6372225" y="3068638"/>
            <a:ext cx="720725" cy="287337"/>
          </a:xfrm>
          <a:prstGeom prst="curvedUpArrow">
            <a:avLst>
              <a:gd name="adj1" fmla="val 50166"/>
              <a:gd name="adj2" fmla="val 10033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691" name="AutoShape 27"/>
          <p:cNvSpPr>
            <a:spLocks noChangeArrowheads="1"/>
          </p:cNvSpPr>
          <p:nvPr/>
        </p:nvSpPr>
        <p:spPr bwMode="auto">
          <a:xfrm>
            <a:off x="5000628" y="4572008"/>
            <a:ext cx="3382963" cy="1150938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43887" cy="102235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Получение </a:t>
            </a: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цилиндра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00306"/>
            <a:ext cx="7715272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Сечения цилиндра плоскостями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5" name="Picture 6" descr="SUPER0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1500174"/>
            <a:ext cx="1847312" cy="397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072198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Осевое сечение -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924" t="29033" r="21861" b="33542"/>
          <a:stretch>
            <a:fillRect/>
          </a:stretch>
        </p:blipFill>
        <p:spPr>
          <a:xfrm>
            <a:off x="0" y="2071678"/>
            <a:ext cx="6034088" cy="4525963"/>
          </a:xfrm>
          <a:prstGeom prst="rect">
            <a:avLst/>
          </a:prstGeom>
          <a:noFill/>
          <a:ln/>
        </p:spPr>
      </p:pic>
      <p:sp>
        <p:nvSpPr>
          <p:cNvPr id="4" name="Прямоугольник 3"/>
          <p:cNvSpPr/>
          <p:nvPr/>
        </p:nvSpPr>
        <p:spPr>
          <a:xfrm>
            <a:off x="714348" y="928670"/>
            <a:ext cx="65008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это сечение цилиндра плоскостью, проходящей через ось цилиндра.</a:t>
            </a:r>
            <a:endParaRPr lang="ru-RU" sz="3200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1466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0" y="2200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1466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0" y="2200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23" name="Rectangle 19"/>
          <p:cNvSpPr>
            <a:spLocks noChangeArrowheads="1"/>
          </p:cNvSpPr>
          <p:nvPr/>
        </p:nvSpPr>
        <p:spPr bwMode="auto">
          <a:xfrm>
            <a:off x="0" y="2933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9" name="Группа 28"/>
          <p:cNvGrpSpPr/>
          <p:nvPr/>
        </p:nvGrpSpPr>
        <p:grpSpPr>
          <a:xfrm>
            <a:off x="5286380" y="2571744"/>
            <a:ext cx="3635948" cy="2500330"/>
            <a:chOff x="5286380" y="2571744"/>
            <a:chExt cx="3635948" cy="2500330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5286380" y="2571744"/>
              <a:ext cx="3635948" cy="1143008"/>
              <a:chOff x="5286380" y="2571744"/>
              <a:chExt cx="3635948" cy="1143008"/>
            </a:xfrm>
          </p:grpSpPr>
          <p:pic>
            <p:nvPicPr>
              <p:cNvPr id="21518" name="Picture 14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286380" y="2571744"/>
                <a:ext cx="3635948" cy="428628"/>
              </a:xfrm>
              <a:prstGeom prst="rect">
                <a:avLst/>
              </a:prstGeom>
              <a:noFill/>
            </p:spPr>
          </p:pic>
          <p:pic>
            <p:nvPicPr>
              <p:cNvPr id="21517" name="Picture 13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761967" y="3214686"/>
                <a:ext cx="2448599" cy="500066"/>
              </a:xfrm>
              <a:prstGeom prst="rect">
                <a:avLst/>
              </a:prstGeom>
              <a:noFill/>
            </p:spPr>
          </p:pic>
        </p:grpSp>
        <p:pic>
          <p:nvPicPr>
            <p:cNvPr id="21524" name="Picture 20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29322" y="4500570"/>
              <a:ext cx="1872168" cy="571504"/>
            </a:xfrm>
            <a:prstGeom prst="rect">
              <a:avLst/>
            </a:prstGeom>
            <a:noFill/>
          </p:spPr>
        </p:pic>
        <p:pic>
          <p:nvPicPr>
            <p:cNvPr id="21526" name="Picture 2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15008" y="3857628"/>
              <a:ext cx="2776228" cy="500066"/>
            </a:xfrm>
            <a:prstGeom prst="rect">
              <a:avLst/>
            </a:prstGeom>
            <a:noFill/>
          </p:spPr>
        </p:pic>
      </p:grpSp>
      <p:grpSp>
        <p:nvGrpSpPr>
          <p:cNvPr id="58" name="Group 9"/>
          <p:cNvGrpSpPr>
            <a:grpSpLocks/>
          </p:cNvGrpSpPr>
          <p:nvPr/>
        </p:nvGrpSpPr>
        <p:grpSpPr bwMode="auto">
          <a:xfrm flipH="1">
            <a:off x="6357948" y="0"/>
            <a:ext cx="2786051" cy="2857496"/>
            <a:chOff x="1494" y="7906"/>
            <a:chExt cx="5441" cy="3406"/>
          </a:xfrm>
        </p:grpSpPr>
        <p:sp>
          <p:nvSpPr>
            <p:cNvPr id="59" name="AutoShape 10"/>
            <p:cNvSpPr>
              <a:spLocks noChangeArrowheads="1"/>
            </p:cNvSpPr>
            <p:nvPr/>
          </p:nvSpPr>
          <p:spPr bwMode="auto">
            <a:xfrm>
              <a:off x="1494" y="7906"/>
              <a:ext cx="5441" cy="3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Oval 11"/>
            <p:cNvSpPr>
              <a:spLocks noChangeArrowheads="1"/>
            </p:cNvSpPr>
            <p:nvPr/>
          </p:nvSpPr>
          <p:spPr bwMode="auto">
            <a:xfrm>
              <a:off x="2880" y="8184"/>
              <a:ext cx="2400" cy="838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Line 12"/>
            <p:cNvSpPr>
              <a:spLocks noChangeShapeType="1"/>
            </p:cNvSpPr>
            <p:nvPr/>
          </p:nvSpPr>
          <p:spPr bwMode="auto">
            <a:xfrm>
              <a:off x="2880" y="8603"/>
              <a:ext cx="0" cy="18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Line 13"/>
            <p:cNvSpPr>
              <a:spLocks noChangeShapeType="1"/>
            </p:cNvSpPr>
            <p:nvPr/>
          </p:nvSpPr>
          <p:spPr bwMode="auto">
            <a:xfrm>
              <a:off x="5280" y="8603"/>
              <a:ext cx="1" cy="18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Line 14"/>
            <p:cNvSpPr>
              <a:spLocks noChangeShapeType="1"/>
            </p:cNvSpPr>
            <p:nvPr/>
          </p:nvSpPr>
          <p:spPr bwMode="auto">
            <a:xfrm>
              <a:off x="3162" y="8881"/>
              <a:ext cx="1" cy="18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Line 15"/>
            <p:cNvSpPr>
              <a:spLocks noChangeShapeType="1"/>
            </p:cNvSpPr>
            <p:nvPr/>
          </p:nvSpPr>
          <p:spPr bwMode="auto">
            <a:xfrm>
              <a:off x="4998" y="8324"/>
              <a:ext cx="1" cy="18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16"/>
            <p:cNvSpPr>
              <a:spLocks noChangeShapeType="1"/>
            </p:cNvSpPr>
            <p:nvPr/>
          </p:nvSpPr>
          <p:spPr bwMode="auto">
            <a:xfrm flipV="1">
              <a:off x="3162" y="8324"/>
              <a:ext cx="1836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Arc 17"/>
            <p:cNvSpPr>
              <a:spLocks/>
            </p:cNvSpPr>
            <p:nvPr/>
          </p:nvSpPr>
          <p:spPr bwMode="auto">
            <a:xfrm rot="5400000">
              <a:off x="3871" y="9423"/>
              <a:ext cx="418" cy="2400"/>
            </a:xfrm>
            <a:custGeom>
              <a:avLst/>
              <a:gdLst>
                <a:gd name="G0" fmla="+- 2062 0 0"/>
                <a:gd name="G1" fmla="+- 21600 0 0"/>
                <a:gd name="G2" fmla="+- 21600 0 0"/>
                <a:gd name="T0" fmla="*/ 2062 w 23662"/>
                <a:gd name="T1" fmla="*/ 0 h 43200"/>
                <a:gd name="T2" fmla="*/ 0 w 23662"/>
                <a:gd name="T3" fmla="*/ 43101 h 43200"/>
                <a:gd name="T4" fmla="*/ 2062 w 2366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662" h="43200" fill="none" extrusionOk="0">
                  <a:moveTo>
                    <a:pt x="2061" y="0"/>
                  </a:moveTo>
                  <a:cubicBezTo>
                    <a:pt x="13991" y="0"/>
                    <a:pt x="23662" y="9670"/>
                    <a:pt x="23662" y="21600"/>
                  </a:cubicBezTo>
                  <a:cubicBezTo>
                    <a:pt x="23662" y="33529"/>
                    <a:pt x="13991" y="43200"/>
                    <a:pt x="2062" y="43200"/>
                  </a:cubicBezTo>
                  <a:cubicBezTo>
                    <a:pt x="1373" y="43200"/>
                    <a:pt x="685" y="43167"/>
                    <a:pt x="-1" y="43101"/>
                  </a:cubicBezTo>
                </a:path>
                <a:path w="23662" h="43200" stroke="0" extrusionOk="0">
                  <a:moveTo>
                    <a:pt x="2061" y="0"/>
                  </a:moveTo>
                  <a:cubicBezTo>
                    <a:pt x="13991" y="0"/>
                    <a:pt x="23662" y="9670"/>
                    <a:pt x="23662" y="21600"/>
                  </a:cubicBezTo>
                  <a:cubicBezTo>
                    <a:pt x="23662" y="33529"/>
                    <a:pt x="13991" y="43200"/>
                    <a:pt x="2062" y="43200"/>
                  </a:cubicBezTo>
                  <a:cubicBezTo>
                    <a:pt x="1373" y="43200"/>
                    <a:pt x="685" y="43167"/>
                    <a:pt x="-1" y="43101"/>
                  </a:cubicBezTo>
                  <a:lnTo>
                    <a:pt x="2062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Line 18"/>
            <p:cNvSpPr>
              <a:spLocks noChangeShapeType="1"/>
            </p:cNvSpPr>
            <p:nvPr/>
          </p:nvSpPr>
          <p:spPr bwMode="auto">
            <a:xfrm flipV="1">
              <a:off x="3162" y="8463"/>
              <a:ext cx="1838" cy="558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Line 19"/>
            <p:cNvSpPr>
              <a:spLocks noChangeShapeType="1"/>
            </p:cNvSpPr>
            <p:nvPr/>
          </p:nvSpPr>
          <p:spPr bwMode="auto">
            <a:xfrm flipV="1">
              <a:off x="3162" y="8603"/>
              <a:ext cx="1838" cy="556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Line 20"/>
            <p:cNvSpPr>
              <a:spLocks noChangeShapeType="1"/>
            </p:cNvSpPr>
            <p:nvPr/>
          </p:nvSpPr>
          <p:spPr bwMode="auto">
            <a:xfrm flipV="1">
              <a:off x="3162" y="8742"/>
              <a:ext cx="1838" cy="558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Line 21"/>
            <p:cNvSpPr>
              <a:spLocks noChangeShapeType="1"/>
            </p:cNvSpPr>
            <p:nvPr/>
          </p:nvSpPr>
          <p:spPr bwMode="auto">
            <a:xfrm flipV="1">
              <a:off x="3162" y="8881"/>
              <a:ext cx="1839" cy="558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Line 22"/>
            <p:cNvSpPr>
              <a:spLocks noChangeShapeType="1"/>
            </p:cNvSpPr>
            <p:nvPr/>
          </p:nvSpPr>
          <p:spPr bwMode="auto">
            <a:xfrm flipV="1">
              <a:off x="3162" y="9021"/>
              <a:ext cx="1838" cy="559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Line 23"/>
            <p:cNvSpPr>
              <a:spLocks noChangeShapeType="1"/>
            </p:cNvSpPr>
            <p:nvPr/>
          </p:nvSpPr>
          <p:spPr bwMode="auto">
            <a:xfrm flipV="1">
              <a:off x="3162" y="9160"/>
              <a:ext cx="1839" cy="557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Line 24"/>
            <p:cNvSpPr>
              <a:spLocks noChangeShapeType="1"/>
            </p:cNvSpPr>
            <p:nvPr/>
          </p:nvSpPr>
          <p:spPr bwMode="auto">
            <a:xfrm flipV="1">
              <a:off x="3162" y="9299"/>
              <a:ext cx="1838" cy="559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Line 25"/>
            <p:cNvSpPr>
              <a:spLocks noChangeShapeType="1"/>
            </p:cNvSpPr>
            <p:nvPr/>
          </p:nvSpPr>
          <p:spPr bwMode="auto">
            <a:xfrm flipV="1">
              <a:off x="3162" y="9439"/>
              <a:ext cx="1839" cy="558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26"/>
            <p:cNvSpPr>
              <a:spLocks noChangeShapeType="1"/>
            </p:cNvSpPr>
            <p:nvPr/>
          </p:nvSpPr>
          <p:spPr bwMode="auto">
            <a:xfrm flipV="1">
              <a:off x="3162" y="9578"/>
              <a:ext cx="1839" cy="559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Line 27"/>
            <p:cNvSpPr>
              <a:spLocks noChangeShapeType="1"/>
            </p:cNvSpPr>
            <p:nvPr/>
          </p:nvSpPr>
          <p:spPr bwMode="auto">
            <a:xfrm flipV="1">
              <a:off x="3162" y="9717"/>
              <a:ext cx="1839" cy="558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Line 28"/>
            <p:cNvSpPr>
              <a:spLocks noChangeShapeType="1"/>
            </p:cNvSpPr>
            <p:nvPr/>
          </p:nvSpPr>
          <p:spPr bwMode="auto">
            <a:xfrm flipV="1">
              <a:off x="3162" y="9857"/>
              <a:ext cx="1839" cy="558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29"/>
            <p:cNvSpPr>
              <a:spLocks noChangeShapeType="1"/>
            </p:cNvSpPr>
            <p:nvPr/>
          </p:nvSpPr>
          <p:spPr bwMode="auto">
            <a:xfrm flipV="1">
              <a:off x="3162" y="9996"/>
              <a:ext cx="1839" cy="558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30"/>
            <p:cNvSpPr>
              <a:spLocks noChangeShapeType="1"/>
            </p:cNvSpPr>
            <p:nvPr/>
          </p:nvSpPr>
          <p:spPr bwMode="auto">
            <a:xfrm flipV="1">
              <a:off x="3162" y="10135"/>
              <a:ext cx="1836" cy="5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Arc 31"/>
            <p:cNvSpPr>
              <a:spLocks/>
            </p:cNvSpPr>
            <p:nvPr/>
          </p:nvSpPr>
          <p:spPr bwMode="auto">
            <a:xfrm rot="16200000">
              <a:off x="3871" y="9005"/>
              <a:ext cx="418" cy="2400"/>
            </a:xfrm>
            <a:custGeom>
              <a:avLst/>
              <a:gdLst>
                <a:gd name="G0" fmla="+- 2062 0 0"/>
                <a:gd name="G1" fmla="+- 21600 0 0"/>
                <a:gd name="G2" fmla="+- 21600 0 0"/>
                <a:gd name="T0" fmla="*/ 2062 w 23662"/>
                <a:gd name="T1" fmla="*/ 0 h 43200"/>
                <a:gd name="T2" fmla="*/ 0 w 23662"/>
                <a:gd name="T3" fmla="*/ 43101 h 43200"/>
                <a:gd name="T4" fmla="*/ 2062 w 2366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662" h="43200" fill="none" extrusionOk="0">
                  <a:moveTo>
                    <a:pt x="2061" y="0"/>
                  </a:moveTo>
                  <a:cubicBezTo>
                    <a:pt x="13991" y="0"/>
                    <a:pt x="23662" y="9670"/>
                    <a:pt x="23662" y="21600"/>
                  </a:cubicBezTo>
                  <a:cubicBezTo>
                    <a:pt x="23662" y="33529"/>
                    <a:pt x="13991" y="43200"/>
                    <a:pt x="2062" y="43200"/>
                  </a:cubicBezTo>
                  <a:cubicBezTo>
                    <a:pt x="1373" y="43200"/>
                    <a:pt x="685" y="43167"/>
                    <a:pt x="-1" y="43101"/>
                  </a:cubicBezTo>
                </a:path>
                <a:path w="23662" h="43200" stroke="0" extrusionOk="0">
                  <a:moveTo>
                    <a:pt x="2061" y="0"/>
                  </a:moveTo>
                  <a:cubicBezTo>
                    <a:pt x="13991" y="0"/>
                    <a:pt x="23662" y="9670"/>
                    <a:pt x="23662" y="21600"/>
                  </a:cubicBezTo>
                  <a:cubicBezTo>
                    <a:pt x="23662" y="33529"/>
                    <a:pt x="13991" y="43200"/>
                    <a:pt x="2062" y="43200"/>
                  </a:cubicBezTo>
                  <a:cubicBezTo>
                    <a:pt x="1373" y="43200"/>
                    <a:pt x="685" y="43167"/>
                    <a:pt x="-1" y="43101"/>
                  </a:cubicBezTo>
                  <a:lnTo>
                    <a:pt x="2062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Line 32"/>
            <p:cNvSpPr>
              <a:spLocks noChangeShapeType="1"/>
            </p:cNvSpPr>
            <p:nvPr/>
          </p:nvSpPr>
          <p:spPr bwMode="auto">
            <a:xfrm>
              <a:off x="4150" y="8603"/>
              <a:ext cx="1" cy="18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Line 33"/>
            <p:cNvSpPr>
              <a:spLocks noChangeShapeType="1"/>
            </p:cNvSpPr>
            <p:nvPr/>
          </p:nvSpPr>
          <p:spPr bwMode="auto">
            <a:xfrm>
              <a:off x="2880" y="8603"/>
              <a:ext cx="2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Line 34"/>
            <p:cNvSpPr>
              <a:spLocks noChangeShapeType="1"/>
            </p:cNvSpPr>
            <p:nvPr/>
          </p:nvSpPr>
          <p:spPr bwMode="auto">
            <a:xfrm>
              <a:off x="2880" y="10414"/>
              <a:ext cx="2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Text Box 35"/>
            <p:cNvSpPr txBox="1">
              <a:spLocks noChangeArrowheads="1"/>
            </p:cNvSpPr>
            <p:nvPr/>
          </p:nvSpPr>
          <p:spPr bwMode="auto">
            <a:xfrm>
              <a:off x="3761" y="10272"/>
              <a:ext cx="653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r>
                <a:rPr lang="ru-RU" sz="1400"/>
                <a:t>О</a:t>
              </a:r>
              <a:endParaRPr lang="ru-RU"/>
            </a:p>
          </p:txBody>
        </p:sp>
        <p:sp>
          <p:nvSpPr>
            <p:cNvPr id="85" name="Text Box 36"/>
            <p:cNvSpPr txBox="1">
              <a:spLocks noChangeArrowheads="1"/>
            </p:cNvSpPr>
            <p:nvPr/>
          </p:nvSpPr>
          <p:spPr bwMode="auto">
            <a:xfrm>
              <a:off x="3761" y="8270"/>
              <a:ext cx="681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r>
                <a:rPr lang="ru-RU" sz="1400"/>
                <a:t>О′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845" t="28246" r="20802" b="42419"/>
          <a:stretch>
            <a:fillRect/>
          </a:stretch>
        </p:blipFill>
        <p:spPr>
          <a:xfrm>
            <a:off x="285720" y="2500306"/>
            <a:ext cx="5238327" cy="3929090"/>
          </a:xfrm>
          <a:prstGeom prst="rect">
            <a:avLst/>
          </a:prstGeom>
          <a:noFill/>
          <a:ln/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642918"/>
            <a:ext cx="8929718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lnSpc>
                <a:spcPts val="5000"/>
              </a:lnSpc>
              <a:spcBef>
                <a:spcPts val="0"/>
              </a:spcBef>
            </a:pPr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r>
              <a:rPr lang="ru-RU" sz="54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Сечение,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перпендикулярное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оси цилиндра - </a:t>
            </a: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5357818" y="1571612"/>
            <a:ext cx="3500462" cy="2857520"/>
            <a:chOff x="5357818" y="1571612"/>
            <a:chExt cx="3500462" cy="285752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5357818" y="1571612"/>
              <a:ext cx="3500462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600" b="1" dirty="0" smtClean="0"/>
                <a:t>это круг, равный основанию цилиндра</a:t>
              </a:r>
              <a:endParaRPr lang="ru-RU" sz="3600" dirty="0"/>
            </a:p>
          </p:txBody>
        </p:sp>
        <p:pic>
          <p:nvPicPr>
            <p:cNvPr id="22529" name="Picture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00694" y="3714752"/>
              <a:ext cx="2238391" cy="71438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642918"/>
            <a:ext cx="8715404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lnSpc>
                <a:spcPts val="5000"/>
              </a:lnSpc>
              <a:spcBef>
                <a:spcPts val="0"/>
              </a:spcBef>
            </a:pPr>
            <a:r>
              <a:rPr lang="en-US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Сечение, параллельное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оси цилиндра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3286124"/>
            <a:ext cx="36433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АВА</a:t>
            </a:r>
            <a:r>
              <a:rPr lang="ru-RU" sz="3600" b="1" baseline="-30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 smtClean="0"/>
              <a:t>В</a:t>
            </a:r>
            <a:r>
              <a:rPr lang="ru-RU" sz="3600" b="1" baseline="-30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 smtClean="0"/>
              <a:t> – прямоугольник</a:t>
            </a:r>
          </a:p>
          <a:p>
            <a:r>
              <a:rPr lang="ru-RU" sz="3600" b="1" dirty="0" smtClean="0"/>
              <a:t>АА</a:t>
            </a:r>
            <a:r>
              <a:rPr lang="ru-RU" sz="3600" b="1" baseline="-30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 smtClean="0"/>
              <a:t>=ВВ</a:t>
            </a:r>
            <a:r>
              <a:rPr lang="ru-RU" sz="3600" b="1" baseline="-30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 smtClean="0"/>
              <a:t>=</a:t>
            </a:r>
            <a:r>
              <a:rPr lang="en-US" sz="3600" b="1" dirty="0" smtClean="0"/>
              <a:t>h</a:t>
            </a:r>
            <a:endParaRPr lang="ru-RU" sz="3600" dirty="0"/>
          </a:p>
        </p:txBody>
      </p:sp>
      <p:pic>
        <p:nvPicPr>
          <p:cNvPr id="6" name="Picture 5" descr="7_3_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143116"/>
            <a:ext cx="2735262" cy="360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428604"/>
            <a:ext cx="8715404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lnSpc>
                <a:spcPts val="5000"/>
              </a:lnSpc>
              <a:spcBef>
                <a:spcPts val="0"/>
              </a:spcBef>
            </a:pPr>
            <a:r>
              <a:rPr lang="en-US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Сечение плоскостью, наклонной к оси - </a:t>
            </a:r>
          </a:p>
        </p:txBody>
      </p:sp>
      <p:grpSp>
        <p:nvGrpSpPr>
          <p:cNvPr id="43" name="Группа 42"/>
          <p:cNvGrpSpPr/>
          <p:nvPr/>
        </p:nvGrpSpPr>
        <p:grpSpPr>
          <a:xfrm>
            <a:off x="642910" y="1965929"/>
            <a:ext cx="4000528" cy="4106277"/>
            <a:chOff x="642910" y="1965929"/>
            <a:chExt cx="4000528" cy="4106277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773396" y="1965929"/>
              <a:ext cx="2295440" cy="778878"/>
              <a:chOff x="773396" y="1965929"/>
              <a:chExt cx="2295440" cy="778878"/>
            </a:xfrm>
            <a:solidFill>
              <a:schemeClr val="accent6">
                <a:lumMod val="60000"/>
                <a:lumOff val="40000"/>
              </a:schemeClr>
            </a:solidFill>
          </p:grpSpPr>
          <p:cxnSp>
            <p:nvCxnSpPr>
              <p:cNvPr id="35" name="Прямая соединительная линия 34"/>
              <p:cNvCxnSpPr>
                <a:endCxn id="7" idx="4"/>
              </p:cNvCxnSpPr>
              <p:nvPr/>
            </p:nvCxnSpPr>
            <p:spPr>
              <a:xfrm rot="16200000" flipH="1">
                <a:off x="1609302" y="2176855"/>
                <a:ext cx="667889" cy="314657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Дуга 40"/>
              <p:cNvSpPr/>
              <p:nvPr/>
            </p:nvSpPr>
            <p:spPr>
              <a:xfrm rot="20307117" flipH="1">
                <a:off x="773396" y="1965929"/>
                <a:ext cx="2295440" cy="778878"/>
              </a:xfrm>
              <a:prstGeom prst="arc">
                <a:avLst>
                  <a:gd name="adj1" fmla="val 16404312"/>
                  <a:gd name="adj2" fmla="val 6056787"/>
                </a:avLst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642910" y="2000240"/>
              <a:ext cx="4000528" cy="4071966"/>
              <a:chOff x="3445" y="9343"/>
              <a:chExt cx="3292" cy="3402"/>
            </a:xfrm>
          </p:grpSpPr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3586" y="9343"/>
                <a:ext cx="2117" cy="558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Line 8"/>
              <p:cNvSpPr>
                <a:spLocks noChangeShapeType="1"/>
              </p:cNvSpPr>
              <p:nvPr/>
            </p:nvSpPr>
            <p:spPr bwMode="auto">
              <a:xfrm>
                <a:off x="3586" y="9622"/>
                <a:ext cx="0" cy="25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Line 9"/>
              <p:cNvSpPr>
                <a:spLocks noChangeShapeType="1"/>
              </p:cNvSpPr>
              <p:nvPr/>
            </p:nvSpPr>
            <p:spPr bwMode="auto">
              <a:xfrm>
                <a:off x="5703" y="9622"/>
                <a:ext cx="0" cy="25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" name="Group 10"/>
              <p:cNvGrpSpPr>
                <a:grpSpLocks/>
              </p:cNvGrpSpPr>
              <p:nvPr/>
            </p:nvGrpSpPr>
            <p:grpSpPr bwMode="auto">
              <a:xfrm>
                <a:off x="3573" y="11852"/>
                <a:ext cx="2133" cy="559"/>
                <a:chOff x="3573" y="11852"/>
                <a:chExt cx="2133" cy="559"/>
              </a:xfrm>
            </p:grpSpPr>
            <p:sp>
              <p:nvSpPr>
                <p:cNvPr id="23" name="Arc 11"/>
                <p:cNvSpPr>
                  <a:spLocks/>
                </p:cNvSpPr>
                <p:nvPr/>
              </p:nvSpPr>
              <p:spPr bwMode="auto">
                <a:xfrm rot="5400000">
                  <a:off x="4472" y="11191"/>
                  <a:ext cx="321" cy="2120"/>
                </a:xfrm>
                <a:custGeom>
                  <a:avLst/>
                  <a:gdLst>
                    <a:gd name="G0" fmla="+- 3296 0 0"/>
                    <a:gd name="G1" fmla="+- 21600 0 0"/>
                    <a:gd name="G2" fmla="+- 21600 0 0"/>
                    <a:gd name="T0" fmla="*/ 3296 w 24896"/>
                    <a:gd name="T1" fmla="*/ 0 h 43200"/>
                    <a:gd name="T2" fmla="*/ 0 w 24896"/>
                    <a:gd name="T3" fmla="*/ 42947 h 43200"/>
                    <a:gd name="T4" fmla="*/ 3296 w 24896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896" h="43200" fill="none" extrusionOk="0">
                      <a:moveTo>
                        <a:pt x="3295" y="0"/>
                      </a:moveTo>
                      <a:cubicBezTo>
                        <a:pt x="15225" y="0"/>
                        <a:pt x="24896" y="9670"/>
                        <a:pt x="24896" y="21600"/>
                      </a:cubicBezTo>
                      <a:cubicBezTo>
                        <a:pt x="24896" y="33529"/>
                        <a:pt x="15225" y="43200"/>
                        <a:pt x="3296" y="43200"/>
                      </a:cubicBezTo>
                      <a:cubicBezTo>
                        <a:pt x="2192" y="43200"/>
                        <a:pt x="1090" y="43115"/>
                        <a:pt x="-1" y="42947"/>
                      </a:cubicBezTo>
                    </a:path>
                    <a:path w="24896" h="43200" stroke="0" extrusionOk="0">
                      <a:moveTo>
                        <a:pt x="3295" y="0"/>
                      </a:moveTo>
                      <a:cubicBezTo>
                        <a:pt x="15225" y="0"/>
                        <a:pt x="24896" y="9670"/>
                        <a:pt x="24896" y="21600"/>
                      </a:cubicBezTo>
                      <a:cubicBezTo>
                        <a:pt x="24896" y="33529"/>
                        <a:pt x="15225" y="43200"/>
                        <a:pt x="3296" y="43200"/>
                      </a:cubicBezTo>
                      <a:cubicBezTo>
                        <a:pt x="2192" y="43200"/>
                        <a:pt x="1090" y="43115"/>
                        <a:pt x="-1" y="42947"/>
                      </a:cubicBezTo>
                      <a:lnTo>
                        <a:pt x="329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" name="Arc 12"/>
                <p:cNvSpPr>
                  <a:spLocks/>
                </p:cNvSpPr>
                <p:nvPr/>
              </p:nvSpPr>
              <p:spPr bwMode="auto">
                <a:xfrm rot="16200000">
                  <a:off x="4485" y="10953"/>
                  <a:ext cx="321" cy="2120"/>
                </a:xfrm>
                <a:custGeom>
                  <a:avLst/>
                  <a:gdLst>
                    <a:gd name="G0" fmla="+- 3296 0 0"/>
                    <a:gd name="G1" fmla="+- 21600 0 0"/>
                    <a:gd name="G2" fmla="+- 21600 0 0"/>
                    <a:gd name="T0" fmla="*/ 3296 w 24896"/>
                    <a:gd name="T1" fmla="*/ 0 h 43200"/>
                    <a:gd name="T2" fmla="*/ 0 w 24896"/>
                    <a:gd name="T3" fmla="*/ 42947 h 43200"/>
                    <a:gd name="T4" fmla="*/ 3296 w 24896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896" h="43200" fill="none" extrusionOk="0">
                      <a:moveTo>
                        <a:pt x="3295" y="0"/>
                      </a:moveTo>
                      <a:cubicBezTo>
                        <a:pt x="15225" y="0"/>
                        <a:pt x="24896" y="9670"/>
                        <a:pt x="24896" y="21600"/>
                      </a:cubicBezTo>
                      <a:cubicBezTo>
                        <a:pt x="24896" y="33529"/>
                        <a:pt x="15225" y="43200"/>
                        <a:pt x="3296" y="43200"/>
                      </a:cubicBezTo>
                      <a:cubicBezTo>
                        <a:pt x="2192" y="43200"/>
                        <a:pt x="1090" y="43115"/>
                        <a:pt x="-1" y="42947"/>
                      </a:cubicBezTo>
                    </a:path>
                    <a:path w="24896" h="43200" stroke="0" extrusionOk="0">
                      <a:moveTo>
                        <a:pt x="3295" y="0"/>
                      </a:moveTo>
                      <a:cubicBezTo>
                        <a:pt x="15225" y="0"/>
                        <a:pt x="24896" y="9670"/>
                        <a:pt x="24896" y="21600"/>
                      </a:cubicBezTo>
                      <a:cubicBezTo>
                        <a:pt x="24896" y="33529"/>
                        <a:pt x="15225" y="43200"/>
                        <a:pt x="3296" y="43200"/>
                      </a:cubicBezTo>
                      <a:cubicBezTo>
                        <a:pt x="2192" y="43200"/>
                        <a:pt x="1090" y="43115"/>
                        <a:pt x="-1" y="42947"/>
                      </a:cubicBezTo>
                      <a:lnTo>
                        <a:pt x="329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" name="Group 16"/>
              <p:cNvGrpSpPr>
                <a:grpSpLocks/>
              </p:cNvGrpSpPr>
              <p:nvPr/>
            </p:nvGrpSpPr>
            <p:grpSpPr bwMode="auto">
              <a:xfrm>
                <a:off x="3445" y="10958"/>
                <a:ext cx="2389" cy="509"/>
                <a:chOff x="3445" y="10737"/>
                <a:chExt cx="2390" cy="509"/>
              </a:xfrm>
            </p:grpSpPr>
            <p:sp>
              <p:nvSpPr>
                <p:cNvPr id="17" name="Arc 17" descr="Широкий диагональный 2"/>
                <p:cNvSpPr>
                  <a:spLocks/>
                </p:cNvSpPr>
                <p:nvPr/>
              </p:nvSpPr>
              <p:spPr bwMode="auto">
                <a:xfrm rot="3985606">
                  <a:off x="4551" y="9961"/>
                  <a:ext cx="312" cy="2257"/>
                </a:xfrm>
                <a:custGeom>
                  <a:avLst/>
                  <a:gdLst>
                    <a:gd name="G0" fmla="+- 2392 0 0"/>
                    <a:gd name="G1" fmla="+- 21600 0 0"/>
                    <a:gd name="G2" fmla="+- 21600 0 0"/>
                    <a:gd name="T0" fmla="*/ 0 w 23992"/>
                    <a:gd name="T1" fmla="*/ 133 h 43200"/>
                    <a:gd name="T2" fmla="*/ 2338 w 23992"/>
                    <a:gd name="T3" fmla="*/ 43200 h 43200"/>
                    <a:gd name="T4" fmla="*/ 2392 w 23992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992" h="43200" fill="none" extrusionOk="0">
                      <a:moveTo>
                        <a:pt x="-1" y="132"/>
                      </a:moveTo>
                      <a:cubicBezTo>
                        <a:pt x="794" y="44"/>
                        <a:pt x="1592" y="-1"/>
                        <a:pt x="2392" y="0"/>
                      </a:cubicBezTo>
                      <a:cubicBezTo>
                        <a:pt x="14321" y="0"/>
                        <a:pt x="23992" y="9670"/>
                        <a:pt x="23992" y="21600"/>
                      </a:cubicBezTo>
                      <a:cubicBezTo>
                        <a:pt x="23992" y="33529"/>
                        <a:pt x="14321" y="43200"/>
                        <a:pt x="2392" y="43200"/>
                      </a:cubicBezTo>
                      <a:cubicBezTo>
                        <a:pt x="2374" y="43200"/>
                        <a:pt x="2356" y="43199"/>
                        <a:pt x="2338" y="43199"/>
                      </a:cubicBezTo>
                    </a:path>
                    <a:path w="23992" h="43200" stroke="0" extrusionOk="0">
                      <a:moveTo>
                        <a:pt x="-1" y="132"/>
                      </a:moveTo>
                      <a:cubicBezTo>
                        <a:pt x="794" y="44"/>
                        <a:pt x="1592" y="-1"/>
                        <a:pt x="2392" y="0"/>
                      </a:cubicBezTo>
                      <a:cubicBezTo>
                        <a:pt x="14321" y="0"/>
                        <a:pt x="23992" y="9670"/>
                        <a:pt x="23992" y="21600"/>
                      </a:cubicBezTo>
                      <a:cubicBezTo>
                        <a:pt x="23992" y="33529"/>
                        <a:pt x="14321" y="43200"/>
                        <a:pt x="2392" y="43200"/>
                      </a:cubicBezTo>
                      <a:cubicBezTo>
                        <a:pt x="2374" y="43200"/>
                        <a:pt x="2356" y="43199"/>
                        <a:pt x="2338" y="43199"/>
                      </a:cubicBezTo>
                      <a:lnTo>
                        <a:pt x="2392" y="21600"/>
                      </a:lnTo>
                      <a:close/>
                    </a:path>
                  </a:pathLst>
                </a:custGeom>
                <a:pattFill prst="wdUpDiag">
                  <a:fgClr>
                    <a:srgbClr val="FF6600"/>
                  </a:fgClr>
                  <a:bgClr>
                    <a:srgbClr val="FFFFFF"/>
                  </a:bgClr>
                </a:patt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" name="Arc 18" descr="Широкий диагональный 2"/>
                <p:cNvSpPr>
                  <a:spLocks/>
                </p:cNvSpPr>
                <p:nvPr/>
              </p:nvSpPr>
              <p:spPr bwMode="auto">
                <a:xfrm rot="-6878833">
                  <a:off x="4422" y="9760"/>
                  <a:ext cx="276" cy="2229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62"/>
                    <a:gd name="T2" fmla="*/ 1286 w 21600"/>
                    <a:gd name="T3" fmla="*/ 43162 h 43162"/>
                    <a:gd name="T4" fmla="*/ 0 w 21600"/>
                    <a:gd name="T5" fmla="*/ 21600 h 43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62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029"/>
                        <a:pt x="12695" y="42481"/>
                        <a:pt x="1285" y="43161"/>
                      </a:cubicBezTo>
                    </a:path>
                    <a:path w="21600" h="43162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029"/>
                        <a:pt x="12695" y="42481"/>
                        <a:pt x="1285" y="43161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pattFill prst="wdUpDiag">
                  <a:fgClr>
                    <a:srgbClr val="FF6600"/>
                  </a:fgClr>
                  <a:bgClr>
                    <a:srgbClr val="FFFFFF"/>
                  </a:bgClr>
                </a:pattFill>
                <a:ln w="9525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5" name="Arc 22" descr="Широкий диагональный 1"/>
              <p:cNvSpPr>
                <a:spLocks/>
              </p:cNvSpPr>
              <p:nvPr/>
            </p:nvSpPr>
            <p:spPr bwMode="auto">
              <a:xfrm rot="5400000">
                <a:off x="4485" y="9797"/>
                <a:ext cx="321" cy="2120"/>
              </a:xfrm>
              <a:custGeom>
                <a:avLst/>
                <a:gdLst>
                  <a:gd name="G0" fmla="+- 3296 0 0"/>
                  <a:gd name="G1" fmla="+- 21600 0 0"/>
                  <a:gd name="G2" fmla="+- 21600 0 0"/>
                  <a:gd name="T0" fmla="*/ 3296 w 24896"/>
                  <a:gd name="T1" fmla="*/ 0 h 43200"/>
                  <a:gd name="T2" fmla="*/ 0 w 24896"/>
                  <a:gd name="T3" fmla="*/ 42947 h 43200"/>
                  <a:gd name="T4" fmla="*/ 3296 w 24896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896" h="43200" fill="none" extrusionOk="0">
                    <a:moveTo>
                      <a:pt x="3295" y="0"/>
                    </a:moveTo>
                    <a:cubicBezTo>
                      <a:pt x="15225" y="0"/>
                      <a:pt x="24896" y="9670"/>
                      <a:pt x="24896" y="21600"/>
                    </a:cubicBezTo>
                    <a:cubicBezTo>
                      <a:pt x="24896" y="33529"/>
                      <a:pt x="15225" y="43200"/>
                      <a:pt x="3296" y="43200"/>
                    </a:cubicBezTo>
                    <a:cubicBezTo>
                      <a:pt x="2192" y="43200"/>
                      <a:pt x="1090" y="43115"/>
                      <a:pt x="-1" y="42947"/>
                    </a:cubicBezTo>
                  </a:path>
                  <a:path w="24896" h="43200" stroke="0" extrusionOk="0">
                    <a:moveTo>
                      <a:pt x="3295" y="0"/>
                    </a:moveTo>
                    <a:cubicBezTo>
                      <a:pt x="15225" y="0"/>
                      <a:pt x="24896" y="9670"/>
                      <a:pt x="24896" y="21600"/>
                    </a:cubicBezTo>
                    <a:cubicBezTo>
                      <a:pt x="24896" y="33529"/>
                      <a:pt x="15225" y="43200"/>
                      <a:pt x="3296" y="43200"/>
                    </a:cubicBezTo>
                    <a:cubicBezTo>
                      <a:pt x="2192" y="43200"/>
                      <a:pt x="1090" y="43115"/>
                      <a:pt x="-1" y="42947"/>
                    </a:cubicBezTo>
                    <a:lnTo>
                      <a:pt x="3296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Text Box 24"/>
              <p:cNvSpPr txBox="1">
                <a:spLocks noChangeArrowheads="1"/>
              </p:cNvSpPr>
              <p:nvPr/>
            </p:nvSpPr>
            <p:spPr bwMode="auto">
              <a:xfrm>
                <a:off x="5092" y="12128"/>
                <a:ext cx="1645" cy="6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6" name="Прямоугольник 25"/>
          <p:cNvSpPr/>
          <p:nvPr/>
        </p:nvSpPr>
        <p:spPr>
          <a:xfrm>
            <a:off x="4143372" y="2857496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это ограниченная эллипсом область или часть её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428604"/>
            <a:ext cx="8715404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5000"/>
              </a:lnSpc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Касательная плоскость цилиндра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929058" y="1785926"/>
            <a:ext cx="5003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Касательной плоскостью </a:t>
            </a:r>
            <a:r>
              <a:rPr lang="ru-RU" sz="3200" b="1" dirty="0"/>
              <a:t>к цилиндру называется </a:t>
            </a:r>
            <a:r>
              <a:rPr lang="ru-RU" sz="3200" b="1" dirty="0" smtClean="0"/>
              <a:t>плоскость, </a:t>
            </a:r>
            <a:r>
              <a:rPr lang="ru-RU" sz="3200" b="1" dirty="0"/>
              <a:t>проходящая через образующую цилиндра и перпендикулярная плоскости осевого сечения, содержащей эту </a:t>
            </a:r>
            <a:r>
              <a:rPr lang="ru-RU" sz="3200" b="1" dirty="0" smtClean="0"/>
              <a:t>образующую.</a:t>
            </a:r>
            <a:endParaRPr lang="ru-RU" sz="3200" b="1" dirty="0"/>
          </a:p>
        </p:txBody>
      </p:sp>
      <p:pic>
        <p:nvPicPr>
          <p:cNvPr id="7" name="Picture 4" descr="image0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3148285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214282" y="609600"/>
            <a:ext cx="8786874" cy="1295400"/>
          </a:xfrm>
        </p:spPr>
        <p:txBody>
          <a:bodyPr>
            <a:noAutofit/>
          </a:bodyPr>
          <a:lstStyle/>
          <a:p>
            <a:pPr algn="l"/>
            <a:r>
              <a:rPr lang="ru-RU" sz="2800" i="1" dirty="0"/>
              <a:t>Концы отрезка АВ, равного </a:t>
            </a:r>
            <a:r>
              <a:rPr lang="ru-RU" sz="2800" b="1" i="1" dirty="0"/>
              <a:t>а</a:t>
            </a:r>
            <a:r>
              <a:rPr lang="ru-RU" sz="2800" i="1" dirty="0"/>
              <a:t>, лежат на окружностях основания цилиндра. Радиус цилиндра равен </a:t>
            </a:r>
            <a:r>
              <a:rPr lang="en-US" sz="2800" b="1" i="1" dirty="0"/>
              <a:t>r</a:t>
            </a:r>
            <a:r>
              <a:rPr lang="ru-RU" sz="2800" i="1" dirty="0"/>
              <a:t>, высота </a:t>
            </a:r>
            <a:r>
              <a:rPr lang="en-US" sz="2800" b="1" i="1" dirty="0"/>
              <a:t>h</a:t>
            </a:r>
            <a:r>
              <a:rPr lang="ru-RU" sz="2800" i="1" dirty="0"/>
              <a:t>, расстояние между прямой АВ и осью ОО</a:t>
            </a:r>
            <a:r>
              <a:rPr lang="ru-RU" sz="2800" i="1" baseline="-25000" dirty="0"/>
              <a:t>1</a:t>
            </a:r>
            <a:r>
              <a:rPr lang="ru-RU" sz="2800" i="1" dirty="0"/>
              <a:t> цилиндра равно </a:t>
            </a:r>
            <a:r>
              <a:rPr lang="en-US" sz="2800" b="1" i="1" dirty="0"/>
              <a:t>d</a:t>
            </a:r>
            <a:r>
              <a:rPr lang="ru-RU" sz="2800" i="1" dirty="0"/>
              <a:t>.</a:t>
            </a:r>
            <a:endParaRPr lang="ru-RU" sz="2800" dirty="0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body" sz="half" idx="2"/>
          </p:nvPr>
        </p:nvSpPr>
        <p:spPr>
          <a:xfrm>
            <a:off x="3571868" y="1785926"/>
            <a:ext cx="5143536" cy="16002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1800" b="1" dirty="0">
                <a:solidFill>
                  <a:srgbClr val="990000"/>
                </a:solidFill>
              </a:rPr>
              <a:t>1.</a:t>
            </a:r>
            <a:r>
              <a:rPr lang="ru-RU" sz="2400" dirty="0"/>
              <a:t>Объясните, как построить </a:t>
            </a:r>
            <a:r>
              <a:rPr lang="ru-RU" sz="2400" dirty="0" smtClean="0"/>
              <a:t>отрезок, длина </a:t>
            </a:r>
            <a:r>
              <a:rPr lang="ru-RU" sz="2400" dirty="0"/>
              <a:t>которого равна расстоянию между скрещивающимися прямыми АВ и ОО</a:t>
            </a:r>
            <a:r>
              <a:rPr lang="ru-RU" sz="2400" baseline="-25000" dirty="0"/>
              <a:t>1</a:t>
            </a:r>
            <a:endParaRPr lang="ru-RU" sz="2400" dirty="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066800" y="2438400"/>
            <a:ext cx="2187575" cy="2913063"/>
            <a:chOff x="672" y="1536"/>
            <a:chExt cx="1378" cy="1835"/>
          </a:xfrm>
        </p:grpSpPr>
        <p:sp>
          <p:nvSpPr>
            <p:cNvPr id="4108" name="AutoShape 12"/>
            <p:cNvSpPr>
              <a:spLocks noChangeAspect="1" noChangeArrowheads="1"/>
            </p:cNvSpPr>
            <p:nvPr/>
          </p:nvSpPr>
          <p:spPr bwMode="auto">
            <a:xfrm>
              <a:off x="672" y="1536"/>
              <a:ext cx="1378" cy="1830"/>
            </a:xfrm>
            <a:prstGeom prst="can">
              <a:avLst>
                <a:gd name="adj" fmla="val 33200"/>
              </a:avLst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1" name="Oval 15"/>
            <p:cNvSpPr>
              <a:spLocks noChangeArrowheads="1"/>
            </p:cNvSpPr>
            <p:nvPr/>
          </p:nvSpPr>
          <p:spPr bwMode="auto">
            <a:xfrm>
              <a:off x="672" y="2891"/>
              <a:ext cx="1366" cy="48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13" name="Line 17"/>
          <p:cNvSpPr>
            <a:spLocks noChangeShapeType="1"/>
          </p:cNvSpPr>
          <p:nvPr/>
        </p:nvSpPr>
        <p:spPr bwMode="auto">
          <a:xfrm flipV="1">
            <a:off x="1371600" y="2438400"/>
            <a:ext cx="533400" cy="2819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>
            <a:off x="1905000" y="2438400"/>
            <a:ext cx="0" cy="2133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 flipH="1">
            <a:off x="1371600" y="45720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2133600" y="2819400"/>
            <a:ext cx="0" cy="2209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7" name="Line 21"/>
          <p:cNvSpPr>
            <a:spLocks noChangeShapeType="1"/>
          </p:cNvSpPr>
          <p:nvPr/>
        </p:nvSpPr>
        <p:spPr bwMode="auto">
          <a:xfrm flipH="1">
            <a:off x="1371600" y="5029200"/>
            <a:ext cx="762000" cy="228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8" name="Line 22"/>
          <p:cNvSpPr>
            <a:spLocks noChangeShapeType="1"/>
          </p:cNvSpPr>
          <p:nvPr/>
        </p:nvSpPr>
        <p:spPr bwMode="auto">
          <a:xfrm flipH="1" flipV="1">
            <a:off x="1676400" y="48768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1066800" y="51657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1676400" y="20574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В</a:t>
            </a:r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2111375" y="4760913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2063750" y="2703513"/>
            <a:ext cx="446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О</a:t>
            </a:r>
            <a:r>
              <a:rPr lang="ru-RU" baseline="-25000"/>
              <a:t>1</a:t>
            </a:r>
            <a:endParaRPr lang="ru-RU"/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1322388" y="346868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а</a:t>
            </a:r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2084388" y="346868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h</a:t>
            </a:r>
            <a:endParaRPr lang="ru-RU" sz="2400"/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1676400" y="4953000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r</a:t>
            </a:r>
            <a:endParaRPr lang="ru-RU" sz="2400"/>
          </a:p>
        </p:txBody>
      </p:sp>
      <p:sp>
        <p:nvSpPr>
          <p:cNvPr id="4126" name="Text Box 30"/>
          <p:cNvSpPr txBox="1">
            <a:spLocks noChangeArrowheads="1"/>
          </p:cNvSpPr>
          <p:nvPr/>
        </p:nvSpPr>
        <p:spPr bwMode="auto">
          <a:xfrm>
            <a:off x="1806575" y="43688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C</a:t>
            </a:r>
            <a:endParaRPr lang="ru-RU"/>
          </a:p>
        </p:txBody>
      </p:sp>
      <p:sp>
        <p:nvSpPr>
          <p:cNvPr id="4127" name="Text Box 31"/>
          <p:cNvSpPr txBox="1">
            <a:spLocks noChangeArrowheads="1"/>
          </p:cNvSpPr>
          <p:nvPr/>
        </p:nvSpPr>
        <p:spPr bwMode="auto">
          <a:xfrm>
            <a:off x="1454150" y="46132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K</a:t>
            </a:r>
            <a:endParaRPr lang="ru-RU"/>
          </a:p>
        </p:txBody>
      </p:sp>
      <p:sp>
        <p:nvSpPr>
          <p:cNvPr id="4128" name="Text Box 32"/>
          <p:cNvSpPr txBox="1">
            <a:spLocks noChangeArrowheads="1"/>
          </p:cNvSpPr>
          <p:nvPr/>
        </p:nvSpPr>
        <p:spPr bwMode="auto">
          <a:xfrm>
            <a:off x="1676400" y="4648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d</a:t>
            </a:r>
            <a:endParaRPr lang="ru-RU" sz="2400"/>
          </a:p>
        </p:txBody>
      </p:sp>
      <p:sp>
        <p:nvSpPr>
          <p:cNvPr id="4129" name="Text Box 33"/>
          <p:cNvSpPr txBox="1">
            <a:spLocks noChangeArrowheads="1"/>
          </p:cNvSpPr>
          <p:nvPr/>
        </p:nvSpPr>
        <p:spPr bwMode="auto">
          <a:xfrm>
            <a:off x="3714744" y="3286124"/>
            <a:ext cx="41304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 dirty="0">
                <a:solidFill>
                  <a:srgbClr val="990000"/>
                </a:solidFill>
              </a:rPr>
              <a:t>2.</a:t>
            </a:r>
            <a:r>
              <a:rPr lang="ru-RU" dirty="0"/>
              <a:t> </a:t>
            </a:r>
            <a:r>
              <a:rPr lang="ru-RU" sz="2400" dirty="0"/>
              <a:t>Составьте план нахождения </a:t>
            </a:r>
            <a:endParaRPr lang="en-US" sz="2400" dirty="0"/>
          </a:p>
          <a:p>
            <a:pPr algn="l"/>
            <a:r>
              <a:rPr lang="ru-RU" sz="2400" dirty="0"/>
              <a:t>величины </a:t>
            </a:r>
            <a:r>
              <a:rPr lang="en-US" sz="2400" b="1" dirty="0"/>
              <a:t>d</a:t>
            </a:r>
            <a:r>
              <a:rPr lang="ru-RU" sz="2400" dirty="0"/>
              <a:t> по заданным </a:t>
            </a:r>
            <a:endParaRPr lang="ru-RU" sz="2400" dirty="0" smtClean="0"/>
          </a:p>
          <a:p>
            <a:pPr algn="l"/>
            <a:r>
              <a:rPr lang="ru-RU" sz="2400" dirty="0" smtClean="0"/>
              <a:t>величинам  </a:t>
            </a:r>
            <a:r>
              <a:rPr lang="en-US" sz="2400" b="1" dirty="0" smtClean="0"/>
              <a:t>a, h, r.</a:t>
            </a:r>
            <a:endParaRPr lang="ru-RU" sz="2400" b="1" dirty="0" smtClean="0"/>
          </a:p>
        </p:txBody>
      </p:sp>
      <p:sp>
        <p:nvSpPr>
          <p:cNvPr id="4130" name="Text Box 34"/>
          <p:cNvSpPr txBox="1">
            <a:spLocks noChangeArrowheads="1"/>
          </p:cNvSpPr>
          <p:nvPr/>
        </p:nvSpPr>
        <p:spPr bwMode="auto">
          <a:xfrm>
            <a:off x="4500562" y="4357694"/>
            <a:ext cx="41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990000"/>
                </a:solidFill>
              </a:rPr>
              <a:t>План:</a:t>
            </a:r>
            <a:r>
              <a:rPr lang="ru-RU" sz="2000" dirty="0"/>
              <a:t> 1)  из ∆АВС найти АС, затем АК</a:t>
            </a:r>
          </a:p>
          <a:p>
            <a:r>
              <a:rPr lang="ru-RU" sz="2000" dirty="0"/>
              <a:t>            2) из ∆АКО найти </a:t>
            </a:r>
            <a:r>
              <a:rPr lang="en-US" sz="2000" dirty="0"/>
              <a:t>d</a:t>
            </a:r>
            <a:endParaRPr lang="ru-RU" sz="2000" dirty="0"/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3857620" y="4929198"/>
            <a:ext cx="5064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b="1" dirty="0">
                <a:solidFill>
                  <a:srgbClr val="990000"/>
                </a:solidFill>
              </a:rPr>
              <a:t>3</a:t>
            </a:r>
            <a:r>
              <a:rPr lang="ru-RU" b="1" dirty="0">
                <a:solidFill>
                  <a:srgbClr val="990000"/>
                </a:solidFill>
              </a:rPr>
              <a:t>.</a:t>
            </a:r>
            <a:r>
              <a:rPr lang="ru-RU" sz="2400" dirty="0"/>
              <a:t> Составьте план нахождения </a:t>
            </a:r>
            <a:endParaRPr lang="en-US" sz="2400" dirty="0"/>
          </a:p>
          <a:p>
            <a:pPr algn="l"/>
            <a:r>
              <a:rPr lang="ru-RU" sz="2400" dirty="0"/>
              <a:t>величины </a:t>
            </a:r>
            <a:r>
              <a:rPr lang="en-US" sz="2400" b="1" dirty="0" smtClean="0"/>
              <a:t>h</a:t>
            </a:r>
            <a:r>
              <a:rPr lang="ru-RU" sz="2400" dirty="0"/>
              <a:t> по заданным величинам </a:t>
            </a:r>
            <a:r>
              <a:rPr lang="en-US" sz="2400" b="1" dirty="0" smtClean="0"/>
              <a:t>a, d, r.</a:t>
            </a:r>
            <a:endParaRPr lang="ru-RU" sz="2400" b="1" dirty="0" smtClean="0"/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4500562" y="5929330"/>
            <a:ext cx="42605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990000"/>
                </a:solidFill>
              </a:rPr>
              <a:t>План: </a:t>
            </a:r>
            <a:r>
              <a:rPr lang="en-US" sz="2000" b="1" dirty="0">
                <a:solidFill>
                  <a:srgbClr val="990000"/>
                </a:solidFill>
              </a:rPr>
              <a:t> </a:t>
            </a:r>
            <a:r>
              <a:rPr lang="ru-RU" sz="2000" dirty="0"/>
              <a:t>1)  из ∆А</a:t>
            </a:r>
            <a:r>
              <a:rPr lang="en-US" sz="2000" dirty="0"/>
              <a:t>KO</a:t>
            </a:r>
            <a:r>
              <a:rPr lang="ru-RU" sz="2000" dirty="0"/>
              <a:t> найти А</a:t>
            </a:r>
            <a:r>
              <a:rPr lang="en-US" sz="2000" dirty="0"/>
              <a:t>K</a:t>
            </a:r>
            <a:r>
              <a:rPr lang="ru-RU" sz="2000" dirty="0"/>
              <a:t>, затем А</a:t>
            </a:r>
            <a:r>
              <a:rPr lang="en-US" sz="2000" dirty="0"/>
              <a:t>C</a:t>
            </a:r>
          </a:p>
          <a:p>
            <a:r>
              <a:rPr lang="ru-RU" sz="2000" dirty="0"/>
              <a:t>2) из ∆А</a:t>
            </a:r>
            <a:r>
              <a:rPr lang="en-US" sz="2000" dirty="0"/>
              <a:t>BC</a:t>
            </a:r>
            <a:r>
              <a:rPr lang="ru-RU" sz="2000" dirty="0"/>
              <a:t> найти </a:t>
            </a:r>
            <a:r>
              <a:rPr lang="en-US" sz="2000" dirty="0"/>
              <a:t>BC = h</a:t>
            </a:r>
            <a:endParaRPr lang="ru-RU" sz="2000" dirty="0"/>
          </a:p>
        </p:txBody>
      </p:sp>
      <p:sp>
        <p:nvSpPr>
          <p:cNvPr id="4135" name="Rectangle 39"/>
          <p:cNvSpPr>
            <a:spLocks noChangeArrowheads="1"/>
          </p:cNvSpPr>
          <p:nvPr/>
        </p:nvSpPr>
        <p:spPr bwMode="auto">
          <a:xfrm>
            <a:off x="2786050" y="0"/>
            <a:ext cx="19303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3200" b="1" dirty="0">
                <a:solidFill>
                  <a:srgbClr val="C00000"/>
                </a:solidFill>
              </a:rPr>
              <a:t>Задача  1.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 build="p"/>
      <p:bldP spid="4113" grpId="0" animBg="1"/>
      <p:bldP spid="4114" grpId="0" animBg="1"/>
      <p:bldP spid="4115" grpId="0" animBg="1"/>
      <p:bldP spid="4116" grpId="0" animBg="1"/>
      <p:bldP spid="4117" grpId="0" animBg="1"/>
      <p:bldP spid="4118" grpId="0" animBg="1"/>
      <p:bldP spid="4119" grpId="0"/>
      <p:bldP spid="4120" grpId="0"/>
      <p:bldP spid="4121" grpId="0"/>
      <p:bldP spid="4122" grpId="0"/>
      <p:bldP spid="4123" grpId="0"/>
      <p:bldP spid="4124" grpId="0"/>
      <p:bldP spid="4125" grpId="0"/>
      <p:bldP spid="4126" grpId="0"/>
      <p:bldP spid="4127" grpId="0"/>
      <p:bldP spid="4128" grpId="0"/>
      <p:bldP spid="4129" grpId="0"/>
      <p:bldP spid="4130" grpId="0"/>
      <p:bldP spid="4132" grpId="0"/>
      <p:bldP spid="41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785786" y="785794"/>
            <a:ext cx="6357982" cy="1295400"/>
          </a:xfrm>
        </p:spPr>
        <p:txBody>
          <a:bodyPr>
            <a:noAutofit/>
          </a:bodyPr>
          <a:lstStyle/>
          <a:p>
            <a:pPr algn="l"/>
            <a:r>
              <a:rPr lang="ru-RU" sz="2800" b="1" i="1" dirty="0" smtClean="0"/>
              <a:t>Дано:  </a:t>
            </a:r>
            <a:r>
              <a:rPr lang="ru-RU" sz="2800" i="1" dirty="0" smtClean="0"/>
              <a:t>АВ=</a:t>
            </a:r>
            <a:r>
              <a:rPr lang="ru-RU" sz="2800" b="1" i="1" dirty="0" smtClean="0">
                <a:solidFill>
                  <a:srgbClr val="006600"/>
                </a:solidFill>
              </a:rPr>
              <a:t>13 </a:t>
            </a:r>
            <a:r>
              <a:rPr lang="ru-RU" sz="2800" i="1" dirty="0" smtClean="0"/>
              <a:t>дм, </a:t>
            </a:r>
            <a:r>
              <a:rPr lang="en-US" sz="2800" b="1" i="1" dirty="0" smtClean="0"/>
              <a:t>r</a:t>
            </a:r>
            <a:r>
              <a:rPr lang="ru-RU" sz="2800" i="1" dirty="0" smtClean="0"/>
              <a:t> = </a:t>
            </a:r>
            <a:r>
              <a:rPr lang="ru-RU" sz="2800" b="1" i="1" dirty="0" smtClean="0">
                <a:solidFill>
                  <a:srgbClr val="006600"/>
                </a:solidFill>
              </a:rPr>
              <a:t>10 </a:t>
            </a:r>
            <a:r>
              <a:rPr lang="ru-RU" sz="2800" i="1" dirty="0" smtClean="0"/>
              <a:t>дм, </a:t>
            </a:r>
            <a:r>
              <a:rPr lang="en-US" sz="2800" b="1" dirty="0" smtClean="0"/>
              <a:t>d </a:t>
            </a:r>
            <a:r>
              <a:rPr lang="ru-RU" sz="2800" b="1" dirty="0" smtClean="0"/>
              <a:t>= </a:t>
            </a:r>
            <a:r>
              <a:rPr lang="ru-RU" sz="2800" b="1" i="1" dirty="0" smtClean="0">
                <a:solidFill>
                  <a:srgbClr val="006600"/>
                </a:solidFill>
              </a:rPr>
              <a:t>8 </a:t>
            </a:r>
            <a:r>
              <a:rPr lang="ru-RU" sz="2800" i="1" dirty="0" smtClean="0"/>
              <a:t>дм. </a:t>
            </a:r>
            <a:br>
              <a:rPr lang="ru-RU" sz="2800" i="1" dirty="0" smtClean="0"/>
            </a:br>
            <a:r>
              <a:rPr lang="ru-RU" sz="2800" b="1" i="1" dirty="0" smtClean="0"/>
              <a:t>Найти:</a:t>
            </a:r>
            <a:r>
              <a:rPr lang="ru-RU" sz="2800" i="1" dirty="0" smtClean="0"/>
              <a:t> </a:t>
            </a:r>
            <a:r>
              <a:rPr lang="en-US" sz="2800" i="1" dirty="0" smtClean="0"/>
              <a:t>h</a:t>
            </a:r>
            <a:r>
              <a:rPr lang="ru-RU" sz="2800" i="1" dirty="0" smtClean="0"/>
              <a:t>.</a:t>
            </a:r>
            <a:endParaRPr lang="ru-RU" sz="2800" dirty="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066800" y="2438400"/>
            <a:ext cx="2187575" cy="2913063"/>
            <a:chOff x="672" y="1536"/>
            <a:chExt cx="1378" cy="1835"/>
          </a:xfrm>
        </p:grpSpPr>
        <p:sp>
          <p:nvSpPr>
            <p:cNvPr id="4108" name="AutoShape 12"/>
            <p:cNvSpPr>
              <a:spLocks noChangeAspect="1" noChangeArrowheads="1"/>
            </p:cNvSpPr>
            <p:nvPr/>
          </p:nvSpPr>
          <p:spPr bwMode="auto">
            <a:xfrm>
              <a:off x="672" y="1536"/>
              <a:ext cx="1378" cy="1830"/>
            </a:xfrm>
            <a:prstGeom prst="can">
              <a:avLst>
                <a:gd name="adj" fmla="val 33200"/>
              </a:avLst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1" name="Oval 15"/>
            <p:cNvSpPr>
              <a:spLocks noChangeArrowheads="1"/>
            </p:cNvSpPr>
            <p:nvPr/>
          </p:nvSpPr>
          <p:spPr bwMode="auto">
            <a:xfrm>
              <a:off x="672" y="2891"/>
              <a:ext cx="1366" cy="48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13" name="Line 17"/>
          <p:cNvSpPr>
            <a:spLocks noChangeShapeType="1"/>
          </p:cNvSpPr>
          <p:nvPr/>
        </p:nvSpPr>
        <p:spPr bwMode="auto">
          <a:xfrm flipV="1">
            <a:off x="1371600" y="2438400"/>
            <a:ext cx="533400" cy="2819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>
            <a:off x="1905000" y="2438400"/>
            <a:ext cx="0" cy="2133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 flipH="1">
            <a:off x="1371600" y="45720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2133600" y="2819400"/>
            <a:ext cx="0" cy="2209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7" name="Line 21"/>
          <p:cNvSpPr>
            <a:spLocks noChangeShapeType="1"/>
          </p:cNvSpPr>
          <p:nvPr/>
        </p:nvSpPr>
        <p:spPr bwMode="auto">
          <a:xfrm flipH="1">
            <a:off x="1371600" y="5029200"/>
            <a:ext cx="762000" cy="228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8" name="Line 22"/>
          <p:cNvSpPr>
            <a:spLocks noChangeShapeType="1"/>
          </p:cNvSpPr>
          <p:nvPr/>
        </p:nvSpPr>
        <p:spPr bwMode="auto">
          <a:xfrm flipH="1" flipV="1">
            <a:off x="1676400" y="48768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1066800" y="51657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/>
              <a:t>А</a:t>
            </a:r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1785918" y="2071678"/>
            <a:ext cx="3145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/>
              <a:t>В</a:t>
            </a:r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2143108" y="4786322"/>
            <a:ext cx="3401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/>
              <a:t>О</a:t>
            </a: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2063750" y="2703513"/>
            <a:ext cx="4187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/>
              <a:t>О</a:t>
            </a:r>
            <a:r>
              <a:rPr lang="ru-RU" b="1" baseline="-25000" dirty="0"/>
              <a:t>1</a:t>
            </a:r>
            <a:endParaRPr lang="ru-RU" b="1" dirty="0"/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1285852" y="3643314"/>
            <a:ext cx="4443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dirty="0" smtClean="0"/>
              <a:t>13</a:t>
            </a:r>
            <a:endParaRPr lang="ru-RU" sz="2000" dirty="0"/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2084388" y="346868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h</a:t>
            </a:r>
            <a:endParaRPr lang="ru-RU" sz="2400" dirty="0"/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1714480" y="5000636"/>
            <a:ext cx="4443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dirty="0" smtClean="0"/>
              <a:t>10</a:t>
            </a:r>
            <a:endParaRPr lang="ru-RU" sz="2000" dirty="0"/>
          </a:p>
        </p:txBody>
      </p:sp>
      <p:sp>
        <p:nvSpPr>
          <p:cNvPr id="4126" name="Text Box 30"/>
          <p:cNvSpPr txBox="1">
            <a:spLocks noChangeArrowheads="1"/>
          </p:cNvSpPr>
          <p:nvPr/>
        </p:nvSpPr>
        <p:spPr bwMode="auto">
          <a:xfrm>
            <a:off x="1857356" y="4286256"/>
            <a:ext cx="3064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/>
              <a:t>C</a:t>
            </a:r>
            <a:endParaRPr lang="ru-RU" b="1" dirty="0"/>
          </a:p>
        </p:txBody>
      </p:sp>
      <p:sp>
        <p:nvSpPr>
          <p:cNvPr id="4127" name="Text Box 31"/>
          <p:cNvSpPr txBox="1">
            <a:spLocks noChangeArrowheads="1"/>
          </p:cNvSpPr>
          <p:nvPr/>
        </p:nvSpPr>
        <p:spPr bwMode="auto">
          <a:xfrm>
            <a:off x="1454150" y="4613275"/>
            <a:ext cx="311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/>
              <a:t>K</a:t>
            </a:r>
            <a:endParaRPr lang="ru-RU" b="1" dirty="0"/>
          </a:p>
        </p:txBody>
      </p:sp>
      <p:sp>
        <p:nvSpPr>
          <p:cNvPr id="4128" name="Text Box 32"/>
          <p:cNvSpPr txBox="1">
            <a:spLocks noChangeArrowheads="1"/>
          </p:cNvSpPr>
          <p:nvPr/>
        </p:nvSpPr>
        <p:spPr bwMode="auto">
          <a:xfrm>
            <a:off x="1714480" y="4643446"/>
            <a:ext cx="3145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dirty="0" smtClean="0"/>
              <a:t>8</a:t>
            </a:r>
            <a:endParaRPr lang="ru-RU" sz="2000" dirty="0"/>
          </a:p>
        </p:txBody>
      </p:sp>
      <p:sp>
        <p:nvSpPr>
          <p:cNvPr id="4135" name="Rectangle 39"/>
          <p:cNvSpPr>
            <a:spLocks noChangeArrowheads="1"/>
          </p:cNvSpPr>
          <p:nvPr/>
        </p:nvSpPr>
        <p:spPr bwMode="auto">
          <a:xfrm>
            <a:off x="3286116" y="285728"/>
            <a:ext cx="37323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Решите задачу: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357818" y="4643446"/>
            <a:ext cx="2428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Ответ:</a:t>
            </a:r>
            <a:r>
              <a:rPr lang="ru-RU" sz="3200" b="1" dirty="0" smtClean="0"/>
              <a:t> 5 дм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НОВЫЙ</a:t>
            </a:r>
            <a:r>
              <a:rPr lang="ru-RU" sz="66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МАТЕРИАЛ</a:t>
            </a:r>
            <a:endParaRPr lang="ru-RU" sz="6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142984"/>
            <a:ext cx="82868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200" b="1" u="sng" dirty="0" smtClean="0">
                <a:solidFill>
                  <a:srgbClr val="006600"/>
                </a:solidFill>
              </a:rPr>
              <a:t>Определение 1: </a:t>
            </a:r>
            <a:r>
              <a:rPr lang="ru-RU" sz="3200" b="1" dirty="0" smtClean="0">
                <a:solidFill>
                  <a:srgbClr val="006600"/>
                </a:solidFill>
              </a:rPr>
              <a:t>  </a:t>
            </a:r>
            <a:r>
              <a:rPr lang="ru-RU" sz="3200" b="1" dirty="0" smtClean="0">
                <a:solidFill>
                  <a:srgbClr val="800000"/>
                </a:solidFill>
              </a:rPr>
              <a:t>Цилиндром  </a:t>
            </a:r>
            <a:r>
              <a:rPr lang="ru-RU" sz="3200" b="1" dirty="0" smtClean="0">
                <a:solidFill>
                  <a:srgbClr val="006600"/>
                </a:solidFill>
              </a:rPr>
              <a:t> </a:t>
            </a:r>
            <a:r>
              <a:rPr lang="ru-RU" sz="3200" b="1" dirty="0" smtClean="0"/>
              <a:t>называется тело, которое состоит из двух кругов, совмещаемых параллельным переносом, и всех отрезков, соединяющих соответствующие точки этих кругов.</a:t>
            </a:r>
            <a:endParaRPr lang="ru-RU" sz="3200" b="1" dirty="0"/>
          </a:p>
        </p:txBody>
      </p: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71472" y="3832225"/>
            <a:ext cx="7215238" cy="3025775"/>
            <a:chOff x="2018" y="1207"/>
            <a:chExt cx="4242" cy="1906"/>
          </a:xfrm>
        </p:grpSpPr>
        <p:sp>
          <p:nvSpPr>
            <p:cNvPr id="8" name="AutoShape 19"/>
            <p:cNvSpPr>
              <a:spLocks noChangeAspect="1" noChangeArrowheads="1"/>
            </p:cNvSpPr>
            <p:nvPr/>
          </p:nvSpPr>
          <p:spPr bwMode="auto">
            <a:xfrm>
              <a:off x="2018" y="1207"/>
              <a:ext cx="1800" cy="1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Oval 20"/>
            <p:cNvSpPr>
              <a:spLocks noChangeArrowheads="1"/>
            </p:cNvSpPr>
            <p:nvPr/>
          </p:nvSpPr>
          <p:spPr bwMode="auto">
            <a:xfrm>
              <a:off x="2787" y="1329"/>
              <a:ext cx="646" cy="298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21"/>
            <p:cNvSpPr>
              <a:spLocks noChangeShapeType="1"/>
            </p:cNvSpPr>
            <p:nvPr/>
          </p:nvSpPr>
          <p:spPr bwMode="auto">
            <a:xfrm flipH="1">
              <a:off x="2518" y="1477"/>
              <a:ext cx="269" cy="10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22"/>
            <p:cNvSpPr>
              <a:spLocks noChangeShapeType="1"/>
            </p:cNvSpPr>
            <p:nvPr/>
          </p:nvSpPr>
          <p:spPr bwMode="auto">
            <a:xfrm flipH="1">
              <a:off x="3163" y="1477"/>
              <a:ext cx="269" cy="10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Arc 23"/>
            <p:cNvSpPr>
              <a:spLocks/>
            </p:cNvSpPr>
            <p:nvPr/>
          </p:nvSpPr>
          <p:spPr bwMode="auto">
            <a:xfrm rot="5400000">
              <a:off x="2715" y="2217"/>
              <a:ext cx="254" cy="647"/>
            </a:xfrm>
            <a:custGeom>
              <a:avLst/>
              <a:gdLst>
                <a:gd name="G0" fmla="+- 15224 0 0"/>
                <a:gd name="G1" fmla="+- 21600 0 0"/>
                <a:gd name="G2" fmla="+- 21600 0 0"/>
                <a:gd name="T0" fmla="*/ 0 w 36824"/>
                <a:gd name="T1" fmla="*/ 6277 h 43144"/>
                <a:gd name="T2" fmla="*/ 16772 w 36824"/>
                <a:gd name="T3" fmla="*/ 43144 h 43144"/>
                <a:gd name="T4" fmla="*/ 15224 w 36824"/>
                <a:gd name="T5" fmla="*/ 21600 h 4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824" h="43144" fill="none" extrusionOk="0">
                  <a:moveTo>
                    <a:pt x="0" y="6277"/>
                  </a:moveTo>
                  <a:cubicBezTo>
                    <a:pt x="4046" y="2256"/>
                    <a:pt x="9519" y="-1"/>
                    <a:pt x="15224" y="0"/>
                  </a:cubicBezTo>
                  <a:cubicBezTo>
                    <a:pt x="27153" y="0"/>
                    <a:pt x="36824" y="9670"/>
                    <a:pt x="36824" y="21600"/>
                  </a:cubicBezTo>
                  <a:cubicBezTo>
                    <a:pt x="36824" y="32928"/>
                    <a:pt x="28071" y="42332"/>
                    <a:pt x="16772" y="43144"/>
                  </a:cubicBezTo>
                </a:path>
                <a:path w="36824" h="43144" stroke="0" extrusionOk="0">
                  <a:moveTo>
                    <a:pt x="0" y="6277"/>
                  </a:moveTo>
                  <a:cubicBezTo>
                    <a:pt x="4046" y="2256"/>
                    <a:pt x="9519" y="-1"/>
                    <a:pt x="15224" y="0"/>
                  </a:cubicBezTo>
                  <a:cubicBezTo>
                    <a:pt x="27153" y="0"/>
                    <a:pt x="36824" y="9670"/>
                    <a:pt x="36824" y="21600"/>
                  </a:cubicBezTo>
                  <a:cubicBezTo>
                    <a:pt x="36824" y="32928"/>
                    <a:pt x="28071" y="42332"/>
                    <a:pt x="16772" y="43144"/>
                  </a:cubicBezTo>
                  <a:lnTo>
                    <a:pt x="15224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Arc 24"/>
            <p:cNvSpPr>
              <a:spLocks/>
            </p:cNvSpPr>
            <p:nvPr/>
          </p:nvSpPr>
          <p:spPr bwMode="auto">
            <a:xfrm rot="16200000">
              <a:off x="2766" y="2121"/>
              <a:ext cx="149" cy="64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144"/>
                <a:gd name="T2" fmla="*/ 1548 w 21600"/>
                <a:gd name="T3" fmla="*/ 43144 h 43144"/>
                <a:gd name="T4" fmla="*/ 0 w 21600"/>
                <a:gd name="T5" fmla="*/ 21600 h 4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4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28"/>
                    <a:pt x="12847" y="42332"/>
                    <a:pt x="1548" y="43144"/>
                  </a:cubicBezTo>
                </a:path>
                <a:path w="21600" h="4314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28"/>
                    <a:pt x="12847" y="42332"/>
                    <a:pt x="1548" y="4314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25"/>
            <p:cNvSpPr>
              <a:spLocks noChangeShapeType="1"/>
            </p:cNvSpPr>
            <p:nvPr/>
          </p:nvSpPr>
          <p:spPr bwMode="auto">
            <a:xfrm>
              <a:off x="2142" y="2816"/>
              <a:ext cx="13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26"/>
            <p:cNvSpPr>
              <a:spLocks noChangeShapeType="1"/>
            </p:cNvSpPr>
            <p:nvPr/>
          </p:nvSpPr>
          <p:spPr bwMode="auto">
            <a:xfrm flipV="1">
              <a:off x="2142" y="2221"/>
              <a:ext cx="215" cy="5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27"/>
            <p:cNvSpPr>
              <a:spLocks noChangeShapeType="1"/>
            </p:cNvSpPr>
            <p:nvPr/>
          </p:nvSpPr>
          <p:spPr bwMode="auto">
            <a:xfrm flipV="1">
              <a:off x="3540" y="2221"/>
              <a:ext cx="214" cy="5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auto">
            <a:xfrm>
              <a:off x="2357" y="2221"/>
              <a:ext cx="21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auto">
            <a:xfrm flipH="1">
              <a:off x="3217" y="2221"/>
              <a:ext cx="53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auto">
            <a:xfrm flipH="1">
              <a:off x="2572" y="2221"/>
              <a:ext cx="64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auto">
            <a:xfrm flipH="1">
              <a:off x="2858" y="1477"/>
              <a:ext cx="252" cy="10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Text Box 36"/>
            <p:cNvSpPr txBox="1">
              <a:spLocks noChangeArrowheads="1"/>
            </p:cNvSpPr>
            <p:nvPr/>
          </p:nvSpPr>
          <p:spPr bwMode="auto">
            <a:xfrm>
              <a:off x="3242" y="1306"/>
              <a:ext cx="28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Arial" pitchFamily="34" charset="0"/>
              </a:endParaRPr>
            </a:p>
          </p:txBody>
        </p:sp>
        <p:sp>
          <p:nvSpPr>
            <p:cNvPr id="22" name="Text Box 38"/>
            <p:cNvSpPr txBox="1">
              <a:spLocks noChangeArrowheads="1"/>
            </p:cNvSpPr>
            <p:nvPr/>
          </p:nvSpPr>
          <p:spPr bwMode="auto">
            <a:xfrm>
              <a:off x="5798" y="1432"/>
              <a:ext cx="462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dirty="0">
                  <a:latin typeface="Arial" pitchFamily="34" charset="0"/>
                </a:rPr>
                <a:t>  </a:t>
              </a:r>
              <a:endParaRPr lang="ru-RU" dirty="0">
                <a:latin typeface="Arial" pitchFamily="34" charset="0"/>
              </a:endParaRPr>
            </a:p>
          </p:txBody>
        </p:sp>
        <p:sp>
          <p:nvSpPr>
            <p:cNvPr id="23" name="Text Box 39"/>
            <p:cNvSpPr txBox="1">
              <a:spLocks noChangeArrowheads="1"/>
            </p:cNvSpPr>
            <p:nvPr/>
          </p:nvSpPr>
          <p:spPr bwMode="auto">
            <a:xfrm>
              <a:off x="2234" y="2501"/>
              <a:ext cx="28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Times New Roman" pitchFamily="18" charset="0"/>
                </a:rPr>
                <a:t>α</a:t>
              </a: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572132" y="3929066"/>
            <a:ext cx="2282825" cy="2592388"/>
            <a:chOff x="5286271" y="1643050"/>
            <a:chExt cx="2282825" cy="2592388"/>
          </a:xfrm>
        </p:grpSpPr>
        <p:grpSp>
          <p:nvGrpSpPr>
            <p:cNvPr id="25" name="Group 41"/>
            <p:cNvGrpSpPr>
              <a:grpSpLocks/>
            </p:cNvGrpSpPr>
            <p:nvPr/>
          </p:nvGrpSpPr>
          <p:grpSpPr bwMode="auto">
            <a:xfrm>
              <a:off x="5286271" y="1643050"/>
              <a:ext cx="2282825" cy="2592388"/>
              <a:chOff x="1818" y="11697"/>
              <a:chExt cx="3169" cy="2648"/>
            </a:xfrm>
          </p:grpSpPr>
          <p:sp>
            <p:nvSpPr>
              <p:cNvPr id="27" name="AutoShape 42"/>
              <p:cNvSpPr>
                <a:spLocks noChangeArrowheads="1"/>
              </p:cNvSpPr>
              <p:nvPr/>
            </p:nvSpPr>
            <p:spPr bwMode="auto">
              <a:xfrm>
                <a:off x="1818" y="11697"/>
                <a:ext cx="3169" cy="2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Oval 43"/>
              <p:cNvSpPr>
                <a:spLocks noChangeArrowheads="1"/>
              </p:cNvSpPr>
              <p:nvPr/>
            </p:nvSpPr>
            <p:spPr bwMode="auto">
              <a:xfrm>
                <a:off x="2880" y="11837"/>
                <a:ext cx="1694" cy="557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Line 44"/>
              <p:cNvSpPr>
                <a:spLocks noChangeShapeType="1"/>
              </p:cNvSpPr>
              <p:nvPr/>
            </p:nvSpPr>
            <p:spPr bwMode="auto">
              <a:xfrm>
                <a:off x="2880" y="12116"/>
                <a:ext cx="1" cy="16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Line 45"/>
              <p:cNvSpPr>
                <a:spLocks noChangeShapeType="1"/>
              </p:cNvSpPr>
              <p:nvPr/>
            </p:nvSpPr>
            <p:spPr bwMode="auto">
              <a:xfrm>
                <a:off x="4574" y="12116"/>
                <a:ext cx="1" cy="16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" name="Group 46"/>
              <p:cNvGrpSpPr>
                <a:grpSpLocks/>
              </p:cNvGrpSpPr>
              <p:nvPr/>
            </p:nvGrpSpPr>
            <p:grpSpPr bwMode="auto">
              <a:xfrm>
                <a:off x="2879" y="13511"/>
                <a:ext cx="1695" cy="555"/>
                <a:chOff x="2879" y="13511"/>
                <a:chExt cx="1695" cy="555"/>
              </a:xfrm>
            </p:grpSpPr>
            <p:sp>
              <p:nvSpPr>
                <p:cNvPr id="35" name="Arc 47"/>
                <p:cNvSpPr>
                  <a:spLocks/>
                </p:cNvSpPr>
                <p:nvPr/>
              </p:nvSpPr>
              <p:spPr bwMode="auto">
                <a:xfrm rot="5400000">
                  <a:off x="3587" y="13080"/>
                  <a:ext cx="278" cy="1694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054"/>
                    <a:gd name="T2" fmla="*/ 2506 w 21600"/>
                    <a:gd name="T3" fmla="*/ 43054 h 43054"/>
                    <a:gd name="T4" fmla="*/ 0 w 21600"/>
                    <a:gd name="T5" fmla="*/ 21600 h 430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054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559"/>
                        <a:pt x="13391" y="41782"/>
                        <a:pt x="2506" y="43054"/>
                      </a:cubicBezTo>
                    </a:path>
                    <a:path w="21600" h="43054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559"/>
                        <a:pt x="13391" y="41782"/>
                        <a:pt x="2506" y="43054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6" name="Arc 48"/>
                <p:cNvSpPr>
                  <a:spLocks/>
                </p:cNvSpPr>
                <p:nvPr/>
              </p:nvSpPr>
              <p:spPr bwMode="auto">
                <a:xfrm rot="16200000">
                  <a:off x="3577" y="12816"/>
                  <a:ext cx="302" cy="1692"/>
                </a:xfrm>
                <a:custGeom>
                  <a:avLst/>
                  <a:gdLst>
                    <a:gd name="G0" fmla="+- 1806 0 0"/>
                    <a:gd name="G1" fmla="+- 21600 0 0"/>
                    <a:gd name="G2" fmla="+- 21600 0 0"/>
                    <a:gd name="T0" fmla="*/ 1806 w 23406"/>
                    <a:gd name="T1" fmla="*/ 0 h 43200"/>
                    <a:gd name="T2" fmla="*/ 0 w 23406"/>
                    <a:gd name="T3" fmla="*/ 43124 h 43200"/>
                    <a:gd name="T4" fmla="*/ 1806 w 23406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406" h="43200" fill="none" extrusionOk="0">
                      <a:moveTo>
                        <a:pt x="1805" y="0"/>
                      </a:moveTo>
                      <a:cubicBezTo>
                        <a:pt x="13735" y="0"/>
                        <a:pt x="23406" y="9670"/>
                        <a:pt x="23406" y="21600"/>
                      </a:cubicBezTo>
                      <a:cubicBezTo>
                        <a:pt x="23406" y="33529"/>
                        <a:pt x="13735" y="43200"/>
                        <a:pt x="1806" y="43200"/>
                      </a:cubicBezTo>
                      <a:cubicBezTo>
                        <a:pt x="1203" y="43200"/>
                        <a:pt x="600" y="43174"/>
                        <a:pt x="-1" y="43124"/>
                      </a:cubicBezTo>
                    </a:path>
                    <a:path w="23406" h="43200" stroke="0" extrusionOk="0">
                      <a:moveTo>
                        <a:pt x="1805" y="0"/>
                      </a:moveTo>
                      <a:cubicBezTo>
                        <a:pt x="13735" y="0"/>
                        <a:pt x="23406" y="9670"/>
                        <a:pt x="23406" y="21600"/>
                      </a:cubicBezTo>
                      <a:cubicBezTo>
                        <a:pt x="23406" y="33529"/>
                        <a:pt x="13735" y="43200"/>
                        <a:pt x="1806" y="43200"/>
                      </a:cubicBezTo>
                      <a:cubicBezTo>
                        <a:pt x="1203" y="43200"/>
                        <a:pt x="600" y="43174"/>
                        <a:pt x="-1" y="43124"/>
                      </a:cubicBezTo>
                      <a:lnTo>
                        <a:pt x="180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2" name="Line 49"/>
              <p:cNvSpPr>
                <a:spLocks noChangeShapeType="1"/>
              </p:cNvSpPr>
              <p:nvPr/>
            </p:nvSpPr>
            <p:spPr bwMode="auto">
              <a:xfrm>
                <a:off x="3742" y="12017"/>
                <a:ext cx="0" cy="176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Text Box 50"/>
              <p:cNvSpPr txBox="1">
                <a:spLocks noChangeArrowheads="1"/>
              </p:cNvSpPr>
              <p:nvPr/>
            </p:nvSpPr>
            <p:spPr bwMode="auto">
              <a:xfrm>
                <a:off x="3266" y="11857"/>
                <a:ext cx="635" cy="6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dirty="0">
                    <a:latin typeface="Arial" pitchFamily="34" charset="0"/>
                  </a:rPr>
                  <a:t>О</a:t>
                </a:r>
              </a:p>
            </p:txBody>
          </p:sp>
          <p:sp>
            <p:nvSpPr>
              <p:cNvPr id="34" name="Text Box 51"/>
              <p:cNvSpPr txBox="1">
                <a:spLocks noChangeArrowheads="1"/>
              </p:cNvSpPr>
              <p:nvPr/>
            </p:nvSpPr>
            <p:spPr bwMode="auto">
              <a:xfrm>
                <a:off x="3266" y="13459"/>
                <a:ext cx="635" cy="6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dirty="0">
                    <a:latin typeface="Arial" pitchFamily="34" charset="0"/>
                  </a:rPr>
                  <a:t>О</a:t>
                </a:r>
                <a:r>
                  <a:rPr lang="ru-RU" sz="800" dirty="0">
                    <a:latin typeface="Arial" pitchFamily="34" charset="0"/>
                  </a:rPr>
                  <a:t>1</a:t>
                </a:r>
                <a:endParaRPr lang="ru-RU" dirty="0">
                  <a:latin typeface="Arial" pitchFamily="34" charset="0"/>
                </a:endParaRPr>
              </a:p>
            </p:txBody>
          </p:sp>
        </p:grpSp>
        <p:cxnSp>
          <p:nvCxnSpPr>
            <p:cNvPr id="26" name="Прямая со стрелкой 25"/>
            <p:cNvCxnSpPr/>
            <p:nvPr/>
          </p:nvCxnSpPr>
          <p:spPr>
            <a:xfrm rot="5400000">
              <a:off x="4894265" y="2749545"/>
              <a:ext cx="1214446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7" name="Прямая со стрелкой 36"/>
          <p:cNvCxnSpPr/>
          <p:nvPr/>
        </p:nvCxnSpPr>
        <p:spPr>
          <a:xfrm rot="5400000">
            <a:off x="642910" y="4214818"/>
            <a:ext cx="1143008" cy="42862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Группа 37"/>
          <p:cNvGrpSpPr/>
          <p:nvPr/>
        </p:nvGrpSpPr>
        <p:grpSpPr>
          <a:xfrm>
            <a:off x="1714480" y="4000504"/>
            <a:ext cx="1100371" cy="2341071"/>
            <a:chOff x="2500298" y="1643050"/>
            <a:chExt cx="1100371" cy="2341071"/>
          </a:xfrm>
        </p:grpSpPr>
        <p:sp>
          <p:nvSpPr>
            <p:cNvPr id="39" name="Text Box 50"/>
            <p:cNvSpPr txBox="1">
              <a:spLocks noChangeArrowheads="1"/>
            </p:cNvSpPr>
            <p:nvPr/>
          </p:nvSpPr>
          <p:spPr bwMode="auto">
            <a:xfrm>
              <a:off x="3143240" y="1643050"/>
              <a:ext cx="457429" cy="62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dirty="0">
                  <a:latin typeface="Arial" pitchFamily="34" charset="0"/>
                </a:rPr>
                <a:t>О</a:t>
              </a:r>
            </a:p>
          </p:txBody>
        </p:sp>
        <p:sp>
          <p:nvSpPr>
            <p:cNvPr id="40" name="Text Box 51"/>
            <p:cNvSpPr txBox="1">
              <a:spLocks noChangeArrowheads="1"/>
            </p:cNvSpPr>
            <p:nvPr/>
          </p:nvSpPr>
          <p:spPr bwMode="auto">
            <a:xfrm>
              <a:off x="2500298" y="3357562"/>
              <a:ext cx="457429" cy="626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dirty="0">
                  <a:latin typeface="Arial" pitchFamily="34" charset="0"/>
                </a:rPr>
                <a:t>О</a:t>
              </a:r>
              <a:r>
                <a:rPr lang="ru-RU" sz="800" dirty="0">
                  <a:latin typeface="Arial" pitchFamily="34" charset="0"/>
                </a:rPr>
                <a:t>1</a:t>
              </a:r>
              <a:endParaRPr lang="ru-RU" dirty="0"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500430" y="214290"/>
            <a:ext cx="18373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Задача 2.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00002" y="714356"/>
            <a:ext cx="864399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2400" i="1" dirty="0"/>
              <a:t>Плоскость </a:t>
            </a:r>
            <a:r>
              <a:rPr lang="el-GR" sz="2400" b="1" i="1" dirty="0">
                <a:cs typeface="Arial" pitchFamily="34" charset="0"/>
              </a:rPr>
              <a:t>γ</a:t>
            </a:r>
            <a:r>
              <a:rPr lang="ru-RU" sz="2400" i="1" dirty="0">
                <a:cs typeface="Arial" pitchFamily="34" charset="0"/>
              </a:rPr>
              <a:t>, параллельная оси</a:t>
            </a:r>
            <a:r>
              <a:rPr lang="ru-RU" sz="2400" i="1" dirty="0"/>
              <a:t> цилиндра, отсекает от </a:t>
            </a:r>
          </a:p>
          <a:p>
            <a:pPr algn="l"/>
            <a:r>
              <a:rPr lang="ru-RU" sz="2400" i="1" dirty="0"/>
              <a:t>окружности основания дугу </a:t>
            </a:r>
            <a:r>
              <a:rPr lang="en-US" sz="2400" i="1" dirty="0" err="1"/>
              <a:t>AmD</a:t>
            </a:r>
            <a:r>
              <a:rPr lang="ru-RU" sz="2400" i="1" dirty="0"/>
              <a:t> с градусной мерой </a:t>
            </a:r>
            <a:r>
              <a:rPr lang="el-GR" sz="2400" b="1" i="1" dirty="0">
                <a:cs typeface="Arial" pitchFamily="34" charset="0"/>
              </a:rPr>
              <a:t>α</a:t>
            </a:r>
            <a:r>
              <a:rPr lang="ru-RU" sz="2400" i="1" dirty="0">
                <a:cs typeface="Arial" pitchFamily="34" charset="0"/>
              </a:rPr>
              <a:t>. </a:t>
            </a:r>
          </a:p>
          <a:p>
            <a:pPr algn="l"/>
            <a:r>
              <a:rPr lang="ru-RU" sz="2400" i="1" dirty="0">
                <a:cs typeface="Arial" pitchFamily="34" charset="0"/>
              </a:rPr>
              <a:t>Высота цилиндра равна </a:t>
            </a:r>
            <a:r>
              <a:rPr lang="en-US" sz="2400" b="1" i="1" dirty="0">
                <a:cs typeface="Arial" pitchFamily="34" charset="0"/>
              </a:rPr>
              <a:t>h</a:t>
            </a:r>
            <a:r>
              <a:rPr lang="ru-RU" sz="2400" i="1" dirty="0">
                <a:cs typeface="Arial" pitchFamily="34" charset="0"/>
              </a:rPr>
              <a:t>, расстояние между осью цилиндра </a:t>
            </a:r>
          </a:p>
          <a:p>
            <a:pPr algn="l"/>
            <a:r>
              <a:rPr lang="ru-RU" sz="2400" i="1" dirty="0">
                <a:cs typeface="Arial" pitchFamily="34" charset="0"/>
              </a:rPr>
              <a:t>и секущей плоскостью </a:t>
            </a:r>
            <a:r>
              <a:rPr lang="ru-RU" sz="2400" i="1" dirty="0" smtClean="0">
                <a:cs typeface="Arial" pitchFamily="34" charset="0"/>
              </a:rPr>
              <a:t>равно </a:t>
            </a:r>
            <a:r>
              <a:rPr lang="en-US" sz="2400" b="1" i="1" dirty="0">
                <a:cs typeface="Arial" pitchFamily="34" charset="0"/>
              </a:rPr>
              <a:t>d</a:t>
            </a:r>
            <a:r>
              <a:rPr lang="ru-RU" sz="2400" i="1" dirty="0">
                <a:cs typeface="Arial" pitchFamily="34" charset="0"/>
              </a:rPr>
              <a:t>.</a:t>
            </a:r>
            <a:endParaRPr lang="el-GR" sz="2400" i="1" dirty="0">
              <a:cs typeface="Arial" pitchFamily="34" charset="0"/>
            </a:endParaRPr>
          </a:p>
        </p:txBody>
      </p:sp>
      <p:grpSp>
        <p:nvGrpSpPr>
          <p:cNvPr id="2" name="Group 8"/>
          <p:cNvGrpSpPr>
            <a:grpSpLocks noChangeAspect="1"/>
          </p:cNvGrpSpPr>
          <p:nvPr/>
        </p:nvGrpSpPr>
        <p:grpSpPr bwMode="auto">
          <a:xfrm>
            <a:off x="971550" y="2552700"/>
            <a:ext cx="2592388" cy="3551238"/>
            <a:chOff x="480" y="1728"/>
            <a:chExt cx="1296" cy="1776"/>
          </a:xfrm>
        </p:grpSpPr>
        <p:sp>
          <p:nvSpPr>
            <p:cNvPr id="11270" name="AutoShape 6"/>
            <p:cNvSpPr>
              <a:spLocks noChangeAspect="1" noChangeArrowheads="1"/>
            </p:cNvSpPr>
            <p:nvPr/>
          </p:nvSpPr>
          <p:spPr bwMode="auto">
            <a:xfrm>
              <a:off x="480" y="1728"/>
              <a:ext cx="1296" cy="1776"/>
            </a:xfrm>
            <a:prstGeom prst="can">
              <a:avLst>
                <a:gd name="adj" fmla="val 34259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1" name="Oval 7"/>
            <p:cNvSpPr>
              <a:spLocks noChangeAspect="1" noChangeArrowheads="1"/>
            </p:cNvSpPr>
            <p:nvPr/>
          </p:nvSpPr>
          <p:spPr bwMode="auto">
            <a:xfrm>
              <a:off x="480" y="3024"/>
              <a:ext cx="1296" cy="48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277" name="Line 13"/>
          <p:cNvSpPr>
            <a:spLocks noChangeAspect="1" noChangeShapeType="1"/>
          </p:cNvSpPr>
          <p:nvPr/>
        </p:nvSpPr>
        <p:spPr bwMode="auto">
          <a:xfrm>
            <a:off x="2276475" y="3130550"/>
            <a:ext cx="0" cy="243998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141413" y="2168525"/>
            <a:ext cx="908050" cy="4140200"/>
            <a:chOff x="719" y="1366"/>
            <a:chExt cx="572" cy="2608"/>
          </a:xfrm>
        </p:grpSpPr>
        <p:sp>
          <p:nvSpPr>
            <p:cNvPr id="11275" name="Line 11"/>
            <p:cNvSpPr>
              <a:spLocks noChangeAspect="1" noChangeShapeType="1"/>
            </p:cNvSpPr>
            <p:nvPr/>
          </p:nvSpPr>
          <p:spPr bwMode="auto">
            <a:xfrm>
              <a:off x="1112" y="1653"/>
              <a:ext cx="0" cy="15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6" name="Line 12"/>
            <p:cNvSpPr>
              <a:spLocks noChangeAspect="1" noChangeShapeType="1"/>
            </p:cNvSpPr>
            <p:nvPr/>
          </p:nvSpPr>
          <p:spPr bwMode="auto">
            <a:xfrm>
              <a:off x="863" y="2080"/>
              <a:ext cx="0" cy="166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8" name="Line 14"/>
            <p:cNvSpPr>
              <a:spLocks noChangeAspect="1" noChangeShapeType="1"/>
            </p:cNvSpPr>
            <p:nvPr/>
          </p:nvSpPr>
          <p:spPr bwMode="auto">
            <a:xfrm flipH="1">
              <a:off x="719" y="1366"/>
              <a:ext cx="572" cy="9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9" name="Line 15"/>
            <p:cNvSpPr>
              <a:spLocks noChangeAspect="1" noChangeShapeType="1"/>
            </p:cNvSpPr>
            <p:nvPr/>
          </p:nvSpPr>
          <p:spPr bwMode="auto">
            <a:xfrm flipH="1">
              <a:off x="756" y="3009"/>
              <a:ext cx="463" cy="96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80" name="Line 16"/>
          <p:cNvSpPr>
            <a:spLocks noChangeAspect="1" noChangeShapeType="1"/>
          </p:cNvSpPr>
          <p:nvPr/>
        </p:nvSpPr>
        <p:spPr bwMode="auto">
          <a:xfrm flipV="1">
            <a:off x="1366838" y="5570538"/>
            <a:ext cx="909637" cy="39687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81" name="Line 17"/>
          <p:cNvSpPr>
            <a:spLocks noChangeAspect="1" noChangeShapeType="1"/>
          </p:cNvSpPr>
          <p:nvPr/>
        </p:nvSpPr>
        <p:spPr bwMode="auto">
          <a:xfrm>
            <a:off x="1765300" y="5175250"/>
            <a:ext cx="511175" cy="39528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82" name="Line 18"/>
          <p:cNvSpPr>
            <a:spLocks noChangeAspect="1" noChangeShapeType="1"/>
          </p:cNvSpPr>
          <p:nvPr/>
        </p:nvSpPr>
        <p:spPr bwMode="auto">
          <a:xfrm flipH="1" flipV="1">
            <a:off x="1595438" y="5514975"/>
            <a:ext cx="681037" cy="555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1376363" y="351948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b="1" i="1" dirty="0"/>
              <a:t>γ</a:t>
            </a:r>
            <a:endParaRPr lang="ru-RU" b="1" i="1" dirty="0"/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1443038" y="4868863"/>
            <a:ext cx="3305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i="1" dirty="0"/>
              <a:t>D</a:t>
            </a:r>
            <a:endParaRPr lang="ru-RU" b="1" i="1" dirty="0"/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952500" y="3159125"/>
            <a:ext cx="3145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 dirty="0"/>
              <a:t>В</a:t>
            </a:r>
          </a:p>
        </p:txBody>
      </p:sp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1241425" y="59944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 dirty="0"/>
              <a:t>А</a:t>
            </a:r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1531938" y="2259013"/>
            <a:ext cx="3048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 dirty="0"/>
              <a:t>С</a:t>
            </a: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2276475" y="5408613"/>
            <a:ext cx="3401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/>
              <a:t>O</a:t>
            </a:r>
            <a:endParaRPr lang="ru-RU" b="1" dirty="0"/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2365375" y="29337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657225" y="554355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/>
              <a:t>m</a:t>
            </a:r>
            <a:endParaRPr lang="ru-RU" b="1" dirty="0"/>
          </a:p>
        </p:txBody>
      </p:sp>
      <p:sp>
        <p:nvSpPr>
          <p:cNvPr id="11295" name="Text Box 31"/>
          <p:cNvSpPr txBox="1">
            <a:spLocks noChangeArrowheads="1"/>
          </p:cNvSpPr>
          <p:nvPr/>
        </p:nvSpPr>
        <p:spPr bwMode="auto">
          <a:xfrm>
            <a:off x="1827213" y="5319713"/>
            <a:ext cx="31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i="1"/>
              <a:t>α</a:t>
            </a:r>
            <a:endParaRPr lang="ru-RU" i="1"/>
          </a:p>
        </p:txBody>
      </p:sp>
      <p:sp>
        <p:nvSpPr>
          <p:cNvPr id="11296" name="Arc 32"/>
          <p:cNvSpPr>
            <a:spLocks/>
          </p:cNvSpPr>
          <p:nvPr/>
        </p:nvSpPr>
        <p:spPr bwMode="auto">
          <a:xfrm rot="13576006">
            <a:off x="1774825" y="5427663"/>
            <a:ext cx="427038" cy="322262"/>
          </a:xfrm>
          <a:custGeom>
            <a:avLst/>
            <a:gdLst>
              <a:gd name="G0" fmla="+- 0 0 0"/>
              <a:gd name="G1" fmla="+- 18637 0 0"/>
              <a:gd name="G2" fmla="+- 21600 0 0"/>
              <a:gd name="T0" fmla="*/ 10919 w 21600"/>
              <a:gd name="T1" fmla="*/ 0 h 18637"/>
              <a:gd name="T2" fmla="*/ 21600 w 21600"/>
              <a:gd name="T3" fmla="*/ 18637 h 18637"/>
              <a:gd name="T4" fmla="*/ 0 w 21600"/>
              <a:gd name="T5" fmla="*/ 18637 h 18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8637" fill="none" extrusionOk="0">
                <a:moveTo>
                  <a:pt x="10918" y="0"/>
                </a:moveTo>
                <a:cubicBezTo>
                  <a:pt x="17534" y="3876"/>
                  <a:pt x="21600" y="10969"/>
                  <a:pt x="21600" y="18637"/>
                </a:cubicBezTo>
              </a:path>
              <a:path w="21600" h="18637" stroke="0" extrusionOk="0">
                <a:moveTo>
                  <a:pt x="10918" y="0"/>
                </a:moveTo>
                <a:cubicBezTo>
                  <a:pt x="17534" y="3876"/>
                  <a:pt x="21600" y="10969"/>
                  <a:pt x="21600" y="18637"/>
                </a:cubicBezTo>
                <a:lnTo>
                  <a:pt x="0" y="1863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97" name="Text Box 33"/>
          <p:cNvSpPr txBox="1">
            <a:spLocks noChangeArrowheads="1"/>
          </p:cNvSpPr>
          <p:nvPr/>
        </p:nvSpPr>
        <p:spPr bwMode="auto">
          <a:xfrm>
            <a:off x="1376363" y="52292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K</a:t>
            </a:r>
            <a:endParaRPr lang="ru-RU"/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2276475" y="40592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/>
              <a:t>h</a:t>
            </a:r>
            <a:endParaRPr lang="ru-RU" b="1" dirty="0"/>
          </a:p>
        </p:txBody>
      </p:sp>
      <p:sp>
        <p:nvSpPr>
          <p:cNvPr id="11299" name="Text Box 35"/>
          <p:cNvSpPr txBox="1">
            <a:spLocks noChangeArrowheads="1"/>
          </p:cNvSpPr>
          <p:nvPr/>
        </p:nvSpPr>
        <p:spPr bwMode="auto">
          <a:xfrm>
            <a:off x="3857620" y="2357430"/>
            <a:ext cx="49292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buClr>
                <a:srgbClr val="990000"/>
              </a:buClr>
            </a:pPr>
            <a:r>
              <a:rPr lang="ru-RU" sz="2000" b="1" dirty="0" smtClean="0">
                <a:solidFill>
                  <a:srgbClr val="990000"/>
                </a:solidFill>
              </a:rPr>
              <a:t>1.  </a:t>
            </a:r>
            <a:r>
              <a:rPr lang="ru-RU" sz="2400" dirty="0" smtClean="0"/>
              <a:t>Докажите</a:t>
            </a:r>
            <a:r>
              <a:rPr lang="ru-RU" sz="2400" dirty="0"/>
              <a:t>, что сечение цилиндра </a:t>
            </a:r>
          </a:p>
          <a:p>
            <a:pPr marL="342900" indent="-342900" algn="l"/>
            <a:r>
              <a:rPr lang="ru-RU" sz="2400" dirty="0"/>
              <a:t>    </a:t>
            </a:r>
            <a:r>
              <a:rPr lang="ru-RU" sz="2400" dirty="0" smtClean="0"/>
              <a:t>плоскостью </a:t>
            </a:r>
            <a:r>
              <a:rPr lang="el-GR" sz="2400" i="1" dirty="0"/>
              <a:t>γ</a:t>
            </a:r>
            <a:r>
              <a:rPr lang="ru-RU" sz="2400" i="1" dirty="0"/>
              <a:t> </a:t>
            </a:r>
            <a:r>
              <a:rPr lang="ru-RU" sz="2400" dirty="0"/>
              <a:t>есть прямоугольник</a:t>
            </a:r>
            <a:r>
              <a:rPr lang="ru-RU" sz="2400" i="1" dirty="0"/>
              <a:t>.</a:t>
            </a:r>
          </a:p>
        </p:txBody>
      </p:sp>
      <p:sp>
        <p:nvSpPr>
          <p:cNvPr id="11300" name="Text Box 36"/>
          <p:cNvSpPr txBox="1">
            <a:spLocks noChangeArrowheads="1"/>
          </p:cNvSpPr>
          <p:nvPr/>
        </p:nvSpPr>
        <p:spPr bwMode="auto">
          <a:xfrm>
            <a:off x="4000496" y="3357562"/>
            <a:ext cx="492919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sz="2000" b="1" dirty="0">
                <a:solidFill>
                  <a:srgbClr val="990000"/>
                </a:solidFill>
              </a:rPr>
              <a:t>2</a:t>
            </a:r>
            <a:r>
              <a:rPr lang="ru-RU" sz="2000" dirty="0"/>
              <a:t>. </a:t>
            </a:r>
            <a:r>
              <a:rPr lang="ru-RU" sz="2400" dirty="0"/>
              <a:t>Объясните, как </a:t>
            </a:r>
            <a:r>
              <a:rPr lang="ru-RU" sz="2400" dirty="0" smtClean="0"/>
              <a:t>построить отрезок</a:t>
            </a:r>
            <a:r>
              <a:rPr lang="ru-RU" sz="2400" dirty="0"/>
              <a:t>, </a:t>
            </a:r>
            <a:r>
              <a:rPr lang="ru-RU" sz="2400" dirty="0" smtClean="0"/>
              <a:t>длина </a:t>
            </a:r>
            <a:r>
              <a:rPr lang="ru-RU" sz="2400" dirty="0"/>
              <a:t>которого равна расстоянию между </a:t>
            </a:r>
            <a:r>
              <a:rPr lang="ru-RU" sz="2400" dirty="0" smtClean="0"/>
              <a:t> осью </a:t>
            </a:r>
            <a:r>
              <a:rPr lang="ru-RU" sz="2400" dirty="0"/>
              <a:t>цилиндра и секущей </a:t>
            </a:r>
            <a:r>
              <a:rPr lang="ru-RU" sz="2400" dirty="0" smtClean="0"/>
              <a:t>плоскостью.</a:t>
            </a:r>
          </a:p>
          <a:p>
            <a:pPr marL="342900" indent="-342900"/>
            <a:endParaRPr lang="ru-RU" sz="2000" dirty="0"/>
          </a:p>
        </p:txBody>
      </p:sp>
      <p:sp>
        <p:nvSpPr>
          <p:cNvPr id="11302" name="Text Box 38"/>
          <p:cNvSpPr txBox="1">
            <a:spLocks noChangeArrowheads="1"/>
          </p:cNvSpPr>
          <p:nvPr/>
        </p:nvSpPr>
        <p:spPr bwMode="auto">
          <a:xfrm>
            <a:off x="4286248" y="5214950"/>
            <a:ext cx="43577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sz="2000" b="1" dirty="0" smtClean="0">
                <a:solidFill>
                  <a:srgbClr val="990000"/>
                </a:solidFill>
              </a:rPr>
              <a:t>3</a:t>
            </a:r>
            <a:r>
              <a:rPr lang="ru-RU" sz="2000" dirty="0" smtClean="0"/>
              <a:t>. </a:t>
            </a:r>
            <a:r>
              <a:rPr lang="ru-RU" sz="2400" dirty="0"/>
              <a:t>Составьте и объясните план </a:t>
            </a:r>
          </a:p>
          <a:p>
            <a:pPr marL="342900" indent="-342900"/>
            <a:r>
              <a:rPr lang="ru-RU" sz="2400" dirty="0"/>
              <a:t>вычисления площади сечения </a:t>
            </a:r>
            <a:endParaRPr lang="en-US" sz="2400" dirty="0"/>
          </a:p>
          <a:p>
            <a:pPr marL="342900" indent="-342900"/>
            <a:r>
              <a:rPr lang="ru-RU" sz="2400" dirty="0"/>
              <a:t>по данным</a:t>
            </a:r>
            <a:r>
              <a:rPr lang="en-US" sz="2400" dirty="0"/>
              <a:t>  </a:t>
            </a:r>
            <a:r>
              <a:rPr lang="el-GR" sz="2400" b="1" dirty="0"/>
              <a:t>α</a:t>
            </a:r>
            <a:r>
              <a:rPr lang="ru-RU" sz="2400" b="1" dirty="0"/>
              <a:t>,</a:t>
            </a:r>
            <a:r>
              <a:rPr lang="en-US" sz="2400" b="1" dirty="0"/>
              <a:t> d, h</a:t>
            </a:r>
            <a:endParaRPr lang="ru-RU" sz="2400" b="1" dirty="0"/>
          </a:p>
        </p:txBody>
      </p:sp>
      <p:sp>
        <p:nvSpPr>
          <p:cNvPr id="33" name="Text Box 26"/>
          <p:cNvSpPr txBox="1">
            <a:spLocks noChangeArrowheads="1"/>
          </p:cNvSpPr>
          <p:nvPr/>
        </p:nvSpPr>
        <p:spPr bwMode="auto">
          <a:xfrm>
            <a:off x="2063750" y="2703513"/>
            <a:ext cx="4187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/>
              <a:t>О</a:t>
            </a:r>
            <a:r>
              <a:rPr lang="ru-RU" b="1" baseline="-25000" dirty="0"/>
              <a:t>1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 animBg="1"/>
      <p:bldP spid="11280" grpId="0" animBg="1"/>
      <p:bldP spid="11281" grpId="0" animBg="1"/>
      <p:bldP spid="11282" grpId="0" animBg="1"/>
      <p:bldP spid="11285" grpId="0"/>
      <p:bldP spid="11286" grpId="0"/>
      <p:bldP spid="11287" grpId="0"/>
      <p:bldP spid="11288" grpId="0"/>
      <p:bldP spid="11289" grpId="0"/>
      <p:bldP spid="11290" grpId="0"/>
      <p:bldP spid="11293" grpId="0"/>
      <p:bldP spid="11295" grpId="0"/>
      <p:bldP spid="11296" grpId="0" animBg="1"/>
      <p:bldP spid="11297" grpId="0"/>
      <p:bldP spid="11298" grpId="0"/>
      <p:bldP spid="11299" grpId="0"/>
      <p:bldP spid="11300" grpId="0"/>
      <p:bldP spid="1130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571868" y="0"/>
            <a:ext cx="3616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Решите задачу:</a:t>
            </a:r>
            <a:endParaRPr lang="ru-RU" sz="4000" b="1" dirty="0">
              <a:solidFill>
                <a:srgbClr val="C00000"/>
              </a:solidFill>
            </a:endParaRPr>
          </a:p>
        </p:txBody>
      </p:sp>
      <p:grpSp>
        <p:nvGrpSpPr>
          <p:cNvPr id="2" name="Group 8"/>
          <p:cNvGrpSpPr>
            <a:grpSpLocks noChangeAspect="1"/>
          </p:cNvGrpSpPr>
          <p:nvPr/>
        </p:nvGrpSpPr>
        <p:grpSpPr bwMode="auto">
          <a:xfrm>
            <a:off x="971550" y="2552700"/>
            <a:ext cx="2592388" cy="3551238"/>
            <a:chOff x="480" y="1728"/>
            <a:chExt cx="1296" cy="1776"/>
          </a:xfrm>
        </p:grpSpPr>
        <p:sp>
          <p:nvSpPr>
            <p:cNvPr id="11270" name="AutoShape 6"/>
            <p:cNvSpPr>
              <a:spLocks noChangeAspect="1" noChangeArrowheads="1"/>
            </p:cNvSpPr>
            <p:nvPr/>
          </p:nvSpPr>
          <p:spPr bwMode="auto">
            <a:xfrm>
              <a:off x="480" y="1728"/>
              <a:ext cx="1296" cy="1776"/>
            </a:xfrm>
            <a:prstGeom prst="can">
              <a:avLst>
                <a:gd name="adj" fmla="val 34259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1" name="Oval 7"/>
            <p:cNvSpPr>
              <a:spLocks noChangeAspect="1" noChangeArrowheads="1"/>
            </p:cNvSpPr>
            <p:nvPr/>
          </p:nvSpPr>
          <p:spPr bwMode="auto">
            <a:xfrm>
              <a:off x="480" y="3024"/>
              <a:ext cx="1296" cy="48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277" name="Line 13"/>
          <p:cNvSpPr>
            <a:spLocks noChangeAspect="1" noChangeShapeType="1"/>
          </p:cNvSpPr>
          <p:nvPr/>
        </p:nvSpPr>
        <p:spPr bwMode="auto">
          <a:xfrm>
            <a:off x="2276475" y="3130550"/>
            <a:ext cx="0" cy="243998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141413" y="2168525"/>
            <a:ext cx="908050" cy="4140200"/>
            <a:chOff x="719" y="1366"/>
            <a:chExt cx="572" cy="2608"/>
          </a:xfrm>
        </p:grpSpPr>
        <p:sp>
          <p:nvSpPr>
            <p:cNvPr id="11275" name="Line 11"/>
            <p:cNvSpPr>
              <a:spLocks noChangeAspect="1" noChangeShapeType="1"/>
            </p:cNvSpPr>
            <p:nvPr/>
          </p:nvSpPr>
          <p:spPr bwMode="auto">
            <a:xfrm>
              <a:off x="1112" y="1653"/>
              <a:ext cx="0" cy="15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6" name="Line 12"/>
            <p:cNvSpPr>
              <a:spLocks noChangeAspect="1" noChangeShapeType="1"/>
            </p:cNvSpPr>
            <p:nvPr/>
          </p:nvSpPr>
          <p:spPr bwMode="auto">
            <a:xfrm>
              <a:off x="863" y="2080"/>
              <a:ext cx="0" cy="166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8" name="Line 14"/>
            <p:cNvSpPr>
              <a:spLocks noChangeAspect="1" noChangeShapeType="1"/>
            </p:cNvSpPr>
            <p:nvPr/>
          </p:nvSpPr>
          <p:spPr bwMode="auto">
            <a:xfrm flipH="1">
              <a:off x="719" y="1366"/>
              <a:ext cx="572" cy="9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9" name="Line 15"/>
            <p:cNvSpPr>
              <a:spLocks noChangeAspect="1" noChangeShapeType="1"/>
            </p:cNvSpPr>
            <p:nvPr/>
          </p:nvSpPr>
          <p:spPr bwMode="auto">
            <a:xfrm flipH="1">
              <a:off x="756" y="3009"/>
              <a:ext cx="463" cy="96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80" name="Line 16"/>
          <p:cNvSpPr>
            <a:spLocks noChangeAspect="1" noChangeShapeType="1"/>
          </p:cNvSpPr>
          <p:nvPr/>
        </p:nvSpPr>
        <p:spPr bwMode="auto">
          <a:xfrm flipV="1">
            <a:off x="1366838" y="5570538"/>
            <a:ext cx="909637" cy="39687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81" name="Line 17"/>
          <p:cNvSpPr>
            <a:spLocks noChangeAspect="1" noChangeShapeType="1"/>
          </p:cNvSpPr>
          <p:nvPr/>
        </p:nvSpPr>
        <p:spPr bwMode="auto">
          <a:xfrm>
            <a:off x="1765300" y="5175250"/>
            <a:ext cx="511175" cy="39528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82" name="Line 18"/>
          <p:cNvSpPr>
            <a:spLocks noChangeAspect="1" noChangeShapeType="1"/>
          </p:cNvSpPr>
          <p:nvPr/>
        </p:nvSpPr>
        <p:spPr bwMode="auto">
          <a:xfrm flipH="1" flipV="1">
            <a:off x="1595438" y="5514975"/>
            <a:ext cx="681037" cy="555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1376363" y="351948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b="1" i="1" dirty="0"/>
              <a:t>γ</a:t>
            </a:r>
            <a:endParaRPr lang="ru-RU" b="1" i="1" dirty="0"/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1443038" y="4868863"/>
            <a:ext cx="3305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i="1" dirty="0"/>
              <a:t>D</a:t>
            </a:r>
            <a:endParaRPr lang="ru-RU" b="1" i="1" dirty="0"/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952500" y="3159125"/>
            <a:ext cx="3145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 dirty="0"/>
              <a:t>В</a:t>
            </a:r>
          </a:p>
        </p:txBody>
      </p:sp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1241425" y="59944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 dirty="0"/>
              <a:t>А</a:t>
            </a:r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1531938" y="2259013"/>
            <a:ext cx="3048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 dirty="0"/>
              <a:t>С</a:t>
            </a: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2276475" y="5408613"/>
            <a:ext cx="3401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/>
              <a:t>O</a:t>
            </a:r>
            <a:endParaRPr lang="ru-RU" b="1" dirty="0"/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2365375" y="29337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657225" y="554355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/>
              <a:t>m</a:t>
            </a:r>
            <a:endParaRPr lang="ru-RU" b="1" dirty="0"/>
          </a:p>
        </p:txBody>
      </p:sp>
      <p:sp>
        <p:nvSpPr>
          <p:cNvPr id="11295" name="Text Box 31"/>
          <p:cNvSpPr txBox="1">
            <a:spLocks noChangeArrowheads="1"/>
          </p:cNvSpPr>
          <p:nvPr/>
        </p:nvSpPr>
        <p:spPr bwMode="auto">
          <a:xfrm>
            <a:off x="1827213" y="5319713"/>
            <a:ext cx="31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i="1"/>
              <a:t>α</a:t>
            </a:r>
            <a:endParaRPr lang="ru-RU" i="1"/>
          </a:p>
        </p:txBody>
      </p:sp>
      <p:sp>
        <p:nvSpPr>
          <p:cNvPr id="11296" name="Arc 32"/>
          <p:cNvSpPr>
            <a:spLocks/>
          </p:cNvSpPr>
          <p:nvPr/>
        </p:nvSpPr>
        <p:spPr bwMode="auto">
          <a:xfrm rot="13576006">
            <a:off x="1774825" y="5427663"/>
            <a:ext cx="427038" cy="322262"/>
          </a:xfrm>
          <a:custGeom>
            <a:avLst/>
            <a:gdLst>
              <a:gd name="G0" fmla="+- 0 0 0"/>
              <a:gd name="G1" fmla="+- 18637 0 0"/>
              <a:gd name="G2" fmla="+- 21600 0 0"/>
              <a:gd name="T0" fmla="*/ 10919 w 21600"/>
              <a:gd name="T1" fmla="*/ 0 h 18637"/>
              <a:gd name="T2" fmla="*/ 21600 w 21600"/>
              <a:gd name="T3" fmla="*/ 18637 h 18637"/>
              <a:gd name="T4" fmla="*/ 0 w 21600"/>
              <a:gd name="T5" fmla="*/ 18637 h 18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8637" fill="none" extrusionOk="0">
                <a:moveTo>
                  <a:pt x="10918" y="0"/>
                </a:moveTo>
                <a:cubicBezTo>
                  <a:pt x="17534" y="3876"/>
                  <a:pt x="21600" y="10969"/>
                  <a:pt x="21600" y="18637"/>
                </a:cubicBezTo>
              </a:path>
              <a:path w="21600" h="18637" stroke="0" extrusionOk="0">
                <a:moveTo>
                  <a:pt x="10918" y="0"/>
                </a:moveTo>
                <a:cubicBezTo>
                  <a:pt x="17534" y="3876"/>
                  <a:pt x="21600" y="10969"/>
                  <a:pt x="21600" y="18637"/>
                </a:cubicBezTo>
                <a:lnTo>
                  <a:pt x="0" y="1863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97" name="Text Box 33"/>
          <p:cNvSpPr txBox="1">
            <a:spLocks noChangeArrowheads="1"/>
          </p:cNvSpPr>
          <p:nvPr/>
        </p:nvSpPr>
        <p:spPr bwMode="auto">
          <a:xfrm>
            <a:off x="1376363" y="52292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K</a:t>
            </a:r>
            <a:endParaRPr lang="ru-RU"/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2276475" y="40592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/>
              <a:t>h</a:t>
            </a:r>
            <a:endParaRPr lang="ru-RU" b="1" dirty="0"/>
          </a:p>
        </p:txBody>
      </p:sp>
      <p:sp>
        <p:nvSpPr>
          <p:cNvPr id="33" name="Text Box 26"/>
          <p:cNvSpPr txBox="1">
            <a:spLocks noChangeArrowheads="1"/>
          </p:cNvSpPr>
          <p:nvPr/>
        </p:nvSpPr>
        <p:spPr bwMode="auto">
          <a:xfrm>
            <a:off x="2063750" y="2703513"/>
            <a:ext cx="4187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/>
              <a:t>О</a:t>
            </a:r>
            <a:r>
              <a:rPr lang="ru-RU" b="1" baseline="-25000" dirty="0"/>
              <a:t>1</a:t>
            </a:r>
            <a:endParaRPr lang="ru-RU" b="1" dirty="0"/>
          </a:p>
        </p:txBody>
      </p:sp>
      <p:grpSp>
        <p:nvGrpSpPr>
          <p:cNvPr id="34" name="Группа 33"/>
          <p:cNvGrpSpPr/>
          <p:nvPr/>
        </p:nvGrpSpPr>
        <p:grpSpPr>
          <a:xfrm>
            <a:off x="71342" y="642918"/>
            <a:ext cx="9072658" cy="1569660"/>
            <a:chOff x="71342" y="642918"/>
            <a:chExt cx="9072658" cy="1569660"/>
          </a:xfrm>
        </p:grpSpPr>
        <p:sp>
          <p:nvSpPr>
            <p:cNvPr id="11269" name="Text Box 5"/>
            <p:cNvSpPr txBox="1">
              <a:spLocks noChangeArrowheads="1"/>
            </p:cNvSpPr>
            <p:nvPr/>
          </p:nvSpPr>
          <p:spPr bwMode="auto">
            <a:xfrm>
              <a:off x="71342" y="642918"/>
              <a:ext cx="9072658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3200" b="1" i="1" dirty="0" smtClean="0"/>
                <a:t>Дано: </a:t>
              </a:r>
              <a:r>
                <a:rPr lang="el-GR" sz="3200" b="1" i="1" dirty="0" smtClean="0">
                  <a:cs typeface="Arial" pitchFamily="34" charset="0"/>
                </a:rPr>
                <a:t>γ</a:t>
              </a:r>
              <a:r>
                <a:rPr lang="ru-RU" sz="3200" i="1" dirty="0" smtClean="0">
                  <a:cs typeface="Arial" pitchFamily="34" charset="0"/>
                </a:rPr>
                <a:t> </a:t>
              </a:r>
              <a:r>
                <a:rPr lang="en-US" sz="3200" dirty="0" smtClean="0">
                  <a:cs typeface="Arial" pitchFamily="34" charset="0"/>
                </a:rPr>
                <a:t>II</a:t>
              </a:r>
              <a:r>
                <a:rPr lang="ru-RU" sz="3200" b="1" i="1" dirty="0" smtClean="0">
                  <a:latin typeface="Times New Roman" pitchFamily="18" charset="0"/>
                </a:rPr>
                <a:t>ОО</a:t>
              </a:r>
              <a:r>
                <a:rPr lang="en-US" sz="3200" b="1" i="1" baseline="-25000" dirty="0" smtClean="0">
                  <a:latin typeface="Times New Roman" pitchFamily="18" charset="0"/>
                </a:rPr>
                <a:t>1</a:t>
              </a:r>
              <a:r>
                <a:rPr lang="ru-RU" sz="3200" b="1" i="1" dirty="0" smtClean="0">
                  <a:latin typeface="Times New Roman" pitchFamily="18" charset="0"/>
                </a:rPr>
                <a:t> , </a:t>
              </a:r>
              <a:r>
                <a:rPr lang="ru-RU" sz="3200" i="1" dirty="0" smtClean="0"/>
                <a:t>дуга </a:t>
              </a:r>
              <a:r>
                <a:rPr lang="en-US" sz="3200" i="1" dirty="0" err="1" smtClean="0"/>
                <a:t>AmD</a:t>
              </a:r>
              <a:r>
                <a:rPr lang="ru-RU" sz="3200" i="1" dirty="0" smtClean="0"/>
                <a:t> </a:t>
              </a:r>
              <a:r>
                <a:rPr lang="ru-RU" sz="3200" i="1" dirty="0"/>
                <a:t>с градусной мерой </a:t>
              </a:r>
              <a:r>
                <a:rPr lang="el-GR" sz="3200" b="1" i="1" dirty="0" smtClean="0">
                  <a:cs typeface="Arial" pitchFamily="34" charset="0"/>
                </a:rPr>
                <a:t>α</a:t>
              </a:r>
              <a:r>
                <a:rPr lang="ru-RU" sz="3200" b="1" i="1" dirty="0" smtClean="0">
                  <a:cs typeface="Arial" pitchFamily="34" charset="0"/>
                </a:rPr>
                <a:t>=</a:t>
              </a:r>
              <a:r>
                <a:rPr lang="ru-RU" sz="3200" b="1" i="1" dirty="0" smtClean="0">
                  <a:latin typeface="Times New Roman" pitchFamily="18" charset="0"/>
                  <a:cs typeface="Times New Roman" pitchFamily="18" charset="0"/>
                </a:rPr>
                <a:t>60</a:t>
              </a:r>
              <a:r>
                <a:rPr lang="ru-RU" sz="3200" b="1" i="1" baseline="30000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3200" b="1" i="1" dirty="0" smtClean="0">
                  <a:latin typeface="Times New Roman" pitchFamily="18" charset="0"/>
                  <a:cs typeface="Times New Roman" pitchFamily="18" charset="0"/>
                </a:rPr>
                <a:t>,</a:t>
              </a:r>
              <a:r>
                <a:rPr lang="ru-RU" sz="3200" b="1" i="1" baseline="30000" dirty="0" smtClean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ru-RU" sz="3200" i="1" dirty="0" smtClean="0">
                  <a:cs typeface="Arial" pitchFamily="34" charset="0"/>
                </a:rPr>
                <a:t> </a:t>
              </a:r>
              <a:endParaRPr lang="ru-RU" sz="3200" i="1" dirty="0">
                <a:cs typeface="Arial" pitchFamily="34" charset="0"/>
              </a:endParaRPr>
            </a:p>
            <a:p>
              <a:pPr algn="l"/>
              <a:r>
                <a:rPr lang="ru-RU" sz="3200" b="1" i="1" dirty="0" smtClean="0">
                  <a:cs typeface="Arial" pitchFamily="34" charset="0"/>
                </a:rPr>
                <a:t>            </a:t>
              </a:r>
              <a:r>
                <a:rPr lang="en-US" sz="3200" b="1" i="1" dirty="0" smtClean="0">
                  <a:cs typeface="Arial" pitchFamily="34" charset="0"/>
                </a:rPr>
                <a:t>h</a:t>
              </a:r>
              <a:r>
                <a:rPr lang="ru-RU" sz="3200" b="1" i="1" dirty="0" smtClean="0">
                  <a:cs typeface="Arial" pitchFamily="34" charset="0"/>
                </a:rPr>
                <a:t>=          см </a:t>
              </a:r>
              <a:r>
                <a:rPr lang="ru-RU" sz="3200" i="1" dirty="0" smtClean="0">
                  <a:cs typeface="Arial" pitchFamily="34" charset="0"/>
                </a:rPr>
                <a:t>, </a:t>
              </a:r>
              <a:r>
                <a:rPr lang="en-US" sz="3200" b="1" i="1" dirty="0" smtClean="0">
                  <a:cs typeface="Arial" pitchFamily="34" charset="0"/>
                </a:rPr>
                <a:t>d</a:t>
              </a:r>
              <a:r>
                <a:rPr lang="ru-RU" sz="3200" b="1" i="1" dirty="0" smtClean="0">
                  <a:cs typeface="Arial" pitchFamily="34" charset="0"/>
                </a:rPr>
                <a:t> = 2см</a:t>
              </a:r>
              <a:r>
                <a:rPr lang="ru-RU" sz="3200" i="1" dirty="0" smtClean="0">
                  <a:cs typeface="Arial" pitchFamily="34" charset="0"/>
                </a:rPr>
                <a:t>.</a:t>
              </a:r>
            </a:p>
            <a:p>
              <a:r>
                <a:rPr lang="ru-RU" sz="3200" b="1" i="1" dirty="0" smtClean="0">
                  <a:cs typeface="Arial" pitchFamily="34" charset="0"/>
                </a:rPr>
                <a:t>Найти:  </a:t>
              </a:r>
              <a:r>
                <a:rPr lang="en-US" sz="3200" b="1" i="1" dirty="0" smtClean="0">
                  <a:cs typeface="Arial" pitchFamily="34" charset="0"/>
                </a:rPr>
                <a:t>S</a:t>
              </a:r>
              <a:r>
                <a:rPr lang="ru-RU" sz="3200" b="1" baseline="-25000" dirty="0" smtClean="0">
                  <a:latin typeface="Times New Roman" pitchFamily="18" charset="0"/>
                </a:rPr>
                <a:t>сеч</a:t>
              </a:r>
              <a:endParaRPr lang="el-GR" sz="3200" b="1" dirty="0">
                <a:cs typeface="Arial" pitchFamily="34" charset="0"/>
              </a:endParaRPr>
            </a:p>
          </p:txBody>
        </p:sp>
        <p:graphicFrame>
          <p:nvGraphicFramePr>
            <p:cNvPr id="32" name="Object 22"/>
            <p:cNvGraphicFramePr>
              <a:graphicFrameLocks noChangeAspect="1"/>
            </p:cNvGraphicFramePr>
            <p:nvPr/>
          </p:nvGraphicFramePr>
          <p:xfrm>
            <a:off x="1714480" y="1142984"/>
            <a:ext cx="857256" cy="5089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471" name="Формула" r:id="rId3" imgW="368280" imgH="228600" progId="Equation.3">
                    <p:embed/>
                  </p:oleObj>
                </mc:Choice>
                <mc:Fallback>
                  <p:oleObj name="Формула" r:id="rId3" imgW="368280" imgH="228600" progId="Equation.3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14480" y="1142984"/>
                          <a:ext cx="857256" cy="50897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" name="Прямоугольник 34"/>
          <p:cNvSpPr/>
          <p:nvPr/>
        </p:nvSpPr>
        <p:spPr>
          <a:xfrm>
            <a:off x="5429256" y="5214950"/>
            <a:ext cx="3143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Ответ:</a:t>
            </a:r>
            <a:r>
              <a:rPr lang="ru-RU" sz="3200" b="1" dirty="0" smtClean="0"/>
              <a:t> 40 см</a:t>
            </a:r>
            <a:r>
              <a:rPr lang="ru-RU" sz="3200" b="1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Поверхность цилиндра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142984"/>
            <a:ext cx="7215206" cy="1077218"/>
          </a:xfrm>
          <a:prstGeom prst="rect">
            <a:avLst/>
          </a:prstGeom>
          <a:ln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3E00"/>
                </a:solidFill>
              </a:rPr>
              <a:t>Поверхность</a:t>
            </a:r>
            <a:r>
              <a:rPr lang="ru-RU" sz="3200" b="1" dirty="0" smtClean="0"/>
              <a:t>  цилиндра состоит из оснований и боковой поверхности. </a:t>
            </a:r>
            <a:endParaRPr lang="ru-RU" sz="3200" b="1" dirty="0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2500298" y="3786190"/>
            <a:ext cx="1214446" cy="1500198"/>
          </a:xfrm>
          <a:prstGeom prst="can">
            <a:avLst>
              <a:gd name="adj" fmla="val 28598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5500694" y="2786058"/>
            <a:ext cx="2857520" cy="3643338"/>
            <a:chOff x="4284663" y="2636838"/>
            <a:chExt cx="2808287" cy="352901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5076825" y="2636838"/>
              <a:ext cx="1223963" cy="115252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4284663" y="3789363"/>
              <a:ext cx="2808287" cy="122396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  <a:p>
              <a:endParaRPr lang="en-US"/>
            </a:p>
            <a:p>
              <a:endParaRPr lang="en-US"/>
            </a:p>
            <a:p>
              <a:endParaRPr lang="ru-RU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5076825" y="5013325"/>
              <a:ext cx="1223963" cy="115252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2357422" y="2928934"/>
            <a:ext cx="39465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990000"/>
                </a:solidFill>
              </a:rPr>
              <a:t>Развертка  цилиндра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2"/>
          <p:cNvGrpSpPr>
            <a:grpSpLocks/>
          </p:cNvGrpSpPr>
          <p:nvPr/>
        </p:nvGrpSpPr>
        <p:grpSpPr bwMode="auto">
          <a:xfrm>
            <a:off x="1428728" y="1214422"/>
            <a:ext cx="6500858" cy="3214710"/>
            <a:chOff x="2880" y="11325"/>
            <a:chExt cx="9405" cy="3452"/>
          </a:xfrm>
        </p:grpSpPr>
        <p:sp>
          <p:nvSpPr>
            <p:cNvPr id="42" name="AutoShape 23"/>
            <p:cNvSpPr>
              <a:spLocks noChangeArrowheads="1"/>
            </p:cNvSpPr>
            <p:nvPr/>
          </p:nvSpPr>
          <p:spPr bwMode="auto">
            <a:xfrm>
              <a:off x="2880" y="11325"/>
              <a:ext cx="9405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3162" y="11669"/>
              <a:ext cx="1977" cy="558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Line 25"/>
            <p:cNvSpPr>
              <a:spLocks noChangeShapeType="1"/>
            </p:cNvSpPr>
            <p:nvPr/>
          </p:nvSpPr>
          <p:spPr bwMode="auto">
            <a:xfrm>
              <a:off x="3162" y="11948"/>
              <a:ext cx="1" cy="16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Line 26"/>
            <p:cNvSpPr>
              <a:spLocks noChangeShapeType="1"/>
            </p:cNvSpPr>
            <p:nvPr/>
          </p:nvSpPr>
          <p:spPr bwMode="auto">
            <a:xfrm>
              <a:off x="5139" y="11948"/>
              <a:ext cx="0" cy="16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Arc 27"/>
            <p:cNvSpPr>
              <a:spLocks/>
            </p:cNvSpPr>
            <p:nvPr/>
          </p:nvSpPr>
          <p:spPr bwMode="auto">
            <a:xfrm rot="5400000">
              <a:off x="3972" y="12742"/>
              <a:ext cx="349" cy="1969"/>
            </a:xfrm>
            <a:custGeom>
              <a:avLst/>
              <a:gdLst>
                <a:gd name="G0" fmla="+- 5434 0 0"/>
                <a:gd name="G1" fmla="+- 21600 0 0"/>
                <a:gd name="G2" fmla="+- 21600 0 0"/>
                <a:gd name="T0" fmla="*/ 5434 w 27034"/>
                <a:gd name="T1" fmla="*/ 0 h 43200"/>
                <a:gd name="T2" fmla="*/ 0 w 27034"/>
                <a:gd name="T3" fmla="*/ 42505 h 43200"/>
                <a:gd name="T4" fmla="*/ 5434 w 2703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034" h="43200" fill="none" extrusionOk="0">
                  <a:moveTo>
                    <a:pt x="5433" y="0"/>
                  </a:moveTo>
                  <a:cubicBezTo>
                    <a:pt x="17363" y="0"/>
                    <a:pt x="27034" y="9670"/>
                    <a:pt x="27034" y="21600"/>
                  </a:cubicBezTo>
                  <a:cubicBezTo>
                    <a:pt x="27034" y="33529"/>
                    <a:pt x="17363" y="43200"/>
                    <a:pt x="5434" y="43200"/>
                  </a:cubicBezTo>
                  <a:cubicBezTo>
                    <a:pt x="3600" y="43200"/>
                    <a:pt x="1774" y="42966"/>
                    <a:pt x="-1" y="42505"/>
                  </a:cubicBezTo>
                </a:path>
                <a:path w="27034" h="43200" stroke="0" extrusionOk="0">
                  <a:moveTo>
                    <a:pt x="5433" y="0"/>
                  </a:moveTo>
                  <a:cubicBezTo>
                    <a:pt x="17363" y="0"/>
                    <a:pt x="27034" y="9670"/>
                    <a:pt x="27034" y="21600"/>
                  </a:cubicBezTo>
                  <a:cubicBezTo>
                    <a:pt x="27034" y="33529"/>
                    <a:pt x="17363" y="43200"/>
                    <a:pt x="5434" y="43200"/>
                  </a:cubicBezTo>
                  <a:cubicBezTo>
                    <a:pt x="3600" y="43200"/>
                    <a:pt x="1774" y="42966"/>
                    <a:pt x="-1" y="42505"/>
                  </a:cubicBezTo>
                  <a:lnTo>
                    <a:pt x="5434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Arc 28"/>
            <p:cNvSpPr>
              <a:spLocks/>
            </p:cNvSpPr>
            <p:nvPr/>
          </p:nvSpPr>
          <p:spPr bwMode="auto">
            <a:xfrm rot="16200000">
              <a:off x="4007" y="12496"/>
              <a:ext cx="280" cy="197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2997"/>
                <a:gd name="T2" fmla="*/ 2951 w 21600"/>
                <a:gd name="T3" fmla="*/ 42997 h 42997"/>
                <a:gd name="T4" fmla="*/ 0 w 21600"/>
                <a:gd name="T5" fmla="*/ 21600 h 42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2997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389"/>
                    <a:pt x="13638" y="41523"/>
                    <a:pt x="2951" y="42997"/>
                  </a:cubicBezTo>
                </a:path>
                <a:path w="21600" h="42997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389"/>
                    <a:pt x="13638" y="41523"/>
                    <a:pt x="2951" y="42997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Line 29"/>
            <p:cNvSpPr>
              <a:spLocks noChangeShapeType="1"/>
            </p:cNvSpPr>
            <p:nvPr/>
          </p:nvSpPr>
          <p:spPr bwMode="auto">
            <a:xfrm>
              <a:off x="3303" y="12087"/>
              <a:ext cx="1" cy="16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Line 30"/>
            <p:cNvSpPr>
              <a:spLocks noChangeShapeType="1"/>
            </p:cNvSpPr>
            <p:nvPr/>
          </p:nvSpPr>
          <p:spPr bwMode="auto">
            <a:xfrm>
              <a:off x="4150" y="11948"/>
              <a:ext cx="1" cy="195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Line 31"/>
            <p:cNvSpPr>
              <a:spLocks noChangeShapeType="1"/>
            </p:cNvSpPr>
            <p:nvPr/>
          </p:nvSpPr>
          <p:spPr bwMode="auto">
            <a:xfrm flipV="1">
              <a:off x="4150" y="11390"/>
              <a:ext cx="0" cy="5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Line 32"/>
            <p:cNvSpPr>
              <a:spLocks noChangeShapeType="1"/>
            </p:cNvSpPr>
            <p:nvPr/>
          </p:nvSpPr>
          <p:spPr bwMode="auto">
            <a:xfrm>
              <a:off x="4150" y="11948"/>
              <a:ext cx="155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Line 33"/>
            <p:cNvSpPr>
              <a:spLocks noChangeShapeType="1"/>
            </p:cNvSpPr>
            <p:nvPr/>
          </p:nvSpPr>
          <p:spPr bwMode="auto">
            <a:xfrm>
              <a:off x="4150" y="13620"/>
              <a:ext cx="98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Line 34"/>
            <p:cNvSpPr>
              <a:spLocks noChangeShapeType="1"/>
            </p:cNvSpPr>
            <p:nvPr/>
          </p:nvSpPr>
          <p:spPr bwMode="auto">
            <a:xfrm>
              <a:off x="5139" y="13620"/>
              <a:ext cx="5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Line 35"/>
            <p:cNvSpPr>
              <a:spLocks noChangeShapeType="1"/>
            </p:cNvSpPr>
            <p:nvPr/>
          </p:nvSpPr>
          <p:spPr bwMode="auto">
            <a:xfrm>
              <a:off x="4150" y="13899"/>
              <a:ext cx="0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Line 36"/>
            <p:cNvSpPr>
              <a:spLocks noChangeShapeType="1"/>
            </p:cNvSpPr>
            <p:nvPr/>
          </p:nvSpPr>
          <p:spPr bwMode="auto">
            <a:xfrm flipV="1">
              <a:off x="3303" y="13620"/>
              <a:ext cx="847" cy="1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56" name="AutoShape 37"/>
            <p:cNvCxnSpPr>
              <a:cxnSpLocks noChangeShapeType="1"/>
            </p:cNvCxnSpPr>
            <p:nvPr/>
          </p:nvCxnSpPr>
          <p:spPr bwMode="auto">
            <a:xfrm>
              <a:off x="5562" y="11948"/>
              <a:ext cx="2" cy="167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57" name="Rectangle 38"/>
            <p:cNvSpPr>
              <a:spLocks noChangeArrowheads="1"/>
            </p:cNvSpPr>
            <p:nvPr/>
          </p:nvSpPr>
          <p:spPr bwMode="auto">
            <a:xfrm>
              <a:off x="6974" y="11948"/>
              <a:ext cx="4574" cy="167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39"/>
            <p:cNvSpPr>
              <a:spLocks noChangeShapeType="1"/>
            </p:cNvSpPr>
            <p:nvPr/>
          </p:nvSpPr>
          <p:spPr bwMode="auto">
            <a:xfrm flipH="1">
              <a:off x="6268" y="11948"/>
              <a:ext cx="70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Line 40"/>
            <p:cNvSpPr>
              <a:spLocks noChangeShapeType="1"/>
            </p:cNvSpPr>
            <p:nvPr/>
          </p:nvSpPr>
          <p:spPr bwMode="auto">
            <a:xfrm flipH="1">
              <a:off x="6268" y="13620"/>
              <a:ext cx="70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Line 41"/>
            <p:cNvSpPr>
              <a:spLocks noChangeShapeType="1"/>
            </p:cNvSpPr>
            <p:nvPr/>
          </p:nvSpPr>
          <p:spPr bwMode="auto">
            <a:xfrm>
              <a:off x="6974" y="13620"/>
              <a:ext cx="1" cy="5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Line 42"/>
            <p:cNvSpPr>
              <a:spLocks noChangeShapeType="1"/>
            </p:cNvSpPr>
            <p:nvPr/>
          </p:nvSpPr>
          <p:spPr bwMode="auto">
            <a:xfrm>
              <a:off x="11548" y="13569"/>
              <a:ext cx="1" cy="5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62" name="AutoShape 43"/>
            <p:cNvCxnSpPr>
              <a:cxnSpLocks noChangeShapeType="1"/>
            </p:cNvCxnSpPr>
            <p:nvPr/>
          </p:nvCxnSpPr>
          <p:spPr bwMode="auto">
            <a:xfrm>
              <a:off x="6551" y="11948"/>
              <a:ext cx="1" cy="167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63" name="AutoShape 44"/>
            <p:cNvCxnSpPr>
              <a:cxnSpLocks noChangeShapeType="1"/>
            </p:cNvCxnSpPr>
            <p:nvPr/>
          </p:nvCxnSpPr>
          <p:spPr bwMode="auto">
            <a:xfrm>
              <a:off x="6937" y="14086"/>
              <a:ext cx="4611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64" name="Text Box 45"/>
            <p:cNvSpPr txBox="1">
              <a:spLocks noChangeArrowheads="1"/>
            </p:cNvSpPr>
            <p:nvPr/>
          </p:nvSpPr>
          <p:spPr bwMode="auto">
            <a:xfrm>
              <a:off x="3064" y="13741"/>
              <a:ext cx="554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/>
                <a:t>A</a:t>
              </a:r>
              <a:endParaRPr lang="ru-RU"/>
            </a:p>
          </p:txBody>
        </p:sp>
        <p:sp>
          <p:nvSpPr>
            <p:cNvPr id="65" name="Text Box 46"/>
            <p:cNvSpPr txBox="1">
              <a:spLocks noChangeArrowheads="1"/>
            </p:cNvSpPr>
            <p:nvPr/>
          </p:nvSpPr>
          <p:spPr bwMode="auto">
            <a:xfrm>
              <a:off x="6568" y="13569"/>
              <a:ext cx="55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/>
                <a:t>A</a:t>
              </a:r>
              <a:endParaRPr lang="ru-RU"/>
            </a:p>
          </p:txBody>
        </p:sp>
        <p:sp>
          <p:nvSpPr>
            <p:cNvPr id="66" name="Text Box 47"/>
            <p:cNvSpPr txBox="1">
              <a:spLocks noChangeArrowheads="1"/>
            </p:cNvSpPr>
            <p:nvPr/>
          </p:nvSpPr>
          <p:spPr bwMode="auto">
            <a:xfrm>
              <a:off x="3190" y="11785"/>
              <a:ext cx="553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dirty="0"/>
                <a:t>B</a:t>
              </a:r>
              <a:endParaRPr lang="ru-RU" dirty="0"/>
            </a:p>
          </p:txBody>
        </p:sp>
        <p:sp>
          <p:nvSpPr>
            <p:cNvPr id="67" name="Text Box 48"/>
            <p:cNvSpPr txBox="1">
              <a:spLocks noChangeArrowheads="1"/>
            </p:cNvSpPr>
            <p:nvPr/>
          </p:nvSpPr>
          <p:spPr bwMode="auto">
            <a:xfrm>
              <a:off x="6704" y="11632"/>
              <a:ext cx="55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dirty="0"/>
                <a:t>B</a:t>
              </a:r>
              <a:endParaRPr lang="ru-RU" dirty="0"/>
            </a:p>
          </p:txBody>
        </p:sp>
        <p:sp>
          <p:nvSpPr>
            <p:cNvPr id="68" name="Text Box 49"/>
            <p:cNvSpPr txBox="1">
              <a:spLocks noChangeArrowheads="1"/>
            </p:cNvSpPr>
            <p:nvPr/>
          </p:nvSpPr>
          <p:spPr bwMode="auto">
            <a:xfrm>
              <a:off x="11355" y="11632"/>
              <a:ext cx="73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dirty="0"/>
                <a:t>B</a:t>
              </a:r>
              <a:r>
                <a:rPr lang="ru-RU" sz="800" dirty="0"/>
                <a:t>1</a:t>
              </a:r>
              <a:endParaRPr lang="ru-RU" dirty="0"/>
            </a:p>
          </p:txBody>
        </p:sp>
        <p:sp>
          <p:nvSpPr>
            <p:cNvPr id="69" name="Text Box 50"/>
            <p:cNvSpPr txBox="1">
              <a:spLocks noChangeArrowheads="1"/>
            </p:cNvSpPr>
            <p:nvPr/>
          </p:nvSpPr>
          <p:spPr bwMode="auto">
            <a:xfrm>
              <a:off x="11547" y="13396"/>
              <a:ext cx="738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/>
                <a:t>A</a:t>
              </a:r>
              <a:r>
                <a:rPr lang="ru-RU" sz="800"/>
                <a:t>1</a:t>
              </a:r>
              <a:endParaRPr lang="ru-RU"/>
            </a:p>
          </p:txBody>
        </p:sp>
        <p:sp>
          <p:nvSpPr>
            <p:cNvPr id="70" name="Text Box 51"/>
            <p:cNvSpPr txBox="1">
              <a:spLocks noChangeArrowheads="1"/>
            </p:cNvSpPr>
            <p:nvPr/>
          </p:nvSpPr>
          <p:spPr bwMode="auto">
            <a:xfrm>
              <a:off x="3500" y="13396"/>
              <a:ext cx="553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 b="1" dirty="0" err="1"/>
                <a:t>r</a:t>
              </a:r>
              <a:endParaRPr lang="ru-RU" sz="1600" b="1" dirty="0"/>
            </a:p>
          </p:txBody>
        </p:sp>
        <p:sp>
          <p:nvSpPr>
            <p:cNvPr id="71" name="Text Box 52"/>
            <p:cNvSpPr txBox="1">
              <a:spLocks noChangeArrowheads="1"/>
            </p:cNvSpPr>
            <p:nvPr/>
          </p:nvSpPr>
          <p:spPr bwMode="auto">
            <a:xfrm>
              <a:off x="5462" y="12533"/>
              <a:ext cx="55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 b="1" dirty="0" err="1"/>
                <a:t>h</a:t>
              </a:r>
              <a:endParaRPr lang="ru-RU" sz="1600" b="1" dirty="0"/>
            </a:p>
          </p:txBody>
        </p:sp>
        <p:sp>
          <p:nvSpPr>
            <p:cNvPr id="72" name="Text Box 53"/>
            <p:cNvSpPr txBox="1">
              <a:spLocks noChangeArrowheads="1"/>
            </p:cNvSpPr>
            <p:nvPr/>
          </p:nvSpPr>
          <p:spPr bwMode="auto">
            <a:xfrm>
              <a:off x="6199" y="12533"/>
              <a:ext cx="55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 b="1" dirty="0" err="1"/>
                <a:t>h</a:t>
              </a:r>
              <a:endParaRPr lang="ru-RU" sz="1600" b="1" dirty="0"/>
            </a:p>
          </p:txBody>
        </p:sp>
        <p:sp>
          <p:nvSpPr>
            <p:cNvPr id="73" name="Text Box 54"/>
            <p:cNvSpPr txBox="1">
              <a:spLocks noChangeArrowheads="1"/>
            </p:cNvSpPr>
            <p:nvPr/>
          </p:nvSpPr>
          <p:spPr bwMode="auto">
            <a:xfrm>
              <a:off x="8966" y="13741"/>
              <a:ext cx="1473" cy="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dirty="0">
                  <a:latin typeface="Times New Roman" pitchFamily="18" charset="0"/>
                </a:rPr>
                <a:t> </a:t>
              </a:r>
              <a:r>
                <a:rPr lang="ru-RU" b="1" dirty="0">
                  <a:latin typeface="Times New Roman" pitchFamily="18" charset="0"/>
                </a:rPr>
                <a:t>2πr</a:t>
              </a:r>
              <a:endParaRPr lang="ru-RU" b="1" dirty="0"/>
            </a:p>
          </p:txBody>
        </p:sp>
        <p:sp>
          <p:nvSpPr>
            <p:cNvPr id="74" name="Text Box 55"/>
            <p:cNvSpPr txBox="1">
              <a:spLocks noChangeArrowheads="1"/>
            </p:cNvSpPr>
            <p:nvPr/>
          </p:nvSpPr>
          <p:spPr bwMode="auto">
            <a:xfrm>
              <a:off x="5277" y="14259"/>
              <a:ext cx="1476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7" name="Прямоугольник 76"/>
          <p:cNvSpPr/>
          <p:nvPr/>
        </p:nvSpPr>
        <p:spPr>
          <a:xfrm>
            <a:off x="4000496" y="4143380"/>
            <a:ext cx="1571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003E00"/>
                </a:solidFill>
              </a:rPr>
              <a:t>S</a:t>
            </a:r>
            <a:r>
              <a:rPr lang="ru-RU" sz="3600" b="1" baseline="-25000" dirty="0" smtClean="0">
                <a:solidFill>
                  <a:srgbClr val="003E00"/>
                </a:solidFill>
              </a:rPr>
              <a:t>бок    </a:t>
            </a:r>
            <a:r>
              <a:rPr lang="en-GB" sz="3600" b="1" dirty="0" smtClean="0"/>
              <a:t>=</a:t>
            </a:r>
            <a:endParaRPr lang="ru-RU" sz="3600" b="1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785786" y="5214950"/>
            <a:ext cx="3857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 smtClean="0">
                <a:solidFill>
                  <a:srgbClr val="990000"/>
                </a:solidFill>
              </a:rPr>
              <a:t>S</a:t>
            </a:r>
            <a:r>
              <a:rPr lang="ru-RU" sz="3600" b="1" baseline="-25000" dirty="0" err="1" smtClean="0">
                <a:solidFill>
                  <a:srgbClr val="990000"/>
                </a:solidFill>
              </a:rPr>
              <a:t>цил</a:t>
            </a:r>
            <a:r>
              <a:rPr lang="ru-RU" sz="3600" b="1" baseline="-25000" dirty="0" smtClean="0">
                <a:solidFill>
                  <a:srgbClr val="990000"/>
                </a:solidFill>
              </a:rPr>
              <a:t>  </a:t>
            </a:r>
            <a:r>
              <a:rPr lang="ru-RU" sz="3600" b="1" dirty="0" smtClean="0"/>
              <a:t>=</a:t>
            </a:r>
            <a:r>
              <a:rPr lang="en-GB" sz="3600" b="1" dirty="0" smtClean="0"/>
              <a:t> S</a:t>
            </a:r>
            <a:r>
              <a:rPr lang="ru-RU" sz="3600" b="1" baseline="-25000" dirty="0" smtClean="0"/>
              <a:t>бок </a:t>
            </a:r>
            <a:r>
              <a:rPr lang="en-GB" sz="3600" b="1" dirty="0" smtClean="0"/>
              <a:t>+</a:t>
            </a:r>
            <a:r>
              <a:rPr lang="ru-RU" sz="3600" b="1" dirty="0" smtClean="0"/>
              <a:t> 2</a:t>
            </a:r>
            <a:r>
              <a:rPr lang="en-GB" sz="3600" b="1" dirty="0" smtClean="0"/>
              <a:t>S</a:t>
            </a:r>
            <a:r>
              <a:rPr lang="ru-RU" sz="3600" b="1" baseline="-25000" dirty="0" err="1" smtClean="0"/>
              <a:t>осн</a:t>
            </a:r>
            <a:r>
              <a:rPr lang="ru-RU" sz="3600" b="1" baseline="-25000" dirty="0" smtClean="0"/>
              <a:t> </a:t>
            </a:r>
            <a:r>
              <a:rPr lang="ru-RU" sz="3600" b="1" dirty="0" smtClean="0"/>
              <a:t>=</a:t>
            </a:r>
            <a:endParaRPr lang="ru-RU" sz="3600" b="1" dirty="0"/>
          </a:p>
        </p:txBody>
      </p:sp>
      <p:sp>
        <p:nvSpPr>
          <p:cNvPr id="79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Поверхность цилиндра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214942" y="4143380"/>
            <a:ext cx="164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 smtClean="0"/>
              <a:t>2</a:t>
            </a:r>
            <a:r>
              <a:rPr lang="el-GR" sz="3600" b="1" dirty="0" smtClean="0"/>
              <a:t>π</a:t>
            </a:r>
            <a:r>
              <a:rPr lang="en-GB" sz="3600" b="1" dirty="0" err="1" smtClean="0"/>
              <a:t>rh</a:t>
            </a:r>
            <a:endParaRPr lang="ru-RU" sz="3600" b="1" dirty="0" err="1" smtClean="0"/>
          </a:p>
        </p:txBody>
      </p:sp>
      <p:sp>
        <p:nvSpPr>
          <p:cNvPr id="81" name="Прямоугольник 80"/>
          <p:cNvSpPr/>
          <p:nvPr/>
        </p:nvSpPr>
        <p:spPr>
          <a:xfrm>
            <a:off x="4500562" y="5214950"/>
            <a:ext cx="21291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 smtClean="0"/>
              <a:t>2</a:t>
            </a:r>
            <a:r>
              <a:rPr lang="el-GR" sz="3600" b="1" dirty="0" smtClean="0"/>
              <a:t>π</a:t>
            </a:r>
            <a:r>
              <a:rPr lang="en-GB" sz="3600" b="1" dirty="0" err="1" smtClean="0"/>
              <a:t>rh</a:t>
            </a:r>
            <a:r>
              <a:rPr lang="ru-RU" sz="3600" b="1" dirty="0" smtClean="0"/>
              <a:t>+2</a:t>
            </a:r>
            <a:r>
              <a:rPr lang="el-GR" sz="3600" b="1" dirty="0" smtClean="0"/>
              <a:t>π</a:t>
            </a:r>
            <a:r>
              <a:rPr lang="en-GB" sz="3600" b="1" dirty="0" smtClean="0"/>
              <a:t>r</a:t>
            </a:r>
            <a:r>
              <a:rPr lang="ru-RU" sz="3600" b="1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="1" dirty="0" smtClean="0"/>
          </a:p>
        </p:txBody>
      </p:sp>
      <p:sp>
        <p:nvSpPr>
          <p:cNvPr id="82" name="Прямоугольник 81"/>
          <p:cNvSpPr/>
          <p:nvPr/>
        </p:nvSpPr>
        <p:spPr>
          <a:xfrm>
            <a:off x="6643702" y="5214950"/>
            <a:ext cx="22172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= 2</a:t>
            </a:r>
            <a:r>
              <a:rPr lang="el-GR" sz="3600" b="1" dirty="0" smtClean="0"/>
              <a:t>π</a:t>
            </a:r>
            <a:r>
              <a:rPr lang="en-GB" sz="3600" b="1" dirty="0" smtClean="0"/>
              <a:t>r(</a:t>
            </a:r>
            <a:r>
              <a:rPr lang="en-GB" sz="3600" b="1" dirty="0" err="1" smtClean="0"/>
              <a:t>r+h</a:t>
            </a:r>
            <a:r>
              <a:rPr lang="en-GB" sz="3600" b="1" dirty="0" smtClean="0"/>
              <a:t>)</a:t>
            </a:r>
            <a:r>
              <a:rPr lang="ru-RU" sz="3600" b="1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43887" cy="792163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Проверь себя!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571612"/>
            <a:ext cx="8229600" cy="4032250"/>
          </a:xfrm>
          <a:noFill/>
        </p:spPr>
        <p:txBody>
          <a:bodyPr>
            <a:normAutofit fontScale="92500"/>
          </a:bodyPr>
          <a:lstStyle/>
          <a:p>
            <a:pPr marL="609600" indent="-609600">
              <a:buClr>
                <a:srgbClr val="990000"/>
              </a:buClr>
              <a:buFontTx/>
              <a:buAutoNum type="arabicPeriod"/>
            </a:pPr>
            <a:r>
              <a:rPr lang="ru-RU" b="1" dirty="0" smtClean="0"/>
              <a:t>Прямоугольник</a:t>
            </a:r>
            <a:r>
              <a:rPr lang="ru-RU" b="1" dirty="0"/>
              <a:t>, стороны которого 6см и 4см, вращается около меньшей стороны. Найдите площадь поверхности тела </a:t>
            </a:r>
            <a:r>
              <a:rPr lang="ru-RU" b="1" dirty="0" smtClean="0"/>
              <a:t>вращения и площадь его осевого сечения.</a:t>
            </a:r>
          </a:p>
          <a:p>
            <a:pPr marL="609600" indent="-609600">
              <a:buClr>
                <a:srgbClr val="990000"/>
              </a:buClr>
              <a:buFontTx/>
              <a:buAutoNum type="arabicPeriod"/>
            </a:pPr>
            <a:endParaRPr lang="ru-RU" b="1" dirty="0"/>
          </a:p>
          <a:p>
            <a:pPr marL="609600" indent="-609600">
              <a:buClr>
                <a:srgbClr val="990000"/>
              </a:buClr>
              <a:buFontTx/>
              <a:buAutoNum type="arabicPeriod"/>
            </a:pPr>
            <a:r>
              <a:rPr lang="ru-RU" b="1" dirty="0"/>
              <a:t>Осевым сечением цилиндра является квадрат, диагональ которого равна 12см. Найдите площадь поверхности </a:t>
            </a:r>
            <a:r>
              <a:rPr lang="ru-RU" b="1" dirty="0" smtClean="0"/>
              <a:t>цилиндра</a:t>
            </a:r>
            <a:r>
              <a:rPr lang="ru-RU" b="1" dirty="0"/>
              <a:t>.</a:t>
            </a:r>
          </a:p>
          <a:p>
            <a:pPr marL="609600" indent="-609600">
              <a:buFontTx/>
              <a:buNone/>
            </a:pPr>
            <a:endParaRPr lang="ru-RU" sz="2400" dirty="0"/>
          </a:p>
          <a:p>
            <a:pPr marL="609600" indent="-609600">
              <a:buFontTx/>
              <a:buNone/>
            </a:pPr>
            <a:endParaRPr lang="ru-RU" sz="2400" dirty="0"/>
          </a:p>
          <a:p>
            <a:pPr marL="609600" indent="-609600">
              <a:buFontTx/>
              <a:buAutoNum type="arabicPeriod"/>
            </a:pPr>
            <a:endParaRPr lang="ru-RU" sz="2400" dirty="0"/>
          </a:p>
        </p:txBody>
      </p:sp>
      <p:pic>
        <p:nvPicPr>
          <p:cNvPr id="4" name="Picture 6" descr="SUPER0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357166"/>
            <a:ext cx="107247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313273">
            <a:off x="180345" y="1425311"/>
            <a:ext cx="828052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</a:t>
            </a:r>
            <a:r>
              <a:rPr lang="ru-RU" sz="80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остоятельная</a:t>
            </a: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6" descr="SUPER0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714488"/>
            <a:ext cx="2143140" cy="461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935038"/>
          </a:xfrm>
        </p:spPr>
        <p:txBody>
          <a:bodyPr/>
          <a:lstStyle/>
          <a:p>
            <a:r>
              <a:rPr lang="ru-RU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Тема:</a:t>
            </a:r>
            <a:r>
              <a:rPr lang="ru-RU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800" i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Цилиндр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4.Сечения цилиндра</a:t>
            </a:r>
          </a:p>
        </p:txBody>
      </p:sp>
      <p:sp>
        <p:nvSpPr>
          <p:cNvPr id="44036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659563" y="6165850"/>
            <a:ext cx="504825" cy="503238"/>
          </a:xfrm>
          <a:prstGeom prst="actionButtonHome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37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08850" y="6165850"/>
            <a:ext cx="503238" cy="504825"/>
          </a:xfrm>
          <a:prstGeom prst="actionButtonBackPrevious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38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165850"/>
            <a:ext cx="503238" cy="503238"/>
          </a:xfrm>
          <a:prstGeom prst="actionButtonForwardNex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4039" name="Picture 7" descr="2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420938"/>
            <a:ext cx="2952750" cy="2743200"/>
          </a:xfrm>
          <a:prstGeom prst="rect">
            <a:avLst/>
          </a:prstGeom>
          <a:noFill/>
        </p:spPr>
      </p:pic>
      <p:pic>
        <p:nvPicPr>
          <p:cNvPr id="44040" name="Picture 8" descr="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2420938"/>
            <a:ext cx="2879725" cy="2665412"/>
          </a:xfrm>
          <a:prstGeom prst="rect">
            <a:avLst/>
          </a:prstGeom>
          <a:noFill/>
        </p:spPr>
      </p:pic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611188" y="5373688"/>
            <a:ext cx="2232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Осевое сечение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5076825" y="5229225"/>
            <a:ext cx="34559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Сечение плоскостью, перпендикулярной к оси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/>
      <p:bldP spid="440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4"/>
          <p:cNvGrpSpPr>
            <a:grpSpLocks/>
          </p:cNvGrpSpPr>
          <p:nvPr/>
        </p:nvGrpSpPr>
        <p:grpSpPr bwMode="auto">
          <a:xfrm>
            <a:off x="630238" y="2924175"/>
            <a:ext cx="3354387" cy="2767013"/>
            <a:chOff x="397" y="1842"/>
            <a:chExt cx="2113" cy="1743"/>
          </a:xfrm>
        </p:grpSpPr>
        <p:sp>
          <p:nvSpPr>
            <p:cNvPr id="67722" name="AutoShape 138"/>
            <p:cNvSpPr>
              <a:spLocks noChangeAspect="1" noChangeArrowheads="1"/>
            </p:cNvSpPr>
            <p:nvPr/>
          </p:nvSpPr>
          <p:spPr bwMode="auto">
            <a:xfrm>
              <a:off x="397" y="1842"/>
              <a:ext cx="2113" cy="1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23" name="Oval 139"/>
            <p:cNvSpPr>
              <a:spLocks noChangeArrowheads="1"/>
            </p:cNvSpPr>
            <p:nvPr/>
          </p:nvSpPr>
          <p:spPr bwMode="auto">
            <a:xfrm>
              <a:off x="657" y="1933"/>
              <a:ext cx="1470" cy="427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60168" tIns="30084" rIns="60168" bIns="30084"/>
            <a:lstStyle/>
            <a:p>
              <a:endParaRPr lang="ru-RU"/>
            </a:p>
          </p:txBody>
        </p:sp>
        <p:sp>
          <p:nvSpPr>
            <p:cNvPr id="67726" name="Arc 142"/>
            <p:cNvSpPr>
              <a:spLocks/>
            </p:cNvSpPr>
            <p:nvPr/>
          </p:nvSpPr>
          <p:spPr bwMode="auto">
            <a:xfrm rot="5400000">
              <a:off x="1274" y="2363"/>
              <a:ext cx="237" cy="1471"/>
            </a:xfrm>
            <a:custGeom>
              <a:avLst/>
              <a:gdLst>
                <a:gd name="G0" fmla="+- 488 0 0"/>
                <a:gd name="G1" fmla="+- 21600 0 0"/>
                <a:gd name="G2" fmla="+- 21600 0 0"/>
                <a:gd name="T0" fmla="*/ 488 w 22088"/>
                <a:gd name="T1" fmla="*/ 0 h 43200"/>
                <a:gd name="T2" fmla="*/ 0 w 22088"/>
                <a:gd name="T3" fmla="*/ 43194 h 43200"/>
                <a:gd name="T4" fmla="*/ 488 w 22088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88" h="43200" fill="none" extrusionOk="0">
                  <a:moveTo>
                    <a:pt x="487" y="0"/>
                  </a:moveTo>
                  <a:cubicBezTo>
                    <a:pt x="12417" y="0"/>
                    <a:pt x="22088" y="9670"/>
                    <a:pt x="22088" y="21600"/>
                  </a:cubicBezTo>
                  <a:cubicBezTo>
                    <a:pt x="22088" y="33529"/>
                    <a:pt x="12417" y="43200"/>
                    <a:pt x="488" y="43200"/>
                  </a:cubicBezTo>
                  <a:cubicBezTo>
                    <a:pt x="325" y="43200"/>
                    <a:pt x="162" y="43198"/>
                    <a:pt x="-1" y="43194"/>
                  </a:cubicBezTo>
                </a:path>
                <a:path w="22088" h="43200" stroke="0" extrusionOk="0">
                  <a:moveTo>
                    <a:pt x="487" y="0"/>
                  </a:moveTo>
                  <a:cubicBezTo>
                    <a:pt x="12417" y="0"/>
                    <a:pt x="22088" y="9670"/>
                    <a:pt x="22088" y="21600"/>
                  </a:cubicBezTo>
                  <a:cubicBezTo>
                    <a:pt x="22088" y="33529"/>
                    <a:pt x="12417" y="43200"/>
                    <a:pt x="488" y="43200"/>
                  </a:cubicBezTo>
                  <a:cubicBezTo>
                    <a:pt x="325" y="43200"/>
                    <a:pt x="162" y="43198"/>
                    <a:pt x="-1" y="43194"/>
                  </a:cubicBezTo>
                  <a:lnTo>
                    <a:pt x="488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28" name="Line 144"/>
            <p:cNvSpPr>
              <a:spLocks noChangeShapeType="1"/>
            </p:cNvSpPr>
            <p:nvPr/>
          </p:nvSpPr>
          <p:spPr bwMode="auto">
            <a:xfrm>
              <a:off x="2128" y="2126"/>
              <a:ext cx="0" cy="8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30" name="Arc 146"/>
            <p:cNvSpPr>
              <a:spLocks/>
            </p:cNvSpPr>
            <p:nvPr/>
          </p:nvSpPr>
          <p:spPr bwMode="auto">
            <a:xfrm rot="16200000">
              <a:off x="1275" y="2125"/>
              <a:ext cx="236" cy="1471"/>
            </a:xfrm>
            <a:custGeom>
              <a:avLst/>
              <a:gdLst>
                <a:gd name="G0" fmla="+- 488 0 0"/>
                <a:gd name="G1" fmla="+- 21600 0 0"/>
                <a:gd name="G2" fmla="+- 21600 0 0"/>
                <a:gd name="T0" fmla="*/ 488 w 22088"/>
                <a:gd name="T1" fmla="*/ 0 h 43200"/>
                <a:gd name="T2" fmla="*/ 0 w 22088"/>
                <a:gd name="T3" fmla="*/ 43194 h 43200"/>
                <a:gd name="T4" fmla="*/ 488 w 22088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88" h="43200" fill="none" extrusionOk="0">
                  <a:moveTo>
                    <a:pt x="487" y="0"/>
                  </a:moveTo>
                  <a:cubicBezTo>
                    <a:pt x="12417" y="0"/>
                    <a:pt x="22088" y="9670"/>
                    <a:pt x="22088" y="21600"/>
                  </a:cubicBezTo>
                  <a:cubicBezTo>
                    <a:pt x="22088" y="33529"/>
                    <a:pt x="12417" y="43200"/>
                    <a:pt x="488" y="43200"/>
                  </a:cubicBezTo>
                  <a:cubicBezTo>
                    <a:pt x="325" y="43200"/>
                    <a:pt x="162" y="43198"/>
                    <a:pt x="-1" y="43194"/>
                  </a:cubicBezTo>
                </a:path>
                <a:path w="22088" h="43200" stroke="0" extrusionOk="0">
                  <a:moveTo>
                    <a:pt x="487" y="0"/>
                  </a:moveTo>
                  <a:cubicBezTo>
                    <a:pt x="12417" y="0"/>
                    <a:pt x="22088" y="9670"/>
                    <a:pt x="22088" y="21600"/>
                  </a:cubicBezTo>
                  <a:cubicBezTo>
                    <a:pt x="22088" y="33529"/>
                    <a:pt x="12417" y="43200"/>
                    <a:pt x="488" y="43200"/>
                  </a:cubicBezTo>
                  <a:cubicBezTo>
                    <a:pt x="325" y="43200"/>
                    <a:pt x="162" y="43198"/>
                    <a:pt x="-1" y="43194"/>
                  </a:cubicBezTo>
                  <a:lnTo>
                    <a:pt x="488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7589" name="WordArt 5"/>
          <p:cNvSpPr>
            <a:spLocks noChangeArrowheads="1" noChangeShapeType="1" noTextEdit="1"/>
          </p:cNvSpPr>
          <p:nvPr/>
        </p:nvSpPr>
        <p:spPr bwMode="auto">
          <a:xfrm>
            <a:off x="971551" y="1"/>
            <a:ext cx="6386532" cy="571479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Решение задач.</a:t>
            </a:r>
          </a:p>
        </p:txBody>
      </p:sp>
      <p:sp>
        <p:nvSpPr>
          <p:cNvPr id="67634" name="Text Box 50"/>
          <p:cNvSpPr txBox="1">
            <a:spLocks noChangeArrowheads="1"/>
          </p:cNvSpPr>
          <p:nvPr/>
        </p:nvSpPr>
        <p:spPr bwMode="auto">
          <a:xfrm>
            <a:off x="428596" y="571480"/>
            <a:ext cx="838996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0099"/>
                </a:solidFill>
              </a:rPr>
              <a:t>Высота цилиндра равна Н, радиус его основания равен </a:t>
            </a:r>
            <a:r>
              <a:rPr lang="en-US" sz="2000" b="1" dirty="0">
                <a:solidFill>
                  <a:srgbClr val="000099"/>
                </a:solidFill>
              </a:rPr>
              <a:t>R</a:t>
            </a:r>
            <a:r>
              <a:rPr lang="ru-RU" sz="2000" b="1" dirty="0">
                <a:solidFill>
                  <a:srgbClr val="000099"/>
                </a:solidFill>
              </a:rPr>
              <a:t>. В цилиндр помещена пирамида, высота которой совпадает с образующей АА1 цилиндра, а основанием служит равнобедренный треугольник АВС (АВ=АС), вписанный в основание цилиндра. Найти площадь боковой поверхности пирамиды, если  А = 120°.</a:t>
            </a:r>
          </a:p>
        </p:txBody>
      </p:sp>
      <p:sp>
        <p:nvSpPr>
          <p:cNvPr id="67687" name="Text Box 103"/>
          <p:cNvSpPr txBox="1">
            <a:spLocks noChangeArrowheads="1"/>
          </p:cNvSpPr>
          <p:nvPr/>
        </p:nvSpPr>
        <p:spPr bwMode="auto">
          <a:xfrm>
            <a:off x="3643306" y="2133600"/>
            <a:ext cx="550069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 smtClean="0"/>
              <a:t>Дано: в </a:t>
            </a:r>
            <a:r>
              <a:rPr lang="ru-RU" dirty="0"/>
              <a:t>цилиндр с высотой </a:t>
            </a:r>
            <a:r>
              <a:rPr lang="en-US" dirty="0"/>
              <a:t>H</a:t>
            </a:r>
            <a:r>
              <a:rPr lang="ru-RU" dirty="0"/>
              <a:t> и радиусом </a:t>
            </a:r>
            <a:r>
              <a:rPr lang="en-US" dirty="0" smtClean="0"/>
              <a:t>R</a:t>
            </a:r>
            <a:r>
              <a:rPr lang="ru-RU" dirty="0" smtClean="0"/>
              <a:t> </a:t>
            </a:r>
            <a:r>
              <a:rPr lang="ru-RU" dirty="0"/>
              <a:t>вписана пирамида, образующая АА1 – высота  </a:t>
            </a:r>
            <a:r>
              <a:rPr lang="ru-RU" dirty="0" smtClean="0"/>
              <a:t>пирамиды, </a:t>
            </a:r>
          </a:p>
          <a:p>
            <a:r>
              <a:rPr lang="ru-RU" dirty="0" smtClean="0"/>
              <a:t>АВС, </a:t>
            </a:r>
            <a:r>
              <a:rPr lang="ru-RU" dirty="0"/>
              <a:t>АВ=АС, АВС – вписан в основание цилиндра,</a:t>
            </a:r>
          </a:p>
          <a:p>
            <a:r>
              <a:rPr lang="ru-RU" dirty="0"/>
              <a:t>угол А = 120°.</a:t>
            </a:r>
          </a:p>
          <a:p>
            <a:r>
              <a:rPr lang="ru-RU" dirty="0"/>
              <a:t>Найти: </a:t>
            </a:r>
            <a:r>
              <a:rPr lang="en-US" dirty="0"/>
              <a:t>S</a:t>
            </a:r>
            <a:r>
              <a:rPr lang="ru-RU" dirty="0"/>
              <a:t>бок  пирамиды.</a:t>
            </a:r>
          </a:p>
        </p:txBody>
      </p:sp>
      <p:sp>
        <p:nvSpPr>
          <p:cNvPr id="67694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7696" name="Rectangle 112"/>
          <p:cNvSpPr>
            <a:spLocks noChangeArrowheads="1"/>
          </p:cNvSpPr>
          <p:nvPr/>
        </p:nvSpPr>
        <p:spPr bwMode="auto">
          <a:xfrm>
            <a:off x="0" y="3313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7698" name="Rectangle 114"/>
          <p:cNvSpPr>
            <a:spLocks noChangeArrowheads="1"/>
          </p:cNvSpPr>
          <p:nvPr/>
        </p:nvSpPr>
        <p:spPr bwMode="auto">
          <a:xfrm>
            <a:off x="0" y="3313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7700" name="Rectangle 116"/>
          <p:cNvSpPr>
            <a:spLocks noChangeArrowheads="1"/>
          </p:cNvSpPr>
          <p:nvPr/>
        </p:nvSpPr>
        <p:spPr bwMode="auto">
          <a:xfrm>
            <a:off x="0" y="3313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7702" name="Rectangle 1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7704" name="Rectangle 1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7706" name="Rectangle 122"/>
          <p:cNvSpPr>
            <a:spLocks noChangeArrowheads="1"/>
          </p:cNvSpPr>
          <p:nvPr/>
        </p:nvSpPr>
        <p:spPr bwMode="auto">
          <a:xfrm>
            <a:off x="0" y="3324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7708" name="Rectangle 124"/>
          <p:cNvSpPr>
            <a:spLocks noChangeArrowheads="1"/>
          </p:cNvSpPr>
          <p:nvPr/>
        </p:nvSpPr>
        <p:spPr bwMode="auto">
          <a:xfrm>
            <a:off x="0" y="3324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7710" name="Rectangle 126"/>
          <p:cNvSpPr>
            <a:spLocks noChangeArrowheads="1"/>
          </p:cNvSpPr>
          <p:nvPr/>
        </p:nvSpPr>
        <p:spPr bwMode="auto">
          <a:xfrm>
            <a:off x="0" y="3313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3" name="Group 136"/>
          <p:cNvGrpSpPr>
            <a:grpSpLocks/>
          </p:cNvGrpSpPr>
          <p:nvPr/>
        </p:nvGrpSpPr>
        <p:grpSpPr bwMode="auto">
          <a:xfrm>
            <a:off x="3929058" y="3786190"/>
            <a:ext cx="4618038" cy="2830512"/>
            <a:chOff x="2472" y="2069"/>
            <a:chExt cx="2909" cy="1783"/>
          </a:xfrm>
        </p:grpSpPr>
        <p:sp>
          <p:nvSpPr>
            <p:cNvPr id="67688" name="Text Box 104"/>
            <p:cNvSpPr txBox="1">
              <a:spLocks noChangeArrowheads="1"/>
            </p:cNvSpPr>
            <p:nvPr/>
          </p:nvSpPr>
          <p:spPr bwMode="auto">
            <a:xfrm>
              <a:off x="2472" y="2069"/>
              <a:ext cx="2903" cy="1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1200" dirty="0"/>
                <a:t>Решение:</a:t>
              </a:r>
            </a:p>
            <a:p>
              <a:r>
                <a:rPr lang="ru-RU" sz="1200" dirty="0"/>
                <a:t>1)Проведем </a:t>
              </a:r>
              <a:r>
                <a:rPr lang="en-US" sz="1200" dirty="0"/>
                <a:t>AD </a:t>
              </a:r>
              <a:r>
                <a:rPr lang="ru-RU" sz="1200" dirty="0"/>
                <a:t>┴ </a:t>
              </a:r>
              <a:r>
                <a:rPr lang="en-US" sz="1200" dirty="0"/>
                <a:t>BC</a:t>
              </a:r>
              <a:r>
                <a:rPr lang="ru-RU" sz="1200" dirty="0"/>
                <a:t> и соединим точки А</a:t>
              </a:r>
              <a:r>
                <a:rPr lang="ru-RU" sz="1000" dirty="0"/>
                <a:t>1</a:t>
              </a:r>
              <a:r>
                <a:rPr lang="ru-RU" sz="1200" dirty="0"/>
                <a:t> и </a:t>
              </a:r>
              <a:r>
                <a:rPr lang="en-US" sz="1200" dirty="0"/>
                <a:t>D</a:t>
              </a:r>
              <a:r>
                <a:rPr lang="ru-RU" sz="1200" dirty="0"/>
                <a:t>. Согласно теореме , имеем А</a:t>
              </a:r>
              <a:r>
                <a:rPr lang="ru-RU" sz="1000" dirty="0"/>
                <a:t>1</a:t>
              </a:r>
              <a:r>
                <a:rPr lang="en-US" sz="1200" dirty="0"/>
                <a:t>D</a:t>
              </a:r>
              <a:r>
                <a:rPr lang="ru-RU" sz="1200" dirty="0"/>
                <a:t>┴ </a:t>
              </a:r>
              <a:r>
                <a:rPr lang="en-US" sz="1200" dirty="0"/>
                <a:t>BC</a:t>
              </a:r>
              <a:r>
                <a:rPr lang="ru-RU" sz="1200" dirty="0"/>
                <a:t>. Так </a:t>
              </a:r>
            </a:p>
            <a:p>
              <a:r>
                <a:rPr lang="ru-RU" sz="1200" dirty="0"/>
                <a:t>как дуга </a:t>
              </a:r>
              <a:r>
                <a:rPr lang="en-US" sz="1200" dirty="0"/>
                <a:t>CAB </a:t>
              </a:r>
              <a:r>
                <a:rPr lang="ru-RU" sz="1200" dirty="0"/>
                <a:t>содержит  120° , а дуги АС и АВ – по 60° , то ВС = </a:t>
              </a:r>
              <a:r>
                <a:rPr lang="en-US" sz="1200" dirty="0"/>
                <a:t>R</a:t>
              </a:r>
              <a:r>
                <a:rPr lang="ru-RU" sz="1200" dirty="0"/>
                <a:t>         , АВ = </a:t>
              </a:r>
              <a:r>
                <a:rPr lang="en-US" sz="1200" dirty="0"/>
                <a:t>R </a:t>
              </a:r>
              <a:r>
                <a:rPr lang="ru-RU" sz="1200" dirty="0"/>
                <a:t>.</a:t>
              </a:r>
            </a:p>
            <a:p>
              <a:r>
                <a:rPr lang="ru-RU" sz="1200" dirty="0"/>
                <a:t>2)В ∆ </a:t>
              </a:r>
              <a:r>
                <a:rPr lang="en-US" sz="1200" dirty="0"/>
                <a:t>ABD </a:t>
              </a:r>
              <a:r>
                <a:rPr lang="ru-RU" sz="1200" dirty="0"/>
                <a:t>имеем </a:t>
              </a:r>
              <a:r>
                <a:rPr lang="en-US" sz="1200" dirty="0"/>
                <a:t>AD</a:t>
              </a:r>
              <a:r>
                <a:rPr lang="ru-RU" sz="1200" dirty="0"/>
                <a:t> = </a:t>
              </a:r>
              <a:r>
                <a:rPr lang="en-US" sz="1200" dirty="0"/>
                <a:t>R</a:t>
              </a:r>
              <a:r>
                <a:rPr lang="ru-RU" sz="1200" dirty="0"/>
                <a:t>/2 . Далее, из ∆</a:t>
              </a:r>
              <a:r>
                <a:rPr lang="en-US" sz="1200" dirty="0"/>
                <a:t>AA</a:t>
              </a:r>
              <a:r>
                <a:rPr lang="ru-RU" sz="1000" dirty="0"/>
                <a:t>1</a:t>
              </a:r>
              <a:r>
                <a:rPr lang="en-US" sz="1200" dirty="0"/>
                <a:t>D</a:t>
              </a:r>
              <a:r>
                <a:rPr lang="ru-RU" sz="1200" dirty="0"/>
                <a:t>  получим  </a:t>
              </a:r>
            </a:p>
            <a:p>
              <a:r>
                <a:rPr lang="en-US" sz="1200" dirty="0"/>
                <a:t>A</a:t>
              </a:r>
              <a:r>
                <a:rPr lang="ru-RU" sz="1000" dirty="0"/>
                <a:t>1</a:t>
              </a:r>
              <a:r>
                <a:rPr lang="en-US" sz="1200" dirty="0"/>
                <a:t>D</a:t>
              </a:r>
              <a:r>
                <a:rPr lang="ru-RU" sz="1200" dirty="0"/>
                <a:t>  = ½ </a:t>
              </a:r>
            </a:p>
            <a:p>
              <a:r>
                <a:rPr lang="ru-RU" sz="1200" dirty="0"/>
                <a:t>  Следовательно </a:t>
              </a:r>
              <a:r>
                <a:rPr lang="en-US" sz="1200" dirty="0"/>
                <a:t>S</a:t>
              </a:r>
              <a:r>
                <a:rPr lang="ru-RU" sz="1000" dirty="0"/>
                <a:t>А1АВ</a:t>
              </a:r>
              <a:r>
                <a:rPr lang="ru-RU" sz="1200" dirty="0"/>
                <a:t> = ½ АВ · АА1 = ½ </a:t>
              </a:r>
              <a:r>
                <a:rPr lang="en-US" sz="1200" dirty="0"/>
                <a:t>RH</a:t>
              </a:r>
              <a:endParaRPr lang="ru-RU" sz="1200" dirty="0"/>
            </a:p>
            <a:p>
              <a:endParaRPr lang="en-US" sz="1200" dirty="0"/>
            </a:p>
            <a:p>
              <a:r>
                <a:rPr lang="en-US" sz="1200" dirty="0"/>
                <a:t>S</a:t>
              </a:r>
              <a:r>
                <a:rPr lang="ru-RU" sz="1000" dirty="0"/>
                <a:t>А1ВС</a:t>
              </a:r>
              <a:r>
                <a:rPr lang="ru-RU" sz="1200" dirty="0"/>
                <a:t> = ½ ВС · А</a:t>
              </a:r>
              <a:r>
                <a:rPr lang="ru-RU" sz="1000" dirty="0"/>
                <a:t>1</a:t>
              </a:r>
              <a:r>
                <a:rPr lang="en-US" sz="1200" dirty="0"/>
                <a:t>D</a:t>
              </a:r>
              <a:r>
                <a:rPr lang="ru-RU" sz="1200" dirty="0"/>
                <a:t> = ½ </a:t>
              </a:r>
              <a:r>
                <a:rPr lang="en-US" sz="1200" dirty="0"/>
                <a:t>R</a:t>
              </a:r>
              <a:r>
                <a:rPr lang="ru-RU" sz="1200" dirty="0"/>
                <a:t>       ∙ ½                      = ¼ R              </a:t>
              </a:r>
            </a:p>
            <a:p>
              <a:endParaRPr lang="ru-RU" sz="1200" dirty="0"/>
            </a:p>
            <a:p>
              <a:r>
                <a:rPr lang="ru-RU" sz="1200" dirty="0"/>
                <a:t>3) </a:t>
              </a:r>
              <a:r>
                <a:rPr lang="en-US" sz="1200" dirty="0"/>
                <a:t>S</a:t>
              </a:r>
              <a:r>
                <a:rPr lang="ru-RU" sz="1200" dirty="0"/>
                <a:t>бок = 2 </a:t>
              </a:r>
              <a:r>
                <a:rPr lang="en-US" sz="1200" dirty="0"/>
                <a:t>S</a:t>
              </a:r>
              <a:r>
                <a:rPr lang="ru-RU" sz="1000" dirty="0"/>
                <a:t>А1АВ</a:t>
              </a:r>
              <a:r>
                <a:rPr lang="ru-RU" sz="1200" dirty="0"/>
                <a:t> + </a:t>
              </a:r>
              <a:r>
                <a:rPr lang="en-US" sz="1200" dirty="0"/>
                <a:t>S</a:t>
              </a:r>
              <a:r>
                <a:rPr lang="ru-RU" sz="1000" dirty="0"/>
                <a:t>А1ВС</a:t>
              </a:r>
              <a:r>
                <a:rPr lang="ru-RU" sz="1200" dirty="0"/>
                <a:t> = </a:t>
              </a:r>
              <a:r>
                <a:rPr lang="en-US" sz="1200" dirty="0"/>
                <a:t>RH</a:t>
              </a:r>
              <a:r>
                <a:rPr lang="ru-RU" sz="1200" dirty="0"/>
                <a:t> + ¼  </a:t>
              </a:r>
              <a:r>
                <a:rPr lang="en-US" sz="1200" dirty="0"/>
                <a:t>R</a:t>
              </a:r>
              <a:r>
                <a:rPr lang="ru-RU" sz="1200" dirty="0"/>
                <a:t>                     =</a:t>
              </a:r>
            </a:p>
            <a:p>
              <a:r>
                <a:rPr lang="ru-RU" sz="1200" dirty="0"/>
                <a:t>= </a:t>
              </a:r>
              <a:r>
                <a:rPr lang="en-US" sz="1200" dirty="0"/>
                <a:t>R</a:t>
              </a:r>
              <a:r>
                <a:rPr lang="ru-RU" sz="1200" dirty="0"/>
                <a:t>/4(4</a:t>
              </a:r>
              <a:r>
                <a:rPr lang="en-US" sz="1200" dirty="0"/>
                <a:t>H</a:t>
              </a:r>
              <a:r>
                <a:rPr lang="ru-RU" sz="1200" dirty="0"/>
                <a:t> +                   ).</a:t>
              </a:r>
            </a:p>
            <a:p>
              <a:endParaRPr lang="ru-RU" sz="1200" dirty="0"/>
            </a:p>
            <a:p>
              <a:r>
                <a:rPr lang="ru-RU" sz="1200" dirty="0"/>
                <a:t>Ответ:</a:t>
              </a:r>
              <a:r>
                <a:rPr lang="en-US" sz="1200" dirty="0"/>
                <a:t> R</a:t>
              </a:r>
              <a:r>
                <a:rPr lang="ru-RU" sz="1200" dirty="0"/>
                <a:t>/4(4</a:t>
              </a:r>
              <a:r>
                <a:rPr lang="en-US" sz="1200" dirty="0"/>
                <a:t>H</a:t>
              </a:r>
              <a:r>
                <a:rPr lang="ru-RU" sz="1200" dirty="0"/>
                <a:t> +                      ).</a:t>
              </a:r>
            </a:p>
          </p:txBody>
        </p:sp>
        <p:graphicFrame>
          <p:nvGraphicFramePr>
            <p:cNvPr id="67699" name="Object 115"/>
            <p:cNvGraphicFramePr>
              <a:graphicFrameLocks noChangeAspect="1"/>
            </p:cNvGraphicFramePr>
            <p:nvPr/>
          </p:nvGraphicFramePr>
          <p:xfrm>
            <a:off x="4830" y="3113"/>
            <a:ext cx="551" cy="1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98" name="Microsoft Equation 3.0" r:id="rId3" imgW="876300" imgH="228600" progId="Equation.3">
                    <p:embed/>
                  </p:oleObj>
                </mc:Choice>
                <mc:Fallback>
                  <p:oleObj name="Microsoft Equation 3.0" r:id="rId3" imgW="876300" imgH="22860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30" y="3113"/>
                          <a:ext cx="551" cy="14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701" name="Object 117"/>
            <p:cNvGraphicFramePr>
              <a:graphicFrameLocks noChangeAspect="1"/>
            </p:cNvGraphicFramePr>
            <p:nvPr/>
          </p:nvGraphicFramePr>
          <p:xfrm>
            <a:off x="2835" y="2523"/>
            <a:ext cx="146" cy="1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99" name="Microsoft Equation 3.0" r:id="rId5" imgW="228600" imgH="228600" progId="Equation.3">
                    <p:embed/>
                  </p:oleObj>
                </mc:Choice>
                <mc:Fallback>
                  <p:oleObj name="Microsoft Equation 3.0" r:id="rId5" imgW="228600" imgH="22860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5" y="2523"/>
                          <a:ext cx="146" cy="14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705" name="Object 121"/>
            <p:cNvGraphicFramePr>
              <a:graphicFrameLocks noChangeAspect="1"/>
            </p:cNvGraphicFramePr>
            <p:nvPr/>
          </p:nvGraphicFramePr>
          <p:xfrm>
            <a:off x="2925" y="2795"/>
            <a:ext cx="450" cy="1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00" name="Microsoft Equation 3.0" r:id="rId7" imgW="710891" imgH="215806" progId="Equation.3">
                    <p:embed/>
                  </p:oleObj>
                </mc:Choice>
                <mc:Fallback>
                  <p:oleObj name="Microsoft Equation 3.0" r:id="rId7" imgW="710891" imgH="215806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5" y="2795"/>
                          <a:ext cx="450" cy="13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707" name="Object 123"/>
            <p:cNvGraphicFramePr>
              <a:graphicFrameLocks noChangeAspect="1"/>
            </p:cNvGraphicFramePr>
            <p:nvPr/>
          </p:nvGraphicFramePr>
          <p:xfrm>
            <a:off x="3923" y="3113"/>
            <a:ext cx="494" cy="1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01" name="Microsoft Equation 3.0" r:id="rId9" imgW="787058" imgH="215806" progId="Equation.3">
                    <p:embed/>
                  </p:oleObj>
                </mc:Choice>
                <mc:Fallback>
                  <p:oleObj name="Microsoft Equation 3.0" r:id="rId9" imgW="787058" imgH="215806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23" y="3113"/>
                          <a:ext cx="494" cy="13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709" name="Object 125"/>
            <p:cNvGraphicFramePr>
              <a:graphicFrameLocks noChangeAspect="1"/>
            </p:cNvGraphicFramePr>
            <p:nvPr/>
          </p:nvGraphicFramePr>
          <p:xfrm>
            <a:off x="3606" y="3113"/>
            <a:ext cx="146" cy="1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02" name="Microsoft Equation 3.0" r:id="rId11" imgW="228600" imgH="228600" progId="Equation.3">
                    <p:embed/>
                  </p:oleObj>
                </mc:Choice>
                <mc:Fallback>
                  <p:oleObj name="Microsoft Equation 3.0" r:id="rId11" imgW="228600" imgH="22860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6" y="3113"/>
                          <a:ext cx="146" cy="14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711" name="Object 127"/>
            <p:cNvGraphicFramePr>
              <a:graphicFrameLocks noChangeAspect="1"/>
            </p:cNvGraphicFramePr>
            <p:nvPr/>
          </p:nvGraphicFramePr>
          <p:xfrm>
            <a:off x="3016" y="3475"/>
            <a:ext cx="552" cy="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03" name="Microsoft Equation 3.0" r:id="rId13" imgW="876300" imgH="228600" progId="Equation.3">
                    <p:embed/>
                  </p:oleObj>
                </mc:Choice>
                <mc:Fallback>
                  <p:oleObj name="Microsoft Equation 3.0" r:id="rId13" imgW="876300" imgH="22860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16" y="3475"/>
                          <a:ext cx="552" cy="14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713" name="Object 129"/>
            <p:cNvGraphicFramePr>
              <a:graphicFrameLocks noChangeAspect="1"/>
            </p:cNvGraphicFramePr>
            <p:nvPr/>
          </p:nvGraphicFramePr>
          <p:xfrm>
            <a:off x="4241" y="3339"/>
            <a:ext cx="552" cy="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04" name="Microsoft Equation 3.0" r:id="rId14" imgW="876300" imgH="228600" progId="Equation.3">
                    <p:embed/>
                  </p:oleObj>
                </mc:Choice>
                <mc:Fallback>
                  <p:oleObj name="Microsoft Equation 3.0" r:id="rId14" imgW="876300" imgH="228600" progId="Equation.3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1" y="3339"/>
                          <a:ext cx="552" cy="14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716" name="Object 132"/>
            <p:cNvGraphicFramePr>
              <a:graphicFrameLocks noChangeAspect="1"/>
            </p:cNvGraphicFramePr>
            <p:nvPr/>
          </p:nvGraphicFramePr>
          <p:xfrm>
            <a:off x="3288" y="3702"/>
            <a:ext cx="552" cy="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05" name="Microsoft Equation 3.0" r:id="rId15" imgW="876300" imgH="228600" progId="Equation.3">
                    <p:embed/>
                  </p:oleObj>
                </mc:Choice>
                <mc:Fallback>
                  <p:oleObj name="Microsoft Equation 3.0" r:id="rId15" imgW="876300" imgH="228600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88" y="3702"/>
                          <a:ext cx="552" cy="14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165"/>
          <p:cNvGrpSpPr>
            <a:grpSpLocks/>
          </p:cNvGrpSpPr>
          <p:nvPr/>
        </p:nvGrpSpPr>
        <p:grpSpPr bwMode="auto">
          <a:xfrm>
            <a:off x="1023938" y="3375025"/>
            <a:ext cx="2333625" cy="1377950"/>
            <a:chOff x="645" y="2126"/>
            <a:chExt cx="1470" cy="868"/>
          </a:xfrm>
        </p:grpSpPr>
        <p:sp>
          <p:nvSpPr>
            <p:cNvPr id="67724" name="Line 140"/>
            <p:cNvSpPr>
              <a:spLocks noChangeShapeType="1"/>
            </p:cNvSpPr>
            <p:nvPr/>
          </p:nvSpPr>
          <p:spPr bwMode="auto">
            <a:xfrm>
              <a:off x="645" y="2126"/>
              <a:ext cx="147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31" name="Line 147"/>
            <p:cNvSpPr>
              <a:spLocks noChangeShapeType="1"/>
            </p:cNvSpPr>
            <p:nvPr/>
          </p:nvSpPr>
          <p:spPr bwMode="auto">
            <a:xfrm>
              <a:off x="645" y="2980"/>
              <a:ext cx="1469" cy="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66"/>
          <p:cNvGrpSpPr>
            <a:grpSpLocks/>
          </p:cNvGrpSpPr>
          <p:nvPr/>
        </p:nvGrpSpPr>
        <p:grpSpPr bwMode="auto">
          <a:xfrm>
            <a:off x="1476375" y="3152775"/>
            <a:ext cx="1193800" cy="1943100"/>
            <a:chOff x="930" y="1986"/>
            <a:chExt cx="752" cy="1224"/>
          </a:xfrm>
        </p:grpSpPr>
        <p:sp>
          <p:nvSpPr>
            <p:cNvPr id="67729" name="Line 145"/>
            <p:cNvSpPr>
              <a:spLocks noChangeShapeType="1"/>
            </p:cNvSpPr>
            <p:nvPr/>
          </p:nvSpPr>
          <p:spPr bwMode="auto">
            <a:xfrm>
              <a:off x="1404" y="2126"/>
              <a:ext cx="0" cy="8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33" name="Line 149"/>
            <p:cNvSpPr>
              <a:spLocks noChangeShapeType="1"/>
            </p:cNvSpPr>
            <p:nvPr/>
          </p:nvSpPr>
          <p:spPr bwMode="auto">
            <a:xfrm>
              <a:off x="1119" y="2743"/>
              <a:ext cx="285" cy="2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35" name="Line 151"/>
            <p:cNvSpPr>
              <a:spLocks noChangeShapeType="1"/>
            </p:cNvSpPr>
            <p:nvPr/>
          </p:nvSpPr>
          <p:spPr bwMode="auto">
            <a:xfrm flipV="1">
              <a:off x="930" y="2980"/>
              <a:ext cx="474" cy="1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40" name="Text Box 156"/>
            <p:cNvSpPr txBox="1">
              <a:spLocks noChangeArrowheads="1"/>
            </p:cNvSpPr>
            <p:nvPr/>
          </p:nvSpPr>
          <p:spPr bwMode="auto">
            <a:xfrm>
              <a:off x="1321" y="2994"/>
              <a:ext cx="289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/>
                <a:t>O</a:t>
              </a:r>
              <a:endParaRPr lang="ru-RU"/>
            </a:p>
          </p:txBody>
        </p:sp>
        <p:sp>
          <p:nvSpPr>
            <p:cNvPr id="67741" name="Text Box 157"/>
            <p:cNvSpPr txBox="1">
              <a:spLocks noChangeArrowheads="1"/>
            </p:cNvSpPr>
            <p:nvPr/>
          </p:nvSpPr>
          <p:spPr bwMode="auto">
            <a:xfrm>
              <a:off x="1321" y="1986"/>
              <a:ext cx="3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/>
                <a:t>O</a:t>
              </a:r>
              <a:r>
                <a:rPr lang="ru-RU" sz="800"/>
                <a:t>1</a:t>
              </a:r>
              <a:endParaRPr lang="ru-RU"/>
            </a:p>
          </p:txBody>
        </p:sp>
      </p:grpSp>
      <p:grpSp>
        <p:nvGrpSpPr>
          <p:cNvPr id="6" name="Group 163"/>
          <p:cNvGrpSpPr>
            <a:grpSpLocks/>
          </p:cNvGrpSpPr>
          <p:nvPr/>
        </p:nvGrpSpPr>
        <p:grpSpPr bwMode="auto">
          <a:xfrm>
            <a:off x="611188" y="3152775"/>
            <a:ext cx="1485900" cy="2171700"/>
            <a:chOff x="385" y="1986"/>
            <a:chExt cx="936" cy="1368"/>
          </a:xfrm>
        </p:grpSpPr>
        <p:sp>
          <p:nvSpPr>
            <p:cNvPr id="67727" name="Line 143"/>
            <p:cNvSpPr>
              <a:spLocks noChangeShapeType="1"/>
            </p:cNvSpPr>
            <p:nvPr/>
          </p:nvSpPr>
          <p:spPr bwMode="auto">
            <a:xfrm>
              <a:off x="645" y="2126"/>
              <a:ext cx="0" cy="85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32" name="Line 148"/>
            <p:cNvSpPr>
              <a:spLocks noChangeShapeType="1"/>
            </p:cNvSpPr>
            <p:nvPr/>
          </p:nvSpPr>
          <p:spPr bwMode="auto">
            <a:xfrm flipH="1">
              <a:off x="930" y="2743"/>
              <a:ext cx="189" cy="4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34" name="Line 150"/>
            <p:cNvSpPr>
              <a:spLocks noChangeShapeType="1"/>
            </p:cNvSpPr>
            <p:nvPr/>
          </p:nvSpPr>
          <p:spPr bwMode="auto">
            <a:xfrm>
              <a:off x="645" y="2980"/>
              <a:ext cx="285" cy="18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36" name="Line 152"/>
            <p:cNvSpPr>
              <a:spLocks noChangeShapeType="1"/>
            </p:cNvSpPr>
            <p:nvPr/>
          </p:nvSpPr>
          <p:spPr bwMode="auto">
            <a:xfrm flipV="1">
              <a:off x="645" y="2743"/>
              <a:ext cx="474" cy="23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37" name="Line 153"/>
            <p:cNvSpPr>
              <a:spLocks noChangeShapeType="1"/>
            </p:cNvSpPr>
            <p:nvPr/>
          </p:nvSpPr>
          <p:spPr bwMode="auto">
            <a:xfrm>
              <a:off x="645" y="2126"/>
              <a:ext cx="285" cy="104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38" name="Line 154"/>
            <p:cNvSpPr>
              <a:spLocks noChangeShapeType="1"/>
            </p:cNvSpPr>
            <p:nvPr/>
          </p:nvSpPr>
          <p:spPr bwMode="auto">
            <a:xfrm>
              <a:off x="645" y="2126"/>
              <a:ext cx="474" cy="61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39" name="Line 155"/>
            <p:cNvSpPr>
              <a:spLocks noChangeShapeType="1"/>
            </p:cNvSpPr>
            <p:nvPr/>
          </p:nvSpPr>
          <p:spPr bwMode="auto">
            <a:xfrm>
              <a:off x="645" y="2126"/>
              <a:ext cx="380" cy="85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742" name="Text Box 158"/>
            <p:cNvSpPr txBox="1">
              <a:spLocks noChangeArrowheads="1"/>
            </p:cNvSpPr>
            <p:nvPr/>
          </p:nvSpPr>
          <p:spPr bwMode="auto">
            <a:xfrm>
              <a:off x="457" y="2922"/>
              <a:ext cx="21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/>
                <a:t>A</a:t>
              </a:r>
              <a:endParaRPr lang="ru-RU"/>
            </a:p>
          </p:txBody>
        </p:sp>
        <p:sp>
          <p:nvSpPr>
            <p:cNvPr id="67743" name="Text Box 159"/>
            <p:cNvSpPr txBox="1">
              <a:spLocks noChangeArrowheads="1"/>
            </p:cNvSpPr>
            <p:nvPr/>
          </p:nvSpPr>
          <p:spPr bwMode="auto">
            <a:xfrm>
              <a:off x="385" y="1986"/>
              <a:ext cx="288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/>
                <a:t>A</a:t>
              </a:r>
              <a:r>
                <a:rPr lang="ru-RU" sz="800"/>
                <a:t>1</a:t>
              </a:r>
              <a:endParaRPr lang="ru-RU"/>
            </a:p>
          </p:txBody>
        </p:sp>
        <p:sp>
          <p:nvSpPr>
            <p:cNvPr id="67744" name="Text Box 160"/>
            <p:cNvSpPr txBox="1">
              <a:spLocks noChangeArrowheads="1"/>
            </p:cNvSpPr>
            <p:nvPr/>
          </p:nvSpPr>
          <p:spPr bwMode="auto">
            <a:xfrm>
              <a:off x="817" y="3138"/>
              <a:ext cx="21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dirty="0"/>
                <a:t>C</a:t>
              </a:r>
              <a:endParaRPr lang="ru-RU" dirty="0"/>
            </a:p>
          </p:txBody>
        </p:sp>
        <p:sp>
          <p:nvSpPr>
            <p:cNvPr id="67745" name="Text Box 161"/>
            <p:cNvSpPr txBox="1">
              <a:spLocks noChangeArrowheads="1"/>
            </p:cNvSpPr>
            <p:nvPr/>
          </p:nvSpPr>
          <p:spPr bwMode="auto">
            <a:xfrm>
              <a:off x="1106" y="2562"/>
              <a:ext cx="215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/>
                <a:t>B</a:t>
              </a:r>
              <a:endParaRPr lang="ru-RU"/>
            </a:p>
          </p:txBody>
        </p:sp>
        <p:sp>
          <p:nvSpPr>
            <p:cNvPr id="67746" name="Text Box 162"/>
            <p:cNvSpPr txBox="1">
              <a:spLocks noChangeArrowheads="1"/>
            </p:cNvSpPr>
            <p:nvPr/>
          </p:nvSpPr>
          <p:spPr bwMode="auto">
            <a:xfrm>
              <a:off x="961" y="2850"/>
              <a:ext cx="289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/>
                <a:t> D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8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WordArt 4"/>
          <p:cNvSpPr>
            <a:spLocks noChangeArrowheads="1" noChangeShapeType="1" noTextEdit="1"/>
          </p:cNvSpPr>
          <p:nvPr/>
        </p:nvSpPr>
        <p:spPr bwMode="auto">
          <a:xfrm>
            <a:off x="971550" y="0"/>
            <a:ext cx="6696075" cy="12239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5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Решение задач.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468313" y="1268413"/>
            <a:ext cx="79930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 dirty="0">
                <a:solidFill>
                  <a:srgbClr val="000099"/>
                </a:solidFill>
              </a:rPr>
              <a:t>Высота цилиндра равна 12 см. Через середину образующей цилиндра проведена прямая, пересекающая ось цилиндра на расстоянии 4 см от нижнего основания. Эта прямая пересекает плоскость, содержащую нижнее основание цилиндра, на расстоянии 18 см от центра нижнего основания. Найдите радиус основания цилиндра.</a:t>
            </a:r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250825" y="2205038"/>
            <a:ext cx="4457700" cy="2378075"/>
            <a:chOff x="158" y="1389"/>
            <a:chExt cx="2808" cy="1498"/>
          </a:xfrm>
        </p:grpSpPr>
        <p:sp>
          <p:nvSpPr>
            <p:cNvPr id="71709" name="AutoShape 29"/>
            <p:cNvSpPr>
              <a:spLocks noChangeAspect="1" noChangeArrowheads="1"/>
            </p:cNvSpPr>
            <p:nvPr/>
          </p:nvSpPr>
          <p:spPr bwMode="auto">
            <a:xfrm>
              <a:off x="158" y="1389"/>
              <a:ext cx="2808" cy="1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10" name="Oval 30"/>
            <p:cNvSpPr>
              <a:spLocks noChangeArrowheads="1"/>
            </p:cNvSpPr>
            <p:nvPr/>
          </p:nvSpPr>
          <p:spPr bwMode="auto">
            <a:xfrm>
              <a:off x="529" y="1480"/>
              <a:ext cx="1311" cy="375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11" name="Line 31"/>
            <p:cNvSpPr>
              <a:spLocks noChangeShapeType="1"/>
            </p:cNvSpPr>
            <p:nvPr/>
          </p:nvSpPr>
          <p:spPr bwMode="auto">
            <a:xfrm>
              <a:off x="529" y="1668"/>
              <a:ext cx="131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12" name="Arc 32"/>
            <p:cNvSpPr>
              <a:spLocks/>
            </p:cNvSpPr>
            <p:nvPr/>
          </p:nvSpPr>
          <p:spPr bwMode="auto">
            <a:xfrm rot="5400000">
              <a:off x="1076" y="1958"/>
              <a:ext cx="201" cy="1311"/>
            </a:xfrm>
            <a:custGeom>
              <a:avLst/>
              <a:gdLst>
                <a:gd name="G0" fmla="+- 1633 0 0"/>
                <a:gd name="G1" fmla="+- 21600 0 0"/>
                <a:gd name="G2" fmla="+- 21600 0 0"/>
                <a:gd name="T0" fmla="*/ 1633 w 23233"/>
                <a:gd name="T1" fmla="*/ 0 h 43200"/>
                <a:gd name="T2" fmla="*/ 0 w 23233"/>
                <a:gd name="T3" fmla="*/ 43138 h 43200"/>
                <a:gd name="T4" fmla="*/ 1633 w 23233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233" h="43200" fill="none" extrusionOk="0">
                  <a:moveTo>
                    <a:pt x="1632" y="0"/>
                  </a:moveTo>
                  <a:cubicBezTo>
                    <a:pt x="13562" y="0"/>
                    <a:pt x="23233" y="9670"/>
                    <a:pt x="23233" y="21600"/>
                  </a:cubicBezTo>
                  <a:cubicBezTo>
                    <a:pt x="23233" y="33529"/>
                    <a:pt x="13562" y="43200"/>
                    <a:pt x="1633" y="43200"/>
                  </a:cubicBezTo>
                  <a:cubicBezTo>
                    <a:pt x="1088" y="43200"/>
                    <a:pt x="543" y="43179"/>
                    <a:pt x="-1" y="43138"/>
                  </a:cubicBezTo>
                </a:path>
                <a:path w="23233" h="43200" stroke="0" extrusionOk="0">
                  <a:moveTo>
                    <a:pt x="1632" y="0"/>
                  </a:moveTo>
                  <a:cubicBezTo>
                    <a:pt x="13562" y="0"/>
                    <a:pt x="23233" y="9670"/>
                    <a:pt x="23233" y="21600"/>
                  </a:cubicBezTo>
                  <a:cubicBezTo>
                    <a:pt x="23233" y="33529"/>
                    <a:pt x="13562" y="43200"/>
                    <a:pt x="1633" y="43200"/>
                  </a:cubicBezTo>
                  <a:cubicBezTo>
                    <a:pt x="1088" y="43200"/>
                    <a:pt x="543" y="43179"/>
                    <a:pt x="-1" y="43138"/>
                  </a:cubicBezTo>
                  <a:lnTo>
                    <a:pt x="1633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13" name="Line 33"/>
            <p:cNvSpPr>
              <a:spLocks noChangeShapeType="1"/>
            </p:cNvSpPr>
            <p:nvPr/>
          </p:nvSpPr>
          <p:spPr bwMode="auto">
            <a:xfrm>
              <a:off x="521" y="1668"/>
              <a:ext cx="1" cy="8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14" name="Line 34"/>
            <p:cNvSpPr>
              <a:spLocks noChangeShapeType="1"/>
            </p:cNvSpPr>
            <p:nvPr/>
          </p:nvSpPr>
          <p:spPr bwMode="auto">
            <a:xfrm>
              <a:off x="1840" y="1668"/>
              <a:ext cx="0" cy="8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15" name="Arc 35"/>
            <p:cNvSpPr>
              <a:spLocks/>
            </p:cNvSpPr>
            <p:nvPr/>
          </p:nvSpPr>
          <p:spPr bwMode="auto">
            <a:xfrm rot="16200000">
              <a:off x="1081" y="1763"/>
              <a:ext cx="201" cy="1305"/>
            </a:xfrm>
            <a:custGeom>
              <a:avLst/>
              <a:gdLst>
                <a:gd name="G0" fmla="+- 1633 0 0"/>
                <a:gd name="G1" fmla="+- 21600 0 0"/>
                <a:gd name="G2" fmla="+- 21600 0 0"/>
                <a:gd name="T0" fmla="*/ 1633 w 23233"/>
                <a:gd name="T1" fmla="*/ 0 h 43200"/>
                <a:gd name="T2" fmla="*/ 0 w 23233"/>
                <a:gd name="T3" fmla="*/ 43138 h 43200"/>
                <a:gd name="T4" fmla="*/ 1633 w 23233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233" h="43200" fill="none" extrusionOk="0">
                  <a:moveTo>
                    <a:pt x="1632" y="0"/>
                  </a:moveTo>
                  <a:cubicBezTo>
                    <a:pt x="13562" y="0"/>
                    <a:pt x="23233" y="9670"/>
                    <a:pt x="23233" y="21600"/>
                  </a:cubicBezTo>
                  <a:cubicBezTo>
                    <a:pt x="23233" y="33529"/>
                    <a:pt x="13562" y="43200"/>
                    <a:pt x="1633" y="43200"/>
                  </a:cubicBezTo>
                  <a:cubicBezTo>
                    <a:pt x="1088" y="43200"/>
                    <a:pt x="543" y="43179"/>
                    <a:pt x="-1" y="43138"/>
                  </a:cubicBezTo>
                </a:path>
                <a:path w="23233" h="43200" stroke="0" extrusionOk="0">
                  <a:moveTo>
                    <a:pt x="1632" y="0"/>
                  </a:moveTo>
                  <a:cubicBezTo>
                    <a:pt x="13562" y="0"/>
                    <a:pt x="23233" y="9670"/>
                    <a:pt x="23233" y="21600"/>
                  </a:cubicBezTo>
                  <a:cubicBezTo>
                    <a:pt x="23233" y="33529"/>
                    <a:pt x="13562" y="43200"/>
                    <a:pt x="1633" y="43200"/>
                  </a:cubicBezTo>
                  <a:cubicBezTo>
                    <a:pt x="1088" y="43200"/>
                    <a:pt x="543" y="43179"/>
                    <a:pt x="-1" y="43138"/>
                  </a:cubicBezTo>
                  <a:lnTo>
                    <a:pt x="1633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16" name="Line 36"/>
            <p:cNvSpPr>
              <a:spLocks noChangeShapeType="1"/>
            </p:cNvSpPr>
            <p:nvPr/>
          </p:nvSpPr>
          <p:spPr bwMode="auto">
            <a:xfrm>
              <a:off x="529" y="2502"/>
              <a:ext cx="131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18" name="Line 38"/>
            <p:cNvSpPr>
              <a:spLocks noChangeShapeType="1"/>
            </p:cNvSpPr>
            <p:nvPr/>
          </p:nvSpPr>
          <p:spPr bwMode="auto">
            <a:xfrm>
              <a:off x="1185" y="1660"/>
              <a:ext cx="1" cy="8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21" name="Text Box 41"/>
            <p:cNvSpPr txBox="1">
              <a:spLocks noChangeArrowheads="1"/>
            </p:cNvSpPr>
            <p:nvPr/>
          </p:nvSpPr>
          <p:spPr bwMode="auto">
            <a:xfrm>
              <a:off x="436" y="2325"/>
              <a:ext cx="281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72" tIns="59436" rIns="118872" bIns="59436"/>
            <a:lstStyle/>
            <a:p>
              <a:r>
                <a:rPr lang="ru-RU" sz="1500"/>
                <a:t> ┐</a:t>
              </a:r>
              <a:endParaRPr lang="ru-RU"/>
            </a:p>
          </p:txBody>
        </p:sp>
        <p:sp>
          <p:nvSpPr>
            <p:cNvPr id="71722" name="Text Box 42"/>
            <p:cNvSpPr txBox="1">
              <a:spLocks noChangeArrowheads="1"/>
            </p:cNvSpPr>
            <p:nvPr/>
          </p:nvSpPr>
          <p:spPr bwMode="auto">
            <a:xfrm>
              <a:off x="1091" y="2325"/>
              <a:ext cx="468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72" tIns="59436" rIns="118872" bIns="59436"/>
            <a:lstStyle/>
            <a:p>
              <a:r>
                <a:rPr lang="ru-RU" b="1"/>
                <a:t> ┐</a:t>
              </a:r>
              <a:endParaRPr lang="ru-RU"/>
            </a:p>
          </p:txBody>
        </p:sp>
        <p:sp>
          <p:nvSpPr>
            <p:cNvPr id="71724" name="Text Box 44"/>
            <p:cNvSpPr txBox="1">
              <a:spLocks noChangeArrowheads="1"/>
            </p:cNvSpPr>
            <p:nvPr/>
          </p:nvSpPr>
          <p:spPr bwMode="auto">
            <a:xfrm>
              <a:off x="249" y="2419"/>
              <a:ext cx="375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72" tIns="59436" rIns="118872" bIns="59436"/>
            <a:lstStyle/>
            <a:p>
              <a:r>
                <a:rPr lang="ru-RU"/>
                <a:t>М</a:t>
              </a:r>
              <a:r>
                <a:rPr lang="ru-RU" sz="1000"/>
                <a:t>2</a:t>
              </a:r>
              <a:endParaRPr lang="ru-RU"/>
            </a:p>
          </p:txBody>
        </p:sp>
        <p:sp>
          <p:nvSpPr>
            <p:cNvPr id="71725" name="Text Box 45"/>
            <p:cNvSpPr txBox="1">
              <a:spLocks noChangeArrowheads="1"/>
            </p:cNvSpPr>
            <p:nvPr/>
          </p:nvSpPr>
          <p:spPr bwMode="auto">
            <a:xfrm>
              <a:off x="249" y="1482"/>
              <a:ext cx="375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72" tIns="59436" rIns="118872" bIns="59436"/>
            <a:lstStyle/>
            <a:p>
              <a:r>
                <a:rPr lang="ru-RU"/>
                <a:t>M</a:t>
              </a:r>
              <a:r>
                <a:rPr lang="ru-RU" sz="1000"/>
                <a:t>1</a:t>
              </a:r>
              <a:endParaRPr lang="ru-RU"/>
            </a:p>
          </p:txBody>
        </p:sp>
        <p:sp>
          <p:nvSpPr>
            <p:cNvPr id="71728" name="Text Box 48"/>
            <p:cNvSpPr txBox="1">
              <a:spLocks noChangeArrowheads="1"/>
            </p:cNvSpPr>
            <p:nvPr/>
          </p:nvSpPr>
          <p:spPr bwMode="auto">
            <a:xfrm>
              <a:off x="998" y="1482"/>
              <a:ext cx="374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72" tIns="59436" rIns="118872" bIns="59436"/>
            <a:lstStyle/>
            <a:p>
              <a:r>
                <a:rPr lang="ru-RU"/>
                <a:t>O</a:t>
              </a:r>
              <a:r>
                <a:rPr lang="ru-RU" sz="1000"/>
                <a:t>1</a:t>
              </a:r>
              <a:endParaRPr lang="ru-RU"/>
            </a:p>
          </p:txBody>
        </p:sp>
        <p:sp>
          <p:nvSpPr>
            <p:cNvPr id="71729" name="Text Box 49"/>
            <p:cNvSpPr txBox="1">
              <a:spLocks noChangeArrowheads="1"/>
            </p:cNvSpPr>
            <p:nvPr/>
          </p:nvSpPr>
          <p:spPr bwMode="auto">
            <a:xfrm>
              <a:off x="998" y="2512"/>
              <a:ext cx="374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72" tIns="59436" rIns="118872" bIns="59436"/>
            <a:lstStyle/>
            <a:p>
              <a:r>
                <a:rPr lang="ru-RU"/>
                <a:t>O</a:t>
              </a:r>
              <a:r>
                <a:rPr lang="ru-RU" sz="1000"/>
                <a:t>2</a:t>
              </a:r>
              <a:endParaRPr lang="ru-RU"/>
            </a:p>
          </p:txBody>
        </p:sp>
      </p:grpSp>
      <p:grpSp>
        <p:nvGrpSpPr>
          <p:cNvPr id="3" name="Group 53"/>
          <p:cNvGrpSpPr>
            <a:grpSpLocks/>
          </p:cNvGrpSpPr>
          <p:nvPr/>
        </p:nvGrpSpPr>
        <p:grpSpPr bwMode="auto">
          <a:xfrm>
            <a:off x="395288" y="3213100"/>
            <a:ext cx="4457700" cy="1038225"/>
            <a:chOff x="249" y="2045"/>
            <a:chExt cx="2808" cy="654"/>
          </a:xfrm>
        </p:grpSpPr>
        <p:sp>
          <p:nvSpPr>
            <p:cNvPr id="71717" name="Line 37"/>
            <p:cNvSpPr>
              <a:spLocks noChangeShapeType="1"/>
            </p:cNvSpPr>
            <p:nvPr/>
          </p:nvSpPr>
          <p:spPr bwMode="auto">
            <a:xfrm>
              <a:off x="1840" y="2512"/>
              <a:ext cx="103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19" name="Line 39"/>
            <p:cNvSpPr>
              <a:spLocks noChangeShapeType="1"/>
            </p:cNvSpPr>
            <p:nvPr/>
          </p:nvSpPr>
          <p:spPr bwMode="auto">
            <a:xfrm>
              <a:off x="529" y="2138"/>
              <a:ext cx="1311" cy="1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20" name="Line 40"/>
            <p:cNvSpPr>
              <a:spLocks noChangeShapeType="1"/>
            </p:cNvSpPr>
            <p:nvPr/>
          </p:nvSpPr>
          <p:spPr bwMode="auto">
            <a:xfrm>
              <a:off x="1840" y="2325"/>
              <a:ext cx="1030" cy="1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23" name="Text Box 43"/>
            <p:cNvSpPr txBox="1">
              <a:spLocks noChangeArrowheads="1"/>
            </p:cNvSpPr>
            <p:nvPr/>
          </p:nvSpPr>
          <p:spPr bwMode="auto">
            <a:xfrm>
              <a:off x="811" y="2325"/>
              <a:ext cx="280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72" tIns="59436" rIns="118872" bIns="59436"/>
            <a:lstStyle/>
            <a:p>
              <a:r>
                <a:rPr lang="ru-RU"/>
                <a:t>R</a:t>
              </a:r>
            </a:p>
          </p:txBody>
        </p:sp>
        <p:sp>
          <p:nvSpPr>
            <p:cNvPr id="71726" name="Text Box 46"/>
            <p:cNvSpPr txBox="1">
              <a:spLocks noChangeArrowheads="1"/>
            </p:cNvSpPr>
            <p:nvPr/>
          </p:nvSpPr>
          <p:spPr bwMode="auto">
            <a:xfrm>
              <a:off x="249" y="2045"/>
              <a:ext cx="280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72" tIns="59436" rIns="118872" bIns="59436"/>
            <a:lstStyle/>
            <a:p>
              <a:r>
                <a:rPr lang="ru-RU"/>
                <a:t>B</a:t>
              </a:r>
            </a:p>
          </p:txBody>
        </p:sp>
        <p:sp>
          <p:nvSpPr>
            <p:cNvPr id="71727" name="Text Box 47"/>
            <p:cNvSpPr txBox="1">
              <a:spLocks noChangeArrowheads="1"/>
            </p:cNvSpPr>
            <p:nvPr/>
          </p:nvSpPr>
          <p:spPr bwMode="auto">
            <a:xfrm>
              <a:off x="1185" y="2045"/>
              <a:ext cx="281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72" tIns="59436" rIns="118872" bIns="59436"/>
            <a:lstStyle/>
            <a:p>
              <a:r>
                <a:rPr lang="ru-RU"/>
                <a:t>C</a:t>
              </a:r>
            </a:p>
          </p:txBody>
        </p:sp>
        <p:sp>
          <p:nvSpPr>
            <p:cNvPr id="71730" name="Text Box 50"/>
            <p:cNvSpPr txBox="1">
              <a:spLocks noChangeArrowheads="1"/>
            </p:cNvSpPr>
            <p:nvPr/>
          </p:nvSpPr>
          <p:spPr bwMode="auto">
            <a:xfrm>
              <a:off x="2777" y="2419"/>
              <a:ext cx="280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72" tIns="59436" rIns="118872" bIns="59436"/>
            <a:lstStyle/>
            <a:p>
              <a:r>
                <a:rPr lang="ru-RU"/>
                <a:t>A</a:t>
              </a:r>
            </a:p>
          </p:txBody>
        </p:sp>
      </p:grpSp>
      <p:sp>
        <p:nvSpPr>
          <p:cNvPr id="71735" name="Text Box 55"/>
          <p:cNvSpPr txBox="1">
            <a:spLocks noChangeArrowheads="1"/>
          </p:cNvSpPr>
          <p:nvPr/>
        </p:nvSpPr>
        <p:spPr bwMode="auto">
          <a:xfrm>
            <a:off x="3419475" y="1989138"/>
            <a:ext cx="4537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200" b="1"/>
              <a:t>Дано: цилиндр, высота О1О2 = 12 см, </a:t>
            </a:r>
          </a:p>
          <a:p>
            <a:r>
              <a:rPr lang="ru-RU" sz="1200" b="1"/>
              <a:t>В – середина образующей М1М2, АВ пересекает О1О2  в т.С, СО2 = 4 см, АО2 = 18 см.</a:t>
            </a:r>
          </a:p>
          <a:p>
            <a:r>
              <a:rPr lang="ru-RU" sz="1200" b="1"/>
              <a:t>Найти: </a:t>
            </a:r>
            <a:r>
              <a:rPr lang="en-US" sz="1200" b="1"/>
              <a:t>R </a:t>
            </a:r>
            <a:r>
              <a:rPr lang="ru-RU" sz="1200" b="1"/>
              <a:t>основания.</a:t>
            </a:r>
          </a:p>
        </p:txBody>
      </p:sp>
      <p:sp>
        <p:nvSpPr>
          <p:cNvPr id="71738" name="Rectangle 58"/>
          <p:cNvSpPr>
            <a:spLocks noChangeArrowheads="1"/>
          </p:cNvSpPr>
          <p:nvPr/>
        </p:nvSpPr>
        <p:spPr bwMode="auto">
          <a:xfrm>
            <a:off x="0" y="3324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740" name="Rectangle 60"/>
          <p:cNvSpPr>
            <a:spLocks noChangeArrowheads="1"/>
          </p:cNvSpPr>
          <p:nvPr/>
        </p:nvSpPr>
        <p:spPr bwMode="auto">
          <a:xfrm>
            <a:off x="0" y="2987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4" name="Group 61"/>
          <p:cNvGrpSpPr>
            <a:grpSpLocks/>
          </p:cNvGrpSpPr>
          <p:nvPr/>
        </p:nvGrpSpPr>
        <p:grpSpPr bwMode="auto">
          <a:xfrm>
            <a:off x="4787900" y="2921000"/>
            <a:ext cx="3816350" cy="3195638"/>
            <a:chOff x="3016" y="1840"/>
            <a:chExt cx="2404" cy="2013"/>
          </a:xfrm>
        </p:grpSpPr>
        <p:sp>
          <p:nvSpPr>
            <p:cNvPr id="71736" name="Text Box 56"/>
            <p:cNvSpPr txBox="1">
              <a:spLocks noChangeArrowheads="1"/>
            </p:cNvSpPr>
            <p:nvPr/>
          </p:nvSpPr>
          <p:spPr bwMode="auto">
            <a:xfrm>
              <a:off x="3016" y="1840"/>
              <a:ext cx="2404" cy="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1200"/>
                <a:t>Решение:</a:t>
              </a:r>
            </a:p>
            <a:p>
              <a:r>
                <a:rPr lang="ru-RU" sz="1200"/>
                <a:t>Проведем плоскость через данную в условии задачи прямую АВ и ось цилиндра О</a:t>
              </a:r>
              <a:r>
                <a:rPr lang="ru-RU" sz="1000"/>
                <a:t>1</a:t>
              </a:r>
              <a:r>
                <a:rPr lang="ru-RU" sz="1200"/>
                <a:t>О</a:t>
              </a:r>
              <a:r>
                <a:rPr lang="ru-RU" sz="1000"/>
                <a:t>2</a:t>
              </a:r>
              <a:r>
                <a:rPr lang="ru-RU" sz="1200"/>
                <a:t> . Эта плоскость содержит также образующую М</a:t>
              </a:r>
              <a:r>
                <a:rPr lang="ru-RU" sz="1000"/>
                <a:t>1</a:t>
              </a:r>
              <a:r>
                <a:rPr lang="ru-RU" sz="1200"/>
                <a:t>М</a:t>
              </a:r>
              <a:r>
                <a:rPr lang="ru-RU" sz="1000"/>
                <a:t>2</a:t>
              </a:r>
              <a:r>
                <a:rPr lang="ru-RU" sz="1200"/>
                <a:t>, в которой пересекается с поверхностью цилиндра. Длина М</a:t>
              </a:r>
              <a:r>
                <a:rPr lang="ru-RU" sz="1000"/>
                <a:t>1</a:t>
              </a:r>
              <a:r>
                <a:rPr lang="ru-RU" sz="1200"/>
                <a:t>М</a:t>
              </a:r>
              <a:r>
                <a:rPr lang="ru-RU" sz="1000"/>
                <a:t>2</a:t>
              </a:r>
              <a:r>
                <a:rPr lang="ru-RU" sz="1200"/>
                <a:t> равна высоте цилиндра, т.е. М</a:t>
              </a:r>
              <a:r>
                <a:rPr lang="ru-RU" sz="1000"/>
                <a:t>1 </a:t>
              </a:r>
              <a:r>
                <a:rPr lang="ru-RU" sz="1200"/>
                <a:t>М</a:t>
              </a:r>
              <a:r>
                <a:rPr lang="ru-RU" sz="1000"/>
                <a:t>2</a:t>
              </a:r>
              <a:r>
                <a:rPr lang="ru-RU" sz="1200"/>
                <a:t> = 12см, тогда по условию ВМ</a:t>
              </a:r>
              <a:r>
                <a:rPr lang="ru-RU" sz="1000"/>
                <a:t>2</a:t>
              </a:r>
              <a:r>
                <a:rPr lang="ru-RU" sz="1200"/>
                <a:t> = 6 см.</a:t>
              </a:r>
            </a:p>
            <a:p>
              <a:r>
                <a:rPr lang="ru-RU" sz="1200"/>
                <a:t>М</a:t>
              </a:r>
              <a:r>
                <a:rPr lang="ru-RU" sz="1000"/>
                <a:t>1</a:t>
              </a:r>
              <a:r>
                <a:rPr lang="ru-RU" sz="1200"/>
                <a:t> М</a:t>
              </a:r>
              <a:r>
                <a:rPr lang="ru-RU" sz="1000"/>
                <a:t>2</a:t>
              </a:r>
              <a:r>
                <a:rPr lang="ru-RU" sz="1200"/>
                <a:t> || О</a:t>
              </a:r>
              <a:r>
                <a:rPr lang="ru-RU" sz="1000"/>
                <a:t>1</a:t>
              </a:r>
              <a:r>
                <a:rPr lang="ru-RU" sz="1200"/>
                <a:t>О</a:t>
              </a:r>
              <a:r>
                <a:rPr lang="ru-RU" sz="1000"/>
                <a:t>2</a:t>
              </a:r>
              <a:r>
                <a:rPr lang="ru-RU" sz="1200"/>
                <a:t>, значит,                                   , еще у треугольников ∆АВМ</a:t>
              </a:r>
              <a:r>
                <a:rPr lang="ru-RU" sz="1000"/>
                <a:t>2</a:t>
              </a:r>
              <a:r>
                <a:rPr lang="ru-RU" sz="1200"/>
                <a:t> и ∆АСО</a:t>
              </a:r>
              <a:r>
                <a:rPr lang="ru-RU" sz="1000"/>
                <a:t>2</a:t>
              </a:r>
              <a:r>
                <a:rPr lang="ru-RU" sz="1200"/>
                <a:t> общий угол А, и значит они подобны.</a:t>
              </a:r>
            </a:p>
            <a:p>
              <a:r>
                <a:rPr lang="ru-RU" sz="1200"/>
                <a:t>Отсюда</a:t>
              </a:r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r>
                <a:rPr lang="ru-RU" sz="1200"/>
                <a:t>Ответ: 9см</a:t>
              </a:r>
            </a:p>
          </p:txBody>
        </p:sp>
        <p:graphicFrame>
          <p:nvGraphicFramePr>
            <p:cNvPr id="71737" name="Object 57"/>
            <p:cNvGraphicFramePr>
              <a:graphicFrameLocks noChangeAspect="1"/>
            </p:cNvGraphicFramePr>
            <p:nvPr/>
          </p:nvGraphicFramePr>
          <p:xfrm>
            <a:off x="4150" y="2659"/>
            <a:ext cx="1000" cy="1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2" name="Microsoft Equation 3.0" r:id="rId3" imgW="1586811" imgH="215806" progId="Equation.3">
                    <p:embed/>
                  </p:oleObj>
                </mc:Choice>
                <mc:Fallback>
                  <p:oleObj name="Microsoft Equation 3.0" r:id="rId3" imgW="1586811" imgH="215806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0" y="2659"/>
                          <a:ext cx="1000" cy="13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39" name="Object 59"/>
            <p:cNvGraphicFramePr>
              <a:graphicFrameLocks noChangeAspect="1"/>
            </p:cNvGraphicFramePr>
            <p:nvPr/>
          </p:nvGraphicFramePr>
          <p:xfrm>
            <a:off x="3515" y="3067"/>
            <a:ext cx="1215" cy="5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3" name="Microsoft Equation 3.0" r:id="rId5" imgW="1930400" imgH="889000" progId="Equation.3">
                    <p:embed/>
                  </p:oleObj>
                </mc:Choice>
                <mc:Fallback>
                  <p:oleObj name="Microsoft Equation 3.0" r:id="rId5" imgW="1930400" imgH="88900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15" y="3067"/>
                          <a:ext cx="1215" cy="55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6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6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56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animBg="1"/>
      <p:bldP spid="71685" grpId="0"/>
      <p:bldP spid="717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Тема:</a:t>
            </a:r>
            <a:r>
              <a:rPr lang="ru-RU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800" i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Цилиндр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7894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Задачи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4067175" y="2349500"/>
            <a:ext cx="4465638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/>
              <a:t>1.Высота цилиндра </a:t>
            </a:r>
            <a:r>
              <a:rPr lang="ru-RU" sz="2000" i="1"/>
              <a:t>Н</a:t>
            </a:r>
            <a:r>
              <a:rPr lang="ru-RU" sz="2000"/>
              <a:t>, радиус основания </a:t>
            </a:r>
            <a:r>
              <a:rPr lang="ru-RU" sz="2000" i="1"/>
              <a:t>R</a:t>
            </a:r>
            <a:r>
              <a:rPr lang="ru-RU" sz="2000"/>
              <a:t>. Сечение плоскостью, параллельной оси цилиндра, – квадрат. Найти расстояние этого сечения от оси. </a:t>
            </a:r>
          </a:p>
          <a:p>
            <a:r>
              <a:rPr lang="ru-RU" sz="2000"/>
              <a:t>2. Высота цилиндра равна 8 см, радиус равен 5 см. Найдите площадь сечения цилиндра плоскостью параллельной его оси, если расстояние между  этой плоскостью и осью цилиндра равно 3 см.</a:t>
            </a:r>
          </a:p>
        </p:txBody>
      </p:sp>
      <p:pic>
        <p:nvPicPr>
          <p:cNvPr id="56325" name="Picture 5" descr="7_3_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492375"/>
            <a:ext cx="2735262" cy="3600450"/>
          </a:xfrm>
          <a:prstGeom prst="rect">
            <a:avLst/>
          </a:prstGeom>
          <a:noFill/>
        </p:spPr>
      </p:pic>
      <p:sp>
        <p:nvSpPr>
          <p:cNvPr id="56326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659563" y="6165850"/>
            <a:ext cx="504825" cy="503238"/>
          </a:xfrm>
          <a:prstGeom prst="actionButtonHome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08850" y="6165850"/>
            <a:ext cx="503238" cy="504825"/>
          </a:xfrm>
          <a:prstGeom prst="actionButtonBackPrevious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9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165850"/>
            <a:ext cx="503238" cy="503238"/>
          </a:xfrm>
          <a:prstGeom prst="actionButtonForwardNex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428728" y="1500174"/>
            <a:ext cx="7215238" cy="3025775"/>
            <a:chOff x="2018" y="1207"/>
            <a:chExt cx="4242" cy="1906"/>
          </a:xfrm>
        </p:grpSpPr>
        <p:sp>
          <p:nvSpPr>
            <p:cNvPr id="64531" name="AutoShape 19"/>
            <p:cNvSpPr>
              <a:spLocks noChangeAspect="1" noChangeArrowheads="1"/>
            </p:cNvSpPr>
            <p:nvPr/>
          </p:nvSpPr>
          <p:spPr bwMode="auto">
            <a:xfrm>
              <a:off x="2018" y="1207"/>
              <a:ext cx="1800" cy="1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2" name="Oval 20"/>
            <p:cNvSpPr>
              <a:spLocks noChangeArrowheads="1"/>
            </p:cNvSpPr>
            <p:nvPr/>
          </p:nvSpPr>
          <p:spPr bwMode="auto">
            <a:xfrm>
              <a:off x="2787" y="1329"/>
              <a:ext cx="646" cy="298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3" name="Line 21"/>
            <p:cNvSpPr>
              <a:spLocks noChangeShapeType="1"/>
            </p:cNvSpPr>
            <p:nvPr/>
          </p:nvSpPr>
          <p:spPr bwMode="auto">
            <a:xfrm flipH="1">
              <a:off x="2518" y="1477"/>
              <a:ext cx="269" cy="10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4" name="Line 22"/>
            <p:cNvSpPr>
              <a:spLocks noChangeShapeType="1"/>
            </p:cNvSpPr>
            <p:nvPr/>
          </p:nvSpPr>
          <p:spPr bwMode="auto">
            <a:xfrm flipH="1">
              <a:off x="3163" y="1477"/>
              <a:ext cx="269" cy="10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5" name="Arc 23"/>
            <p:cNvSpPr>
              <a:spLocks/>
            </p:cNvSpPr>
            <p:nvPr/>
          </p:nvSpPr>
          <p:spPr bwMode="auto">
            <a:xfrm rot="5400000">
              <a:off x="2715" y="2217"/>
              <a:ext cx="254" cy="647"/>
            </a:xfrm>
            <a:custGeom>
              <a:avLst/>
              <a:gdLst>
                <a:gd name="G0" fmla="+- 15224 0 0"/>
                <a:gd name="G1" fmla="+- 21600 0 0"/>
                <a:gd name="G2" fmla="+- 21600 0 0"/>
                <a:gd name="T0" fmla="*/ 0 w 36824"/>
                <a:gd name="T1" fmla="*/ 6277 h 43144"/>
                <a:gd name="T2" fmla="*/ 16772 w 36824"/>
                <a:gd name="T3" fmla="*/ 43144 h 43144"/>
                <a:gd name="T4" fmla="*/ 15224 w 36824"/>
                <a:gd name="T5" fmla="*/ 21600 h 4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824" h="43144" fill="none" extrusionOk="0">
                  <a:moveTo>
                    <a:pt x="0" y="6277"/>
                  </a:moveTo>
                  <a:cubicBezTo>
                    <a:pt x="4046" y="2256"/>
                    <a:pt x="9519" y="-1"/>
                    <a:pt x="15224" y="0"/>
                  </a:cubicBezTo>
                  <a:cubicBezTo>
                    <a:pt x="27153" y="0"/>
                    <a:pt x="36824" y="9670"/>
                    <a:pt x="36824" y="21600"/>
                  </a:cubicBezTo>
                  <a:cubicBezTo>
                    <a:pt x="36824" y="32928"/>
                    <a:pt x="28071" y="42332"/>
                    <a:pt x="16772" y="43144"/>
                  </a:cubicBezTo>
                </a:path>
                <a:path w="36824" h="43144" stroke="0" extrusionOk="0">
                  <a:moveTo>
                    <a:pt x="0" y="6277"/>
                  </a:moveTo>
                  <a:cubicBezTo>
                    <a:pt x="4046" y="2256"/>
                    <a:pt x="9519" y="-1"/>
                    <a:pt x="15224" y="0"/>
                  </a:cubicBezTo>
                  <a:cubicBezTo>
                    <a:pt x="27153" y="0"/>
                    <a:pt x="36824" y="9670"/>
                    <a:pt x="36824" y="21600"/>
                  </a:cubicBezTo>
                  <a:cubicBezTo>
                    <a:pt x="36824" y="32928"/>
                    <a:pt x="28071" y="42332"/>
                    <a:pt x="16772" y="43144"/>
                  </a:cubicBezTo>
                  <a:lnTo>
                    <a:pt x="15224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6" name="Arc 24"/>
            <p:cNvSpPr>
              <a:spLocks/>
            </p:cNvSpPr>
            <p:nvPr/>
          </p:nvSpPr>
          <p:spPr bwMode="auto">
            <a:xfrm rot="16200000">
              <a:off x="2766" y="2121"/>
              <a:ext cx="149" cy="64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144"/>
                <a:gd name="T2" fmla="*/ 1548 w 21600"/>
                <a:gd name="T3" fmla="*/ 43144 h 43144"/>
                <a:gd name="T4" fmla="*/ 0 w 21600"/>
                <a:gd name="T5" fmla="*/ 21600 h 4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4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28"/>
                    <a:pt x="12847" y="42332"/>
                    <a:pt x="1548" y="43144"/>
                  </a:cubicBezTo>
                </a:path>
                <a:path w="21600" h="4314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28"/>
                    <a:pt x="12847" y="42332"/>
                    <a:pt x="1548" y="4314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7" name="Line 25"/>
            <p:cNvSpPr>
              <a:spLocks noChangeShapeType="1"/>
            </p:cNvSpPr>
            <p:nvPr/>
          </p:nvSpPr>
          <p:spPr bwMode="auto">
            <a:xfrm>
              <a:off x="2142" y="2816"/>
              <a:ext cx="13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8" name="Line 26"/>
            <p:cNvSpPr>
              <a:spLocks noChangeShapeType="1"/>
            </p:cNvSpPr>
            <p:nvPr/>
          </p:nvSpPr>
          <p:spPr bwMode="auto">
            <a:xfrm flipV="1">
              <a:off x="2142" y="2221"/>
              <a:ext cx="215" cy="5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9" name="Line 27"/>
            <p:cNvSpPr>
              <a:spLocks noChangeShapeType="1"/>
            </p:cNvSpPr>
            <p:nvPr/>
          </p:nvSpPr>
          <p:spPr bwMode="auto">
            <a:xfrm flipV="1">
              <a:off x="3540" y="2221"/>
              <a:ext cx="214" cy="5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40" name="Line 28"/>
            <p:cNvSpPr>
              <a:spLocks noChangeShapeType="1"/>
            </p:cNvSpPr>
            <p:nvPr/>
          </p:nvSpPr>
          <p:spPr bwMode="auto">
            <a:xfrm>
              <a:off x="2357" y="2221"/>
              <a:ext cx="21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41" name="Line 29"/>
            <p:cNvSpPr>
              <a:spLocks noChangeShapeType="1"/>
            </p:cNvSpPr>
            <p:nvPr/>
          </p:nvSpPr>
          <p:spPr bwMode="auto">
            <a:xfrm flipH="1">
              <a:off x="3217" y="2221"/>
              <a:ext cx="53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42" name="Line 30"/>
            <p:cNvSpPr>
              <a:spLocks noChangeShapeType="1"/>
            </p:cNvSpPr>
            <p:nvPr/>
          </p:nvSpPr>
          <p:spPr bwMode="auto">
            <a:xfrm flipH="1">
              <a:off x="2572" y="2221"/>
              <a:ext cx="64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43" name="Line 31"/>
            <p:cNvSpPr>
              <a:spLocks noChangeShapeType="1"/>
            </p:cNvSpPr>
            <p:nvPr/>
          </p:nvSpPr>
          <p:spPr bwMode="auto">
            <a:xfrm flipH="1">
              <a:off x="2858" y="1477"/>
              <a:ext cx="252" cy="10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48" name="Text Box 36"/>
            <p:cNvSpPr txBox="1">
              <a:spLocks noChangeArrowheads="1"/>
            </p:cNvSpPr>
            <p:nvPr/>
          </p:nvSpPr>
          <p:spPr bwMode="auto">
            <a:xfrm>
              <a:off x="3242" y="1306"/>
              <a:ext cx="28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Arial" pitchFamily="34" charset="0"/>
              </a:endParaRPr>
            </a:p>
          </p:txBody>
        </p:sp>
        <p:sp>
          <p:nvSpPr>
            <p:cNvPr id="64550" name="Text Box 38"/>
            <p:cNvSpPr txBox="1">
              <a:spLocks noChangeArrowheads="1"/>
            </p:cNvSpPr>
            <p:nvPr/>
          </p:nvSpPr>
          <p:spPr bwMode="auto">
            <a:xfrm>
              <a:off x="5798" y="1432"/>
              <a:ext cx="462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dirty="0">
                  <a:latin typeface="Arial" pitchFamily="34" charset="0"/>
                </a:rPr>
                <a:t>  </a:t>
              </a:r>
              <a:endParaRPr lang="ru-RU" dirty="0">
                <a:latin typeface="Arial" pitchFamily="34" charset="0"/>
              </a:endParaRPr>
            </a:p>
          </p:txBody>
        </p:sp>
        <p:sp>
          <p:nvSpPr>
            <p:cNvPr id="64551" name="Text Box 39"/>
            <p:cNvSpPr txBox="1">
              <a:spLocks noChangeArrowheads="1"/>
            </p:cNvSpPr>
            <p:nvPr/>
          </p:nvSpPr>
          <p:spPr bwMode="auto">
            <a:xfrm>
              <a:off x="2234" y="2501"/>
              <a:ext cx="28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Times New Roman" pitchFamily="18" charset="0"/>
                </a:rPr>
                <a:t>α</a:t>
              </a:r>
              <a:endParaRPr lang="ru-RU">
                <a:latin typeface="Arial" pitchFamily="34" charset="0"/>
              </a:endParaRPr>
            </a:p>
          </p:txBody>
        </p:sp>
      </p:grpSp>
      <p:sp>
        <p:nvSpPr>
          <p:cNvPr id="64552" name="Text Box 40"/>
          <p:cNvSpPr txBox="1">
            <a:spLocks noChangeArrowheads="1"/>
          </p:cNvSpPr>
          <p:nvPr/>
        </p:nvSpPr>
        <p:spPr bwMode="auto">
          <a:xfrm>
            <a:off x="1571604" y="4714884"/>
            <a:ext cx="23050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ru-RU" sz="2800" b="1" dirty="0">
                <a:latin typeface="Arial Narrow" pitchFamily="34" charset="0"/>
              </a:rPr>
              <a:t>Круговой </a:t>
            </a:r>
            <a:r>
              <a:rPr lang="ru-RU" sz="2800" b="1" dirty="0" smtClean="0">
                <a:latin typeface="Arial Narrow" pitchFamily="34" charset="0"/>
              </a:rPr>
              <a:t>наклонный цилиндр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64564" name="Text Box 52"/>
          <p:cNvSpPr txBox="1">
            <a:spLocks noChangeArrowheads="1"/>
          </p:cNvSpPr>
          <p:nvPr/>
        </p:nvSpPr>
        <p:spPr bwMode="auto">
          <a:xfrm>
            <a:off x="5857884" y="4643446"/>
            <a:ext cx="162879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latin typeface="Arial Narrow" pitchFamily="34" charset="0"/>
              </a:rPr>
              <a:t>Круговой прямой </a:t>
            </a:r>
            <a:r>
              <a:rPr lang="ru-RU" sz="2800" b="1" dirty="0">
                <a:latin typeface="Arial Narrow" pitchFamily="34" charset="0"/>
              </a:rPr>
              <a:t>цилиндр</a:t>
            </a:r>
          </a:p>
        </p:txBody>
      </p:sp>
      <p:sp>
        <p:nvSpPr>
          <p:cNvPr id="54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Виды цилиндров</a:t>
            </a:r>
          </a:p>
        </p:txBody>
      </p:sp>
      <p:grpSp>
        <p:nvGrpSpPr>
          <p:cNvPr id="67" name="Группа 66"/>
          <p:cNvGrpSpPr/>
          <p:nvPr/>
        </p:nvGrpSpPr>
        <p:grpSpPr>
          <a:xfrm>
            <a:off x="5286271" y="1643050"/>
            <a:ext cx="2282825" cy="2592388"/>
            <a:chOff x="5286271" y="1643050"/>
            <a:chExt cx="2282825" cy="2592388"/>
          </a:xfrm>
        </p:grpSpPr>
        <p:grpSp>
          <p:nvGrpSpPr>
            <p:cNvPr id="4" name="Group 41"/>
            <p:cNvGrpSpPr>
              <a:grpSpLocks/>
            </p:cNvGrpSpPr>
            <p:nvPr/>
          </p:nvGrpSpPr>
          <p:grpSpPr bwMode="auto">
            <a:xfrm>
              <a:off x="5286271" y="1643050"/>
              <a:ext cx="2282825" cy="2592388"/>
              <a:chOff x="1818" y="11697"/>
              <a:chExt cx="3169" cy="2648"/>
            </a:xfrm>
          </p:grpSpPr>
          <p:sp>
            <p:nvSpPr>
              <p:cNvPr id="64554" name="AutoShape 42"/>
              <p:cNvSpPr>
                <a:spLocks noChangeArrowheads="1"/>
              </p:cNvSpPr>
              <p:nvPr/>
            </p:nvSpPr>
            <p:spPr bwMode="auto">
              <a:xfrm>
                <a:off x="1818" y="11697"/>
                <a:ext cx="3169" cy="2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55" name="Oval 43"/>
              <p:cNvSpPr>
                <a:spLocks noChangeArrowheads="1"/>
              </p:cNvSpPr>
              <p:nvPr/>
            </p:nvSpPr>
            <p:spPr bwMode="auto">
              <a:xfrm>
                <a:off x="2880" y="11837"/>
                <a:ext cx="1694" cy="557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56" name="Line 44"/>
              <p:cNvSpPr>
                <a:spLocks noChangeShapeType="1"/>
              </p:cNvSpPr>
              <p:nvPr/>
            </p:nvSpPr>
            <p:spPr bwMode="auto">
              <a:xfrm>
                <a:off x="2880" y="12116"/>
                <a:ext cx="1" cy="16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57" name="Line 45"/>
              <p:cNvSpPr>
                <a:spLocks noChangeShapeType="1"/>
              </p:cNvSpPr>
              <p:nvPr/>
            </p:nvSpPr>
            <p:spPr bwMode="auto">
              <a:xfrm>
                <a:off x="4574" y="12116"/>
                <a:ext cx="1" cy="16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" name="Group 46"/>
              <p:cNvGrpSpPr>
                <a:grpSpLocks/>
              </p:cNvGrpSpPr>
              <p:nvPr/>
            </p:nvGrpSpPr>
            <p:grpSpPr bwMode="auto">
              <a:xfrm>
                <a:off x="2879" y="13511"/>
                <a:ext cx="1695" cy="555"/>
                <a:chOff x="2879" y="13511"/>
                <a:chExt cx="1695" cy="555"/>
              </a:xfrm>
            </p:grpSpPr>
            <p:sp>
              <p:nvSpPr>
                <p:cNvPr id="64559" name="Arc 47"/>
                <p:cNvSpPr>
                  <a:spLocks/>
                </p:cNvSpPr>
                <p:nvPr/>
              </p:nvSpPr>
              <p:spPr bwMode="auto">
                <a:xfrm rot="5400000">
                  <a:off x="3587" y="13080"/>
                  <a:ext cx="278" cy="1694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054"/>
                    <a:gd name="T2" fmla="*/ 2506 w 21600"/>
                    <a:gd name="T3" fmla="*/ 43054 h 43054"/>
                    <a:gd name="T4" fmla="*/ 0 w 21600"/>
                    <a:gd name="T5" fmla="*/ 21600 h 430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054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559"/>
                        <a:pt x="13391" y="41782"/>
                        <a:pt x="2506" y="43054"/>
                      </a:cubicBezTo>
                    </a:path>
                    <a:path w="21600" h="43054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559"/>
                        <a:pt x="13391" y="41782"/>
                        <a:pt x="2506" y="43054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560" name="Arc 48"/>
                <p:cNvSpPr>
                  <a:spLocks/>
                </p:cNvSpPr>
                <p:nvPr/>
              </p:nvSpPr>
              <p:spPr bwMode="auto">
                <a:xfrm rot="16200000">
                  <a:off x="3577" y="12816"/>
                  <a:ext cx="302" cy="1692"/>
                </a:xfrm>
                <a:custGeom>
                  <a:avLst/>
                  <a:gdLst>
                    <a:gd name="G0" fmla="+- 1806 0 0"/>
                    <a:gd name="G1" fmla="+- 21600 0 0"/>
                    <a:gd name="G2" fmla="+- 21600 0 0"/>
                    <a:gd name="T0" fmla="*/ 1806 w 23406"/>
                    <a:gd name="T1" fmla="*/ 0 h 43200"/>
                    <a:gd name="T2" fmla="*/ 0 w 23406"/>
                    <a:gd name="T3" fmla="*/ 43124 h 43200"/>
                    <a:gd name="T4" fmla="*/ 1806 w 23406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406" h="43200" fill="none" extrusionOk="0">
                      <a:moveTo>
                        <a:pt x="1805" y="0"/>
                      </a:moveTo>
                      <a:cubicBezTo>
                        <a:pt x="13735" y="0"/>
                        <a:pt x="23406" y="9670"/>
                        <a:pt x="23406" y="21600"/>
                      </a:cubicBezTo>
                      <a:cubicBezTo>
                        <a:pt x="23406" y="33529"/>
                        <a:pt x="13735" y="43200"/>
                        <a:pt x="1806" y="43200"/>
                      </a:cubicBezTo>
                      <a:cubicBezTo>
                        <a:pt x="1203" y="43200"/>
                        <a:pt x="600" y="43174"/>
                        <a:pt x="-1" y="43124"/>
                      </a:cubicBezTo>
                    </a:path>
                    <a:path w="23406" h="43200" stroke="0" extrusionOk="0">
                      <a:moveTo>
                        <a:pt x="1805" y="0"/>
                      </a:moveTo>
                      <a:cubicBezTo>
                        <a:pt x="13735" y="0"/>
                        <a:pt x="23406" y="9670"/>
                        <a:pt x="23406" y="21600"/>
                      </a:cubicBezTo>
                      <a:cubicBezTo>
                        <a:pt x="23406" y="33529"/>
                        <a:pt x="13735" y="43200"/>
                        <a:pt x="1806" y="43200"/>
                      </a:cubicBezTo>
                      <a:cubicBezTo>
                        <a:pt x="1203" y="43200"/>
                        <a:pt x="600" y="43174"/>
                        <a:pt x="-1" y="43124"/>
                      </a:cubicBezTo>
                      <a:lnTo>
                        <a:pt x="180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4561" name="Line 49"/>
              <p:cNvSpPr>
                <a:spLocks noChangeShapeType="1"/>
              </p:cNvSpPr>
              <p:nvPr/>
            </p:nvSpPr>
            <p:spPr bwMode="auto">
              <a:xfrm>
                <a:off x="3742" y="12017"/>
                <a:ext cx="0" cy="176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62" name="Text Box 50"/>
              <p:cNvSpPr txBox="1">
                <a:spLocks noChangeArrowheads="1"/>
              </p:cNvSpPr>
              <p:nvPr/>
            </p:nvSpPr>
            <p:spPr bwMode="auto">
              <a:xfrm>
                <a:off x="3266" y="11857"/>
                <a:ext cx="635" cy="6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dirty="0">
                    <a:latin typeface="Arial" pitchFamily="34" charset="0"/>
                  </a:rPr>
                  <a:t>О</a:t>
                </a:r>
              </a:p>
            </p:txBody>
          </p:sp>
          <p:sp>
            <p:nvSpPr>
              <p:cNvPr id="64563" name="Text Box 51"/>
              <p:cNvSpPr txBox="1">
                <a:spLocks noChangeArrowheads="1"/>
              </p:cNvSpPr>
              <p:nvPr/>
            </p:nvSpPr>
            <p:spPr bwMode="auto">
              <a:xfrm>
                <a:off x="3266" y="13459"/>
                <a:ext cx="635" cy="6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dirty="0">
                    <a:latin typeface="Arial" pitchFamily="34" charset="0"/>
                  </a:rPr>
                  <a:t>О</a:t>
                </a:r>
                <a:r>
                  <a:rPr lang="ru-RU" sz="800" dirty="0">
                    <a:latin typeface="Arial" pitchFamily="34" charset="0"/>
                  </a:rPr>
                  <a:t>1</a:t>
                </a:r>
                <a:endParaRPr lang="ru-RU" dirty="0">
                  <a:latin typeface="Arial" pitchFamily="34" charset="0"/>
                </a:endParaRPr>
              </a:p>
            </p:txBody>
          </p:sp>
        </p:grpSp>
        <p:cxnSp>
          <p:nvCxnSpPr>
            <p:cNvPr id="57" name="Прямая со стрелкой 56"/>
            <p:cNvCxnSpPr/>
            <p:nvPr/>
          </p:nvCxnSpPr>
          <p:spPr>
            <a:xfrm rot="5400000">
              <a:off x="4894265" y="2749545"/>
              <a:ext cx="1214446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2" name="Прямая со стрелкой 61"/>
          <p:cNvCxnSpPr/>
          <p:nvPr/>
        </p:nvCxnSpPr>
        <p:spPr>
          <a:xfrm rot="5400000">
            <a:off x="1643042" y="1714488"/>
            <a:ext cx="1143008" cy="42862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Группа 67"/>
          <p:cNvGrpSpPr/>
          <p:nvPr/>
        </p:nvGrpSpPr>
        <p:grpSpPr>
          <a:xfrm>
            <a:off x="2500298" y="1643050"/>
            <a:ext cx="1028933" cy="2341071"/>
            <a:chOff x="2500298" y="1643050"/>
            <a:chExt cx="1028933" cy="2341071"/>
          </a:xfrm>
        </p:grpSpPr>
        <p:sp>
          <p:nvSpPr>
            <p:cNvPr id="65" name="Text Box 50"/>
            <p:cNvSpPr txBox="1">
              <a:spLocks noChangeArrowheads="1"/>
            </p:cNvSpPr>
            <p:nvPr/>
          </p:nvSpPr>
          <p:spPr bwMode="auto">
            <a:xfrm>
              <a:off x="3071802" y="1643050"/>
              <a:ext cx="457429" cy="62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dirty="0">
                  <a:latin typeface="Arial" pitchFamily="34" charset="0"/>
                </a:rPr>
                <a:t>О</a:t>
              </a:r>
            </a:p>
          </p:txBody>
        </p:sp>
        <p:sp>
          <p:nvSpPr>
            <p:cNvPr id="66" name="Text Box 51"/>
            <p:cNvSpPr txBox="1">
              <a:spLocks noChangeArrowheads="1"/>
            </p:cNvSpPr>
            <p:nvPr/>
          </p:nvSpPr>
          <p:spPr bwMode="auto">
            <a:xfrm>
              <a:off x="2500298" y="3357562"/>
              <a:ext cx="457429" cy="626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dirty="0">
                  <a:latin typeface="Arial" pitchFamily="34" charset="0"/>
                </a:rPr>
                <a:t>О</a:t>
              </a:r>
              <a:r>
                <a:rPr lang="ru-RU" sz="800" dirty="0">
                  <a:latin typeface="Arial" pitchFamily="34" charset="0"/>
                </a:rPr>
                <a:t>1</a:t>
              </a:r>
              <a:endParaRPr lang="ru-RU" dirty="0"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52" grpId="0"/>
      <p:bldP spid="6456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Тема:</a:t>
            </a:r>
            <a:r>
              <a:rPr lang="ru-RU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800" i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Цилиндр</a:t>
            </a: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5148263" y="2708275"/>
            <a:ext cx="36004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Площадь боковой поверхности цилиндра равна Q. Найдите площадь осевого сечения. </a:t>
            </a:r>
            <a:r>
              <a:rPr lang="ru-RU" sz="2400"/>
              <a:t/>
            </a:r>
            <a:br>
              <a:rPr lang="ru-RU" sz="2400"/>
            </a:br>
            <a:r>
              <a:rPr lang="ru-RU" sz="2400"/>
              <a:t/>
            </a:r>
            <a:br>
              <a:rPr lang="ru-RU" sz="2400"/>
            </a:br>
            <a:endParaRPr lang="ru-RU" sz="2400"/>
          </a:p>
        </p:txBody>
      </p:sp>
      <p:pic>
        <p:nvPicPr>
          <p:cNvPr id="57351" name="Picture 7" descr="tmpd-12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l="67183" t="39937" b="8498"/>
          <a:stretch>
            <a:fillRect/>
          </a:stretch>
        </p:blipFill>
        <p:spPr>
          <a:xfrm>
            <a:off x="971550" y="2420938"/>
            <a:ext cx="3095625" cy="3384550"/>
          </a:xfrm>
          <a:noFill/>
          <a:ln/>
        </p:spPr>
      </p:pic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827088" y="1557338"/>
            <a:ext cx="2305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ru-RU" sz="32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Задачи</a:t>
            </a:r>
          </a:p>
        </p:txBody>
      </p:sp>
      <p:sp>
        <p:nvSpPr>
          <p:cNvPr id="5735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659563" y="6165850"/>
            <a:ext cx="504825" cy="503238"/>
          </a:xfrm>
          <a:prstGeom prst="actionButtonHome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54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08850" y="6165850"/>
            <a:ext cx="503238" cy="504825"/>
          </a:xfrm>
          <a:prstGeom prst="actionButtonBackPrevious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Тренировочные упражнения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73238"/>
            <a:ext cx="8229600" cy="4311650"/>
          </a:xfrm>
          <a:noFill/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                                         Задание 1. </a:t>
            </a:r>
          </a:p>
          <a:p>
            <a:pPr marL="0" indent="0">
              <a:buNone/>
            </a:pPr>
            <a:r>
              <a:rPr lang="ru-RU" sz="2400" dirty="0" smtClean="0"/>
              <a:t>Прямоугольник </a:t>
            </a:r>
            <a:r>
              <a:rPr lang="ru-RU" sz="2400" dirty="0"/>
              <a:t>АВСД вращается вокруг большей(меньшей) стороны.</a:t>
            </a:r>
          </a:p>
          <a:p>
            <a:pPr>
              <a:buFontTx/>
              <a:buNone/>
            </a:pPr>
            <a:r>
              <a:rPr lang="ru-RU" sz="2400" dirty="0"/>
              <a:t>а)Нарисуйте это тело вращения. Дайте ему определение</a:t>
            </a:r>
          </a:p>
          <a:p>
            <a:pPr>
              <a:buFontTx/>
              <a:buNone/>
            </a:pPr>
            <a:r>
              <a:rPr lang="ru-RU" sz="2400" dirty="0"/>
              <a:t>б)Что  образует при вращении отрезок ВС? Отрезок АВ?</a:t>
            </a:r>
          </a:p>
          <a:p>
            <a:pPr>
              <a:buFontTx/>
              <a:buNone/>
            </a:pPr>
            <a:r>
              <a:rPr lang="ru-RU" sz="2400" dirty="0"/>
              <a:t>в)Какие отрезки являются радиусами, высотой, осью цилиндра?</a:t>
            </a:r>
          </a:p>
          <a:p>
            <a:pPr>
              <a:buFontTx/>
              <a:buNone/>
            </a:pPr>
            <a:r>
              <a:rPr lang="ru-RU" sz="2400" dirty="0"/>
              <a:t>г)Напишите формулу для вычисления площади основания и площади осевого сечения цилиндра. </a:t>
            </a:r>
          </a:p>
          <a:p>
            <a:pPr>
              <a:buFontTx/>
              <a:buNone/>
            </a:pPr>
            <a:endParaRPr lang="el-GR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Тренировочные упражнения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76475"/>
            <a:ext cx="8229600" cy="2806700"/>
          </a:xfrm>
          <a:noFill/>
        </p:spPr>
        <p:txBody>
          <a:bodyPr/>
          <a:lstStyle/>
          <a:p>
            <a:pPr lvl="4">
              <a:buFontTx/>
              <a:buNone/>
            </a:pPr>
            <a:r>
              <a:rPr lang="ru-RU" sz="2400" dirty="0" smtClean="0"/>
              <a:t>      Задание2 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Решите задачу: прямоугольник со сторонами 7см и 10см вращается вокруг большей стороны. Найти:</a:t>
            </a:r>
          </a:p>
          <a:p>
            <a:pPr marL="0" indent="0">
              <a:buNone/>
            </a:pPr>
            <a:r>
              <a:rPr lang="ru-RU" sz="2400" dirty="0"/>
              <a:t>а) площадь основания цилиндра;</a:t>
            </a:r>
          </a:p>
          <a:p>
            <a:pPr marL="0" indent="0">
              <a:buNone/>
            </a:pPr>
            <a:r>
              <a:rPr lang="ru-RU" sz="2400" dirty="0"/>
              <a:t>б) площадь осевого сечения.</a:t>
            </a:r>
            <a:endParaRPr lang="el-GR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545102">
            <a:off x="238539" y="678366"/>
            <a:ext cx="630573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</a:t>
            </a:r>
            <a:endParaRPr lang="ru-RU" sz="8000" b="1" cap="none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работу!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H:\6\Новая папка\sh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857496"/>
            <a:ext cx="3667853" cy="3667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Виды цилиндров</a:t>
            </a:r>
          </a:p>
        </p:txBody>
      </p:sp>
      <p:grpSp>
        <p:nvGrpSpPr>
          <p:cNvPr id="18" name="Group 14"/>
          <p:cNvGrpSpPr>
            <a:grpSpLocks/>
          </p:cNvGrpSpPr>
          <p:nvPr/>
        </p:nvGrpSpPr>
        <p:grpSpPr bwMode="auto">
          <a:xfrm>
            <a:off x="428596" y="2428868"/>
            <a:ext cx="2928958" cy="2571768"/>
            <a:chOff x="2597" y="11769"/>
            <a:chExt cx="3617" cy="2603"/>
          </a:xfrm>
        </p:grpSpPr>
        <p:sp>
          <p:nvSpPr>
            <p:cNvPr id="19" name="AutoShape 15"/>
            <p:cNvSpPr>
              <a:spLocks noChangeArrowheads="1"/>
            </p:cNvSpPr>
            <p:nvPr/>
          </p:nvSpPr>
          <p:spPr bwMode="auto">
            <a:xfrm>
              <a:off x="2597" y="11769"/>
              <a:ext cx="3617" cy="2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6" descr="Широкий диагональный 1"/>
            <p:cNvSpPr>
              <a:spLocks/>
            </p:cNvSpPr>
            <p:nvPr/>
          </p:nvSpPr>
          <p:spPr bwMode="auto">
            <a:xfrm>
              <a:off x="2942" y="13300"/>
              <a:ext cx="2239" cy="881"/>
            </a:xfrm>
            <a:custGeom>
              <a:avLst/>
              <a:gdLst/>
              <a:ahLst/>
              <a:cxnLst>
                <a:cxn ang="0">
                  <a:pos x="2340" y="420"/>
                </a:cxn>
                <a:cxn ang="0">
                  <a:pos x="1620" y="60"/>
                </a:cxn>
                <a:cxn ang="0">
                  <a:pos x="1080" y="60"/>
                </a:cxn>
                <a:cxn ang="0">
                  <a:pos x="360" y="60"/>
                </a:cxn>
                <a:cxn ang="0">
                  <a:pos x="0" y="240"/>
                </a:cxn>
                <a:cxn ang="0">
                  <a:pos x="360" y="600"/>
                </a:cxn>
                <a:cxn ang="0">
                  <a:pos x="1080" y="600"/>
                </a:cxn>
                <a:cxn ang="0">
                  <a:pos x="1800" y="780"/>
                </a:cxn>
                <a:cxn ang="0">
                  <a:pos x="2340" y="420"/>
                </a:cxn>
              </a:cxnLst>
              <a:rect l="0" t="0" r="r" b="b"/>
              <a:pathLst>
                <a:path w="2370" h="810">
                  <a:moveTo>
                    <a:pt x="2340" y="420"/>
                  </a:moveTo>
                  <a:cubicBezTo>
                    <a:pt x="2310" y="300"/>
                    <a:pt x="1830" y="120"/>
                    <a:pt x="1620" y="60"/>
                  </a:cubicBezTo>
                  <a:cubicBezTo>
                    <a:pt x="1410" y="0"/>
                    <a:pt x="1290" y="60"/>
                    <a:pt x="1080" y="60"/>
                  </a:cubicBezTo>
                  <a:cubicBezTo>
                    <a:pt x="870" y="60"/>
                    <a:pt x="540" y="30"/>
                    <a:pt x="360" y="60"/>
                  </a:cubicBezTo>
                  <a:cubicBezTo>
                    <a:pt x="180" y="90"/>
                    <a:pt x="0" y="150"/>
                    <a:pt x="0" y="240"/>
                  </a:cubicBezTo>
                  <a:cubicBezTo>
                    <a:pt x="0" y="330"/>
                    <a:pt x="180" y="540"/>
                    <a:pt x="360" y="600"/>
                  </a:cubicBezTo>
                  <a:cubicBezTo>
                    <a:pt x="540" y="660"/>
                    <a:pt x="840" y="570"/>
                    <a:pt x="1080" y="600"/>
                  </a:cubicBezTo>
                  <a:cubicBezTo>
                    <a:pt x="1320" y="630"/>
                    <a:pt x="1590" y="810"/>
                    <a:pt x="1800" y="780"/>
                  </a:cubicBezTo>
                  <a:cubicBezTo>
                    <a:pt x="2010" y="750"/>
                    <a:pt x="2370" y="540"/>
                    <a:pt x="2340" y="420"/>
                  </a:cubicBezTo>
                  <a:close/>
                </a:path>
              </a:pathLst>
            </a:custGeom>
            <a:pattFill prst="wdDnDiag">
              <a:fgClr>
                <a:srgbClr val="FF6600"/>
              </a:fgClr>
              <a:bgClr>
                <a:srgbClr val="FFFFFF"/>
              </a:bgClr>
            </a:pattFill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7" descr="Широкий диагональный 1"/>
            <p:cNvSpPr>
              <a:spLocks/>
            </p:cNvSpPr>
            <p:nvPr/>
          </p:nvSpPr>
          <p:spPr bwMode="auto">
            <a:xfrm>
              <a:off x="3114" y="11922"/>
              <a:ext cx="2239" cy="880"/>
            </a:xfrm>
            <a:custGeom>
              <a:avLst/>
              <a:gdLst/>
              <a:ahLst/>
              <a:cxnLst>
                <a:cxn ang="0">
                  <a:pos x="2340" y="420"/>
                </a:cxn>
                <a:cxn ang="0">
                  <a:pos x="1620" y="60"/>
                </a:cxn>
                <a:cxn ang="0">
                  <a:pos x="1080" y="60"/>
                </a:cxn>
                <a:cxn ang="0">
                  <a:pos x="360" y="60"/>
                </a:cxn>
                <a:cxn ang="0">
                  <a:pos x="0" y="240"/>
                </a:cxn>
                <a:cxn ang="0">
                  <a:pos x="360" y="600"/>
                </a:cxn>
                <a:cxn ang="0">
                  <a:pos x="1080" y="600"/>
                </a:cxn>
                <a:cxn ang="0">
                  <a:pos x="1800" y="780"/>
                </a:cxn>
                <a:cxn ang="0">
                  <a:pos x="2340" y="420"/>
                </a:cxn>
              </a:cxnLst>
              <a:rect l="0" t="0" r="r" b="b"/>
              <a:pathLst>
                <a:path w="2370" h="810">
                  <a:moveTo>
                    <a:pt x="2340" y="420"/>
                  </a:moveTo>
                  <a:cubicBezTo>
                    <a:pt x="2310" y="300"/>
                    <a:pt x="1830" y="120"/>
                    <a:pt x="1620" y="60"/>
                  </a:cubicBezTo>
                  <a:cubicBezTo>
                    <a:pt x="1410" y="0"/>
                    <a:pt x="1290" y="60"/>
                    <a:pt x="1080" y="60"/>
                  </a:cubicBezTo>
                  <a:cubicBezTo>
                    <a:pt x="870" y="60"/>
                    <a:pt x="540" y="30"/>
                    <a:pt x="360" y="60"/>
                  </a:cubicBezTo>
                  <a:cubicBezTo>
                    <a:pt x="180" y="90"/>
                    <a:pt x="0" y="150"/>
                    <a:pt x="0" y="240"/>
                  </a:cubicBezTo>
                  <a:cubicBezTo>
                    <a:pt x="0" y="330"/>
                    <a:pt x="180" y="540"/>
                    <a:pt x="360" y="600"/>
                  </a:cubicBezTo>
                  <a:cubicBezTo>
                    <a:pt x="540" y="660"/>
                    <a:pt x="840" y="570"/>
                    <a:pt x="1080" y="600"/>
                  </a:cubicBezTo>
                  <a:cubicBezTo>
                    <a:pt x="1320" y="630"/>
                    <a:pt x="1590" y="810"/>
                    <a:pt x="1800" y="780"/>
                  </a:cubicBezTo>
                  <a:cubicBezTo>
                    <a:pt x="2010" y="750"/>
                    <a:pt x="2370" y="540"/>
                    <a:pt x="2340" y="420"/>
                  </a:cubicBezTo>
                  <a:close/>
                </a:path>
              </a:pathLst>
            </a:custGeom>
            <a:pattFill prst="wdDnDiag">
              <a:fgClr>
                <a:srgbClr val="FF66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Text Box 18"/>
            <p:cNvSpPr txBox="1">
              <a:spLocks noChangeArrowheads="1"/>
            </p:cNvSpPr>
            <p:nvPr/>
          </p:nvSpPr>
          <p:spPr bwMode="auto">
            <a:xfrm>
              <a:off x="5009" y="13912"/>
              <a:ext cx="1203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2942" y="13453"/>
              <a:ext cx="517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1"/>
                <a:t>X</a:t>
              </a:r>
            </a:p>
          </p:txBody>
        </p:sp>
        <p:sp>
          <p:nvSpPr>
            <p:cNvPr id="24" name="Text Box 20"/>
            <p:cNvSpPr txBox="1">
              <a:spLocks noChangeArrowheads="1"/>
            </p:cNvSpPr>
            <p:nvPr/>
          </p:nvSpPr>
          <p:spPr bwMode="auto">
            <a:xfrm>
              <a:off x="3114" y="11922"/>
              <a:ext cx="689" cy="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1"/>
                <a:t>X′</a:t>
              </a:r>
            </a:p>
          </p:txBody>
        </p:sp>
        <p:sp>
          <p:nvSpPr>
            <p:cNvPr id="25" name="Text Box 21"/>
            <p:cNvSpPr txBox="1">
              <a:spLocks noChangeArrowheads="1"/>
            </p:cNvSpPr>
            <p:nvPr/>
          </p:nvSpPr>
          <p:spPr bwMode="auto">
            <a:xfrm>
              <a:off x="4837" y="12075"/>
              <a:ext cx="688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1"/>
                <a:t>Y′</a:t>
              </a:r>
            </a:p>
          </p:txBody>
        </p:sp>
        <p:sp>
          <p:nvSpPr>
            <p:cNvPr id="26" name="Text Box 22"/>
            <p:cNvSpPr txBox="1">
              <a:spLocks noChangeArrowheads="1"/>
            </p:cNvSpPr>
            <p:nvPr/>
          </p:nvSpPr>
          <p:spPr bwMode="auto">
            <a:xfrm>
              <a:off x="4664" y="13606"/>
              <a:ext cx="51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1"/>
                <a:t>Y</a:t>
              </a:r>
            </a:p>
          </p:txBody>
        </p:sp>
        <p:sp>
          <p:nvSpPr>
            <p:cNvPr id="27" name="Line 23"/>
            <p:cNvSpPr>
              <a:spLocks noChangeShapeType="1"/>
            </p:cNvSpPr>
            <p:nvPr/>
          </p:nvSpPr>
          <p:spPr bwMode="auto">
            <a:xfrm flipH="1">
              <a:off x="2942" y="12228"/>
              <a:ext cx="172" cy="13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24"/>
            <p:cNvSpPr>
              <a:spLocks noChangeShapeType="1"/>
            </p:cNvSpPr>
            <p:nvPr/>
          </p:nvSpPr>
          <p:spPr bwMode="auto">
            <a:xfrm flipH="1">
              <a:off x="5181" y="12381"/>
              <a:ext cx="172" cy="13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Line 25"/>
            <p:cNvSpPr>
              <a:spLocks noChangeShapeType="1"/>
            </p:cNvSpPr>
            <p:nvPr/>
          </p:nvSpPr>
          <p:spPr bwMode="auto">
            <a:xfrm>
              <a:off x="3459" y="12228"/>
              <a:ext cx="137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26"/>
            <p:cNvSpPr>
              <a:spLocks noChangeShapeType="1"/>
            </p:cNvSpPr>
            <p:nvPr/>
          </p:nvSpPr>
          <p:spPr bwMode="auto">
            <a:xfrm flipH="1">
              <a:off x="4664" y="12228"/>
              <a:ext cx="173" cy="15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27"/>
            <p:cNvSpPr>
              <a:spLocks noChangeShapeType="1"/>
            </p:cNvSpPr>
            <p:nvPr/>
          </p:nvSpPr>
          <p:spPr bwMode="auto">
            <a:xfrm flipH="1">
              <a:off x="3287" y="13759"/>
              <a:ext cx="137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28"/>
            <p:cNvSpPr>
              <a:spLocks noChangeShapeType="1"/>
            </p:cNvSpPr>
            <p:nvPr/>
          </p:nvSpPr>
          <p:spPr bwMode="auto">
            <a:xfrm flipH="1">
              <a:off x="3287" y="12228"/>
              <a:ext cx="172" cy="15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3" name="Picture 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 b="5714"/>
          <a:stretch>
            <a:fillRect/>
          </a:stretch>
        </p:blipFill>
        <p:spPr>
          <a:xfrm>
            <a:off x="3214678" y="1500174"/>
            <a:ext cx="2500330" cy="2357454"/>
          </a:xfrm>
          <a:prstGeom prst="rect">
            <a:avLst/>
          </a:prstGeom>
          <a:ln>
            <a:noFill/>
          </a:ln>
        </p:spPr>
      </p:pic>
      <p:grpSp>
        <p:nvGrpSpPr>
          <p:cNvPr id="35" name="Group 4"/>
          <p:cNvGrpSpPr>
            <a:grpSpLocks/>
          </p:cNvGrpSpPr>
          <p:nvPr/>
        </p:nvGrpSpPr>
        <p:grpSpPr bwMode="auto">
          <a:xfrm>
            <a:off x="6143636" y="2000240"/>
            <a:ext cx="2630488" cy="3024187"/>
            <a:chOff x="3020" y="1778"/>
            <a:chExt cx="3456" cy="3461"/>
          </a:xfrm>
        </p:grpSpPr>
        <p:sp>
          <p:nvSpPr>
            <p:cNvPr id="36" name="AutoShape 5"/>
            <p:cNvSpPr>
              <a:spLocks noChangeArrowheads="1"/>
            </p:cNvSpPr>
            <p:nvPr/>
          </p:nvSpPr>
          <p:spPr bwMode="auto">
            <a:xfrm>
              <a:off x="3020" y="1778"/>
              <a:ext cx="3456" cy="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6"/>
            <p:cNvSpPr>
              <a:spLocks noChangeShapeType="1"/>
            </p:cNvSpPr>
            <p:nvPr/>
          </p:nvSpPr>
          <p:spPr bwMode="auto">
            <a:xfrm flipH="1">
              <a:off x="3116" y="2196"/>
              <a:ext cx="1129" cy="16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7"/>
            <p:cNvSpPr>
              <a:spLocks noChangeShapeType="1"/>
            </p:cNvSpPr>
            <p:nvPr/>
          </p:nvSpPr>
          <p:spPr bwMode="auto">
            <a:xfrm flipH="1">
              <a:off x="4973" y="3235"/>
              <a:ext cx="1131" cy="16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39" name="AutoShape 8"/>
            <p:cNvCxnSpPr>
              <a:cxnSpLocks noChangeShapeType="1"/>
            </p:cNvCxnSpPr>
            <p:nvPr/>
          </p:nvCxnSpPr>
          <p:spPr bwMode="auto">
            <a:xfrm rot="5400000" flipV="1">
              <a:off x="4607" y="1834"/>
              <a:ext cx="1115" cy="1839"/>
            </a:xfrm>
            <a:prstGeom prst="curvedConnector3">
              <a:avLst>
                <a:gd name="adj1" fmla="val 44093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0" name="AutoShape 9"/>
            <p:cNvCxnSpPr>
              <a:cxnSpLocks noChangeShapeType="1"/>
            </p:cNvCxnSpPr>
            <p:nvPr/>
          </p:nvCxnSpPr>
          <p:spPr bwMode="auto">
            <a:xfrm rot="5400000" flipV="1">
              <a:off x="3478" y="3506"/>
              <a:ext cx="1115" cy="1840"/>
            </a:xfrm>
            <a:prstGeom prst="curvedConnector3">
              <a:avLst>
                <a:gd name="adj1" fmla="val 44093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41" name="Line 10"/>
            <p:cNvSpPr>
              <a:spLocks noChangeShapeType="1"/>
            </p:cNvSpPr>
            <p:nvPr/>
          </p:nvSpPr>
          <p:spPr bwMode="auto">
            <a:xfrm flipH="1">
              <a:off x="3540" y="2614"/>
              <a:ext cx="1129" cy="16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1"/>
            <p:cNvSpPr>
              <a:spLocks noChangeShapeType="1"/>
            </p:cNvSpPr>
            <p:nvPr/>
          </p:nvSpPr>
          <p:spPr bwMode="auto">
            <a:xfrm flipH="1">
              <a:off x="4387" y="2753"/>
              <a:ext cx="1129" cy="16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12"/>
            <p:cNvSpPr>
              <a:spLocks noChangeShapeType="1"/>
            </p:cNvSpPr>
            <p:nvPr/>
          </p:nvSpPr>
          <p:spPr bwMode="auto">
            <a:xfrm flipH="1">
              <a:off x="4810" y="3032"/>
              <a:ext cx="1131" cy="16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44" name="AutoShape 13"/>
            <p:cNvCxnSpPr>
              <a:cxnSpLocks noChangeShapeType="1"/>
            </p:cNvCxnSpPr>
            <p:nvPr/>
          </p:nvCxnSpPr>
          <p:spPr bwMode="auto">
            <a:xfrm rot="5400000" flipV="1">
              <a:off x="4043" y="2670"/>
              <a:ext cx="1115" cy="1840"/>
            </a:xfrm>
            <a:prstGeom prst="curvedConnector3">
              <a:avLst>
                <a:gd name="adj1" fmla="val 44093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45" name="Text Box 14"/>
            <p:cNvSpPr txBox="1">
              <a:spLocks noChangeArrowheads="1"/>
            </p:cNvSpPr>
            <p:nvPr/>
          </p:nvSpPr>
          <p:spPr bwMode="auto">
            <a:xfrm>
              <a:off x="3320" y="4328"/>
              <a:ext cx="452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Arial" pitchFamily="34" charset="0"/>
                </a:rPr>
                <a:t>A</a:t>
              </a:r>
            </a:p>
          </p:txBody>
        </p:sp>
        <p:sp>
          <p:nvSpPr>
            <p:cNvPr id="46" name="Text Box 15"/>
            <p:cNvSpPr txBox="1">
              <a:spLocks noChangeArrowheads="1"/>
            </p:cNvSpPr>
            <p:nvPr/>
          </p:nvSpPr>
          <p:spPr bwMode="auto">
            <a:xfrm>
              <a:off x="4672" y="2142"/>
              <a:ext cx="450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Arial" pitchFamily="34" charset="0"/>
                </a:rPr>
                <a:t>B</a:t>
              </a:r>
            </a:p>
          </p:txBody>
        </p:sp>
        <p:sp>
          <p:nvSpPr>
            <p:cNvPr id="47" name="Text Box 16"/>
            <p:cNvSpPr txBox="1">
              <a:spLocks noChangeArrowheads="1"/>
            </p:cNvSpPr>
            <p:nvPr/>
          </p:nvSpPr>
          <p:spPr bwMode="auto">
            <a:xfrm>
              <a:off x="3320" y="2689"/>
              <a:ext cx="451" cy="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Arial" pitchFamily="34" charset="0"/>
                </a:rPr>
                <a:t>M</a:t>
              </a:r>
            </a:p>
          </p:txBody>
        </p:sp>
        <p:sp>
          <p:nvSpPr>
            <p:cNvPr id="48" name="Text Box 17"/>
            <p:cNvSpPr txBox="1">
              <a:spLocks noChangeArrowheads="1"/>
            </p:cNvSpPr>
            <p:nvPr/>
          </p:nvSpPr>
          <p:spPr bwMode="auto">
            <a:xfrm>
              <a:off x="5569" y="3964"/>
              <a:ext cx="447" cy="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>
                  <a:latin typeface="Arial" pitchFamily="34" charset="0"/>
                </a:rPr>
                <a:t>N</a:t>
              </a:r>
            </a:p>
          </p:txBody>
        </p:sp>
      </p:grpSp>
      <p:sp>
        <p:nvSpPr>
          <p:cNvPr id="49" name="Rectangle 3"/>
          <p:cNvSpPr txBox="1">
            <a:spLocks noChangeArrowheads="1"/>
          </p:cNvSpPr>
          <p:nvPr/>
        </p:nvSpPr>
        <p:spPr>
          <a:xfrm>
            <a:off x="6072198" y="4857760"/>
            <a:ext cx="2928990" cy="647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  Цилиндрическая   поверхность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346" y="5715016"/>
            <a:ext cx="91336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3E00"/>
                </a:solidFill>
              </a:rPr>
              <a:t>Рассмотрим</a:t>
            </a:r>
            <a:r>
              <a:rPr lang="ru-RU" sz="4000" b="1" dirty="0" smtClean="0">
                <a:solidFill>
                  <a:srgbClr val="006600"/>
                </a:solidFill>
              </a:rPr>
              <a:t> </a:t>
            </a:r>
            <a:r>
              <a:rPr lang="ru-RU" sz="4000" b="1" dirty="0" smtClean="0">
                <a:solidFill>
                  <a:srgbClr val="990000"/>
                </a:solidFill>
              </a:rPr>
              <a:t>прямой круговой </a:t>
            </a:r>
            <a:r>
              <a:rPr lang="ru-RU" sz="4000" b="1" dirty="0" smtClean="0">
                <a:solidFill>
                  <a:srgbClr val="003E00"/>
                </a:solidFill>
              </a:rPr>
              <a:t>цилиндр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43887" cy="102235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Элементы 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цилиндра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2332037"/>
            <a:ext cx="8643966" cy="45259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Clr>
                <a:srgbClr val="006600"/>
              </a:buClr>
            </a:pPr>
            <a:r>
              <a:rPr lang="ru-RU" b="1" dirty="0" smtClean="0">
                <a:solidFill>
                  <a:srgbClr val="C00000"/>
                </a:solidFill>
              </a:rPr>
              <a:t>Радиус</a:t>
            </a:r>
            <a:endParaRPr lang="ru-RU" dirty="0" smtClean="0"/>
          </a:p>
          <a:p>
            <a:pPr>
              <a:lnSpc>
                <a:spcPct val="90000"/>
              </a:lnSpc>
              <a:buClr>
                <a:srgbClr val="006600"/>
              </a:buClr>
            </a:pPr>
            <a:r>
              <a:rPr lang="ru-RU" b="1" dirty="0" smtClean="0">
                <a:solidFill>
                  <a:srgbClr val="C00000"/>
                </a:solidFill>
              </a:rPr>
              <a:t>Основания</a:t>
            </a:r>
            <a:endParaRPr lang="ru-RU" dirty="0" smtClean="0"/>
          </a:p>
          <a:p>
            <a:pPr>
              <a:lnSpc>
                <a:spcPct val="90000"/>
              </a:lnSpc>
              <a:buClr>
                <a:srgbClr val="006600"/>
              </a:buClr>
            </a:pPr>
            <a:r>
              <a:rPr lang="ru-RU" b="1" dirty="0" smtClean="0">
                <a:solidFill>
                  <a:srgbClr val="C00000"/>
                </a:solidFill>
              </a:rPr>
              <a:t>Образующие</a:t>
            </a:r>
            <a:endParaRPr lang="ru-RU" dirty="0" smtClean="0"/>
          </a:p>
          <a:p>
            <a:pPr>
              <a:lnSpc>
                <a:spcPct val="90000"/>
              </a:lnSpc>
              <a:buClr>
                <a:srgbClr val="006600"/>
              </a:buClr>
            </a:pPr>
            <a:r>
              <a:rPr lang="ru-RU" b="1" dirty="0" smtClean="0">
                <a:solidFill>
                  <a:srgbClr val="C00000"/>
                </a:solidFill>
              </a:rPr>
              <a:t>Высота</a:t>
            </a:r>
            <a:endParaRPr lang="ru-RU" dirty="0"/>
          </a:p>
          <a:p>
            <a:pPr>
              <a:lnSpc>
                <a:spcPct val="90000"/>
              </a:lnSpc>
              <a:buClr>
                <a:srgbClr val="006600"/>
              </a:buClr>
            </a:pPr>
            <a:r>
              <a:rPr lang="ru-RU" b="1" dirty="0" smtClean="0">
                <a:solidFill>
                  <a:srgbClr val="C00000"/>
                </a:solidFill>
              </a:rPr>
              <a:t>Ось</a:t>
            </a:r>
            <a:endParaRPr lang="ru-RU" dirty="0"/>
          </a:p>
          <a:p>
            <a:pPr>
              <a:lnSpc>
                <a:spcPct val="90000"/>
              </a:lnSpc>
              <a:buClr>
                <a:srgbClr val="006600"/>
              </a:buClr>
            </a:pPr>
            <a:r>
              <a:rPr lang="ru-RU" b="1" dirty="0" smtClean="0">
                <a:solidFill>
                  <a:srgbClr val="C00000"/>
                </a:solidFill>
              </a:rPr>
              <a:t>Боковая поверхность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1214422"/>
            <a:ext cx="20120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</a:rPr>
              <a:t>Стр.131</a:t>
            </a:r>
            <a:endParaRPr lang="ru-RU" sz="4400" b="1" dirty="0">
              <a:solidFill>
                <a:srgbClr val="006600"/>
              </a:solidFill>
            </a:endParaRPr>
          </a:p>
        </p:txBody>
      </p:sp>
      <p:pic>
        <p:nvPicPr>
          <p:cNvPr id="39" name="Picture 10"/>
          <p:cNvPicPr>
            <a:picLocks noChangeAspect="1" noChangeArrowheads="1"/>
          </p:cNvPicPr>
          <p:nvPr/>
        </p:nvPicPr>
        <p:blipFill>
          <a:blip r:embed="rId2"/>
          <a:srcRect l="45853" t="41888" r="35391" b="22540"/>
          <a:stretch>
            <a:fillRect/>
          </a:stretch>
        </p:blipFill>
        <p:spPr>
          <a:xfrm>
            <a:off x="4572000" y="1357298"/>
            <a:ext cx="4286280" cy="4319588"/>
          </a:xfrm>
          <a:prstGeom prst="rect">
            <a:avLst/>
          </a:prstGeom>
          <a:noFill/>
          <a:ln/>
        </p:spPr>
      </p:pic>
      <p:grpSp>
        <p:nvGrpSpPr>
          <p:cNvPr id="28" name="Группа 27"/>
          <p:cNvGrpSpPr/>
          <p:nvPr/>
        </p:nvGrpSpPr>
        <p:grpSpPr>
          <a:xfrm>
            <a:off x="4643438" y="1500174"/>
            <a:ext cx="4089413" cy="4186324"/>
            <a:chOff x="625463" y="2349500"/>
            <a:chExt cx="4162436" cy="4186324"/>
          </a:xfrm>
        </p:grpSpPr>
        <p:sp>
          <p:nvSpPr>
            <p:cNvPr id="29" name="Line 13"/>
            <p:cNvSpPr>
              <a:spLocks noChangeShapeType="1"/>
            </p:cNvSpPr>
            <p:nvPr/>
          </p:nvSpPr>
          <p:spPr bwMode="auto">
            <a:xfrm>
              <a:off x="2806872" y="2349500"/>
              <a:ext cx="0" cy="4176713"/>
            </a:xfrm>
            <a:prstGeom prst="line">
              <a:avLst/>
            </a:prstGeom>
            <a:noFill/>
            <a:ln w="38100">
              <a:solidFill>
                <a:srgbClr val="33CC3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16"/>
            <p:cNvSpPr>
              <a:spLocks noChangeShapeType="1"/>
            </p:cNvSpPr>
            <p:nvPr/>
          </p:nvSpPr>
          <p:spPr bwMode="auto">
            <a:xfrm flipH="1" flipV="1">
              <a:off x="3060699" y="2924175"/>
              <a:ext cx="1512888" cy="129698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17"/>
            <p:cNvSpPr>
              <a:spLocks noChangeShapeType="1"/>
            </p:cNvSpPr>
            <p:nvPr/>
          </p:nvSpPr>
          <p:spPr bwMode="auto">
            <a:xfrm flipH="1">
              <a:off x="3073388" y="4292600"/>
              <a:ext cx="1512888" cy="144145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18"/>
            <p:cNvSpPr>
              <a:spLocks noChangeShapeType="1"/>
            </p:cNvSpPr>
            <p:nvPr/>
          </p:nvSpPr>
          <p:spPr bwMode="auto">
            <a:xfrm>
              <a:off x="1061745" y="6350028"/>
              <a:ext cx="1727200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19"/>
            <p:cNvSpPr>
              <a:spLocks noChangeShapeType="1"/>
            </p:cNvSpPr>
            <p:nvPr/>
          </p:nvSpPr>
          <p:spPr bwMode="auto">
            <a:xfrm flipV="1">
              <a:off x="1489063" y="3022918"/>
              <a:ext cx="1317809" cy="45719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Text Box 22"/>
            <p:cNvSpPr txBox="1">
              <a:spLocks noChangeArrowheads="1"/>
            </p:cNvSpPr>
            <p:nvPr/>
          </p:nvSpPr>
          <p:spPr bwMode="auto">
            <a:xfrm>
              <a:off x="4500562" y="4005263"/>
              <a:ext cx="28733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/>
                <a:t>1</a:t>
              </a:r>
            </a:p>
          </p:txBody>
        </p:sp>
        <p:sp>
          <p:nvSpPr>
            <p:cNvPr id="35" name="Line 23"/>
            <p:cNvSpPr>
              <a:spLocks noChangeShapeType="1"/>
            </p:cNvSpPr>
            <p:nvPr/>
          </p:nvSpPr>
          <p:spPr bwMode="auto">
            <a:xfrm>
              <a:off x="912801" y="4868863"/>
              <a:ext cx="1008062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Text Box 24"/>
            <p:cNvSpPr txBox="1">
              <a:spLocks noChangeArrowheads="1"/>
            </p:cNvSpPr>
            <p:nvPr/>
          </p:nvSpPr>
          <p:spPr bwMode="auto">
            <a:xfrm>
              <a:off x="625463" y="4706954"/>
              <a:ext cx="28892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/>
                <a:t>2</a:t>
              </a:r>
            </a:p>
          </p:txBody>
        </p:sp>
        <p:sp>
          <p:nvSpPr>
            <p:cNvPr id="37" name="Text Box 25"/>
            <p:cNvSpPr txBox="1">
              <a:spLocks noChangeArrowheads="1"/>
            </p:cNvSpPr>
            <p:nvPr/>
          </p:nvSpPr>
          <p:spPr bwMode="auto">
            <a:xfrm>
              <a:off x="770890" y="6135714"/>
              <a:ext cx="36036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/>
                <a:t>3</a:t>
              </a:r>
            </a:p>
          </p:txBody>
        </p:sp>
        <p:sp>
          <p:nvSpPr>
            <p:cNvPr id="38" name="Text Box 26"/>
            <p:cNvSpPr txBox="1">
              <a:spLocks noChangeArrowheads="1"/>
            </p:cNvSpPr>
            <p:nvPr/>
          </p:nvSpPr>
          <p:spPr bwMode="auto">
            <a:xfrm>
              <a:off x="1849426" y="2708275"/>
              <a:ext cx="35877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/>
                <a:t>4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66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43887" cy="102235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Элементы цилиндра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928670"/>
            <a:ext cx="8643966" cy="45259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>
                <a:solidFill>
                  <a:srgbClr val="006600"/>
                </a:solidFill>
              </a:rPr>
              <a:t>1.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Радиусом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цилиндра называется радиус его основания.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>
                <a:solidFill>
                  <a:srgbClr val="006600"/>
                </a:solidFill>
              </a:rPr>
              <a:t>2.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Основаниями </a:t>
            </a:r>
            <a:r>
              <a:rPr lang="ru-RU" dirty="0"/>
              <a:t>цилиндра называются его круги.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>
                <a:solidFill>
                  <a:srgbClr val="006600"/>
                </a:solidFill>
              </a:rPr>
              <a:t>3.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Образующими</a:t>
            </a:r>
            <a:r>
              <a:rPr lang="ru-RU" dirty="0"/>
              <a:t> цилиндра называются отрезки, соединяющие точки </a:t>
            </a:r>
            <a:r>
              <a:rPr lang="ru-RU" dirty="0" smtClean="0"/>
              <a:t>окружностей его </a:t>
            </a:r>
            <a:r>
              <a:rPr lang="ru-RU" dirty="0"/>
              <a:t>оснований.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>
                <a:solidFill>
                  <a:srgbClr val="006600"/>
                </a:solidFill>
              </a:rPr>
              <a:t>4.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Высотой</a:t>
            </a:r>
            <a:r>
              <a:rPr lang="ru-RU" dirty="0"/>
              <a:t> цилиндра называется расстояние между основаниями.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>
                <a:solidFill>
                  <a:srgbClr val="006600"/>
                </a:solidFill>
              </a:rPr>
              <a:t>5.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Осью</a:t>
            </a:r>
            <a:r>
              <a:rPr lang="ru-RU" dirty="0"/>
              <a:t> цилиндра называется </a:t>
            </a:r>
            <a:r>
              <a:rPr lang="ru-RU" dirty="0" smtClean="0"/>
              <a:t>прямая, соединяющая центры </a:t>
            </a:r>
            <a:r>
              <a:rPr lang="ru-RU" dirty="0"/>
              <a:t>его оснований.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>
                <a:solidFill>
                  <a:srgbClr val="006600"/>
                </a:solidFill>
              </a:rPr>
              <a:t>6.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Боковой поверхностью </a:t>
            </a:r>
            <a:r>
              <a:rPr lang="ru-RU" dirty="0"/>
              <a:t>цилиндра называется его цилиндрическая поверхность.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43887" cy="102235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Элементы цилиндра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2332037"/>
            <a:ext cx="8643966" cy="45259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1.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Радиус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2.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Основания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3.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Образующие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4.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Высота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5.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Ось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6.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Боковая поверхность</a:t>
            </a:r>
            <a:endParaRPr lang="ru-RU" dirty="0"/>
          </a:p>
        </p:txBody>
      </p:sp>
      <p:pic>
        <p:nvPicPr>
          <p:cNvPr id="6" name="Picture 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57621" y="1254080"/>
            <a:ext cx="4714908" cy="3675118"/>
          </a:xfrm>
          <a:prstGeom prst="rect">
            <a:avLst/>
          </a:prstGeom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5" name="Text Box 29"/>
          <p:cNvSpPr txBox="1">
            <a:spLocks noChangeArrowheads="1"/>
          </p:cNvSpPr>
          <p:nvPr/>
        </p:nvSpPr>
        <p:spPr bwMode="auto">
          <a:xfrm>
            <a:off x="1000100" y="1357298"/>
            <a:ext cx="76438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006600"/>
                </a:solidFill>
              </a:rPr>
              <a:t>1)</a:t>
            </a:r>
            <a:r>
              <a:rPr lang="ru-RU" sz="3200" b="1" dirty="0"/>
              <a:t> Основания равны и параллельны </a:t>
            </a:r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1071538" y="2285992"/>
            <a:ext cx="68580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006600"/>
                </a:solidFill>
              </a:rPr>
              <a:t>2)</a:t>
            </a:r>
            <a:r>
              <a:rPr lang="ru-RU" sz="3200" b="1" dirty="0"/>
              <a:t> Все образующие цилиндра параллельны и равны друг другу </a:t>
            </a:r>
          </a:p>
        </p:txBody>
      </p: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1071538" y="3857628"/>
            <a:ext cx="592935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006600"/>
                </a:solidFill>
              </a:rPr>
              <a:t>3)</a:t>
            </a:r>
            <a:r>
              <a:rPr lang="ru-RU" sz="3200" b="1" dirty="0"/>
              <a:t> все высоты цилиндра параллельны и равны друг другу. </a:t>
            </a:r>
          </a:p>
        </p:txBody>
      </p:sp>
      <p:sp>
        <p:nvSpPr>
          <p:cNvPr id="45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43887" cy="102235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Свойства </a:t>
            </a: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цилиндра</a:t>
            </a:r>
          </a:p>
        </p:txBody>
      </p:sp>
      <p:grpSp>
        <p:nvGrpSpPr>
          <p:cNvPr id="49" name="Group 41"/>
          <p:cNvGrpSpPr>
            <a:grpSpLocks/>
          </p:cNvGrpSpPr>
          <p:nvPr/>
        </p:nvGrpSpPr>
        <p:grpSpPr bwMode="auto">
          <a:xfrm>
            <a:off x="6286512" y="3500438"/>
            <a:ext cx="2500330" cy="2806702"/>
            <a:chOff x="2314" y="11697"/>
            <a:chExt cx="3169" cy="2648"/>
          </a:xfrm>
        </p:grpSpPr>
        <p:sp>
          <p:nvSpPr>
            <p:cNvPr id="50" name="AutoShape 42"/>
            <p:cNvSpPr>
              <a:spLocks noChangeArrowheads="1"/>
            </p:cNvSpPr>
            <p:nvPr/>
          </p:nvSpPr>
          <p:spPr bwMode="auto">
            <a:xfrm>
              <a:off x="2314" y="11697"/>
              <a:ext cx="3169" cy="2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Oval 43"/>
            <p:cNvSpPr>
              <a:spLocks noChangeArrowheads="1"/>
            </p:cNvSpPr>
            <p:nvPr/>
          </p:nvSpPr>
          <p:spPr bwMode="auto">
            <a:xfrm>
              <a:off x="2880" y="11837"/>
              <a:ext cx="1694" cy="557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Line 44"/>
            <p:cNvSpPr>
              <a:spLocks noChangeShapeType="1"/>
            </p:cNvSpPr>
            <p:nvPr/>
          </p:nvSpPr>
          <p:spPr bwMode="auto">
            <a:xfrm>
              <a:off x="2880" y="12116"/>
              <a:ext cx="1" cy="16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Line 45"/>
            <p:cNvSpPr>
              <a:spLocks noChangeShapeType="1"/>
            </p:cNvSpPr>
            <p:nvPr/>
          </p:nvSpPr>
          <p:spPr bwMode="auto">
            <a:xfrm>
              <a:off x="4574" y="12116"/>
              <a:ext cx="1" cy="16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4" name="Group 46"/>
            <p:cNvGrpSpPr>
              <a:grpSpLocks/>
            </p:cNvGrpSpPr>
            <p:nvPr/>
          </p:nvGrpSpPr>
          <p:grpSpPr bwMode="auto">
            <a:xfrm>
              <a:off x="2879" y="13511"/>
              <a:ext cx="1695" cy="555"/>
              <a:chOff x="2879" y="13511"/>
              <a:chExt cx="1695" cy="555"/>
            </a:xfrm>
          </p:grpSpPr>
          <p:sp>
            <p:nvSpPr>
              <p:cNvPr id="58" name="Arc 47"/>
              <p:cNvSpPr>
                <a:spLocks/>
              </p:cNvSpPr>
              <p:nvPr/>
            </p:nvSpPr>
            <p:spPr bwMode="auto">
              <a:xfrm rot="5400000">
                <a:off x="3587" y="13080"/>
                <a:ext cx="278" cy="1694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054"/>
                  <a:gd name="T2" fmla="*/ 2506 w 21600"/>
                  <a:gd name="T3" fmla="*/ 43054 h 43054"/>
                  <a:gd name="T4" fmla="*/ 0 w 21600"/>
                  <a:gd name="T5" fmla="*/ 21600 h 43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054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559"/>
                      <a:pt x="13391" y="41782"/>
                      <a:pt x="2506" y="43054"/>
                    </a:cubicBezTo>
                  </a:path>
                  <a:path w="21600" h="43054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559"/>
                      <a:pt x="13391" y="41782"/>
                      <a:pt x="2506" y="43054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" name="Arc 48"/>
              <p:cNvSpPr>
                <a:spLocks/>
              </p:cNvSpPr>
              <p:nvPr/>
            </p:nvSpPr>
            <p:spPr bwMode="auto">
              <a:xfrm rot="16200000">
                <a:off x="3577" y="12816"/>
                <a:ext cx="302" cy="1692"/>
              </a:xfrm>
              <a:custGeom>
                <a:avLst/>
                <a:gdLst>
                  <a:gd name="G0" fmla="+- 1806 0 0"/>
                  <a:gd name="G1" fmla="+- 21600 0 0"/>
                  <a:gd name="G2" fmla="+- 21600 0 0"/>
                  <a:gd name="T0" fmla="*/ 1806 w 23406"/>
                  <a:gd name="T1" fmla="*/ 0 h 43200"/>
                  <a:gd name="T2" fmla="*/ 0 w 23406"/>
                  <a:gd name="T3" fmla="*/ 43124 h 43200"/>
                  <a:gd name="T4" fmla="*/ 1806 w 23406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406" h="43200" fill="none" extrusionOk="0">
                    <a:moveTo>
                      <a:pt x="1805" y="0"/>
                    </a:moveTo>
                    <a:cubicBezTo>
                      <a:pt x="13735" y="0"/>
                      <a:pt x="23406" y="9670"/>
                      <a:pt x="23406" y="21600"/>
                    </a:cubicBezTo>
                    <a:cubicBezTo>
                      <a:pt x="23406" y="33529"/>
                      <a:pt x="13735" y="43200"/>
                      <a:pt x="1806" y="43200"/>
                    </a:cubicBezTo>
                    <a:cubicBezTo>
                      <a:pt x="1203" y="43200"/>
                      <a:pt x="600" y="43174"/>
                      <a:pt x="-1" y="43124"/>
                    </a:cubicBezTo>
                  </a:path>
                  <a:path w="23406" h="43200" stroke="0" extrusionOk="0">
                    <a:moveTo>
                      <a:pt x="1805" y="0"/>
                    </a:moveTo>
                    <a:cubicBezTo>
                      <a:pt x="13735" y="0"/>
                      <a:pt x="23406" y="9670"/>
                      <a:pt x="23406" y="21600"/>
                    </a:cubicBezTo>
                    <a:cubicBezTo>
                      <a:pt x="23406" y="33529"/>
                      <a:pt x="13735" y="43200"/>
                      <a:pt x="1806" y="43200"/>
                    </a:cubicBezTo>
                    <a:cubicBezTo>
                      <a:pt x="1203" y="43200"/>
                      <a:pt x="600" y="43174"/>
                      <a:pt x="-1" y="43124"/>
                    </a:cubicBezTo>
                    <a:lnTo>
                      <a:pt x="1806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5" name="Line 49"/>
            <p:cNvSpPr>
              <a:spLocks noChangeShapeType="1"/>
            </p:cNvSpPr>
            <p:nvPr/>
          </p:nvSpPr>
          <p:spPr bwMode="auto">
            <a:xfrm>
              <a:off x="3742" y="12017"/>
              <a:ext cx="0" cy="17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Text Box 50"/>
            <p:cNvSpPr txBox="1">
              <a:spLocks noChangeArrowheads="1"/>
            </p:cNvSpPr>
            <p:nvPr/>
          </p:nvSpPr>
          <p:spPr bwMode="auto">
            <a:xfrm>
              <a:off x="3266" y="11857"/>
              <a:ext cx="635" cy="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Arial" pitchFamily="34" charset="0"/>
                </a:rPr>
                <a:t>О</a:t>
              </a:r>
            </a:p>
          </p:txBody>
        </p:sp>
        <p:sp>
          <p:nvSpPr>
            <p:cNvPr id="57" name="Text Box 51"/>
            <p:cNvSpPr txBox="1">
              <a:spLocks noChangeArrowheads="1"/>
            </p:cNvSpPr>
            <p:nvPr/>
          </p:nvSpPr>
          <p:spPr bwMode="auto">
            <a:xfrm>
              <a:off x="3266" y="13459"/>
              <a:ext cx="635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Arial" pitchFamily="34" charset="0"/>
                </a:rPr>
                <a:t>О</a:t>
              </a:r>
              <a:r>
                <a:rPr lang="ru-RU" sz="800">
                  <a:latin typeface="Arial" pitchFamily="34" charset="0"/>
                </a:rPr>
                <a:t>1</a:t>
              </a:r>
              <a:endParaRPr lang="ru-RU"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5" grpId="0"/>
      <p:bldP spid="14366" grpId="0"/>
      <p:bldP spid="143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00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6000"/>
          </a:blip>
          <a:srcRect l="3249" t="14949" r="3911" b="22604"/>
          <a:stretch>
            <a:fillRect/>
          </a:stretch>
        </p:blipFill>
        <p:spPr>
          <a:xfrm>
            <a:off x="428596" y="1071545"/>
            <a:ext cx="8072494" cy="476615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1333</Words>
  <Application>Microsoft Office PowerPoint</Application>
  <PresentationFormat>Экран (4:3)</PresentationFormat>
  <Paragraphs>265</Paragraphs>
  <Slides>33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42" baseType="lpstr">
      <vt:lpstr>Arial</vt:lpstr>
      <vt:lpstr>Arial Narrow</vt:lpstr>
      <vt:lpstr>Calibri</vt:lpstr>
      <vt:lpstr>Monotype Corsiva</vt:lpstr>
      <vt:lpstr>Times New Roman</vt:lpstr>
      <vt:lpstr>Wingdings</vt:lpstr>
      <vt:lpstr>Тема Office</vt:lpstr>
      <vt:lpstr>Формула</vt:lpstr>
      <vt:lpstr>Microsoft Equation 3.0</vt:lpstr>
      <vt:lpstr>Презентация PowerPoint</vt:lpstr>
      <vt:lpstr>НОВЫЙ МАТЕРИАЛ</vt:lpstr>
      <vt:lpstr>Виды цилиндров</vt:lpstr>
      <vt:lpstr>Виды цилиндров</vt:lpstr>
      <vt:lpstr>Элементы цилиндра</vt:lpstr>
      <vt:lpstr>Элементы цилиндра</vt:lpstr>
      <vt:lpstr>Элементы цилиндра</vt:lpstr>
      <vt:lpstr>Свойства цилиндра</vt:lpstr>
      <vt:lpstr>Презентация PowerPoint</vt:lpstr>
      <vt:lpstr>Получение цилиндра</vt:lpstr>
      <vt:lpstr>Получение цилиндра</vt:lpstr>
      <vt:lpstr>Сечения цилиндра плоскостями</vt:lpstr>
      <vt:lpstr>1. Осевое сечение - </vt:lpstr>
      <vt:lpstr>2.  Сечение, перпендикулярное оси цилиндра - </vt:lpstr>
      <vt:lpstr>3. Сечение, параллельное оси цилиндра</vt:lpstr>
      <vt:lpstr>4. Сечение плоскостью, наклонной к оси - </vt:lpstr>
      <vt:lpstr>Касательная плоскость цилиндра</vt:lpstr>
      <vt:lpstr>Концы отрезка АВ, равного а, лежат на окружностях основания цилиндра. Радиус цилиндра равен r, высота h, расстояние между прямой АВ и осью ОО1 цилиндра равно d.</vt:lpstr>
      <vt:lpstr>Дано:  АВ=13 дм, r = 10 дм, d = 8 дм.  Найти: h.</vt:lpstr>
      <vt:lpstr>Презентация PowerPoint</vt:lpstr>
      <vt:lpstr>Презентация PowerPoint</vt:lpstr>
      <vt:lpstr>Поверхность цилиндра</vt:lpstr>
      <vt:lpstr>Поверхность цилиндра</vt:lpstr>
      <vt:lpstr>Проверь себя!</vt:lpstr>
      <vt:lpstr>Презентация PowerPoint</vt:lpstr>
      <vt:lpstr>Тема: Цилиндр</vt:lpstr>
      <vt:lpstr>Презентация PowerPoint</vt:lpstr>
      <vt:lpstr>Презентация PowerPoint</vt:lpstr>
      <vt:lpstr>Тема: Цилиндр</vt:lpstr>
      <vt:lpstr>Тема: Цилиндр</vt:lpstr>
      <vt:lpstr>Тренировочные упражнения</vt:lpstr>
      <vt:lpstr>Тренировочные упражнения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93</cp:revision>
  <dcterms:modified xsi:type="dcterms:W3CDTF">2024-03-16T16:04:49Z</dcterms:modified>
</cp:coreProperties>
</file>