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6" r:id="rId1"/>
  </p:sldMasterIdLst>
  <p:sldIdLst>
    <p:sldId id="256" r:id="rId2"/>
    <p:sldId id="265" r:id="rId3"/>
    <p:sldId id="277" r:id="rId4"/>
    <p:sldId id="257" r:id="rId5"/>
    <p:sldId id="266" r:id="rId6"/>
    <p:sldId id="261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484" autoAdjust="0"/>
  </p:normalViewPr>
  <p:slideViewPr>
    <p:cSldViewPr>
      <p:cViewPr>
        <p:scale>
          <a:sx n="100" d="100"/>
          <a:sy n="100" d="100"/>
        </p:scale>
        <p:origin x="-516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C08FC9-FF03-4132-896B-1E44DFAE9484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C91745-E0BD-4480-99E9-F434C3444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ABB59-45D0-442E-BC8D-B10D36BAB41F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5C195-2142-4393-8590-430849EB1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856B-01A5-4D20-914B-A10B02953B8C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949E7-8187-48B2-9821-74B0E5681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AF3AF-7CDE-45D4-B829-85A881D90396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B376B-9F00-48CF-A0B7-228D098126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7371BB-8A0A-49EB-9A6E-3999B5091C51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092C91-11AF-4E8F-970B-5FDE9D1B7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8BA37-9247-46B7-AC92-1010F34AE47A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DE794-5725-4725-B93D-4FE76880F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60475C-9CA9-439B-A6DF-AB5717472C84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F805F1-BA91-4D1A-BCAB-818E58A74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3C6DC-D7D0-47A3-B25B-BEE9EB050BF2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88C41-D9F6-4B7D-9116-3C8C04E37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6C91DE-852B-47DA-B5FF-215DD92D0196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A1AEB7-CD68-4F2B-8962-96E0B417F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03A9C2-69F5-4A8E-A9B5-7265718F5983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2CC3C-2ABA-4581-98DC-5829F94D7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161A2C-4A64-4CB3-B91E-A6F14682EF10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EBDAB9-5613-41B5-9C4A-94C2B485D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153279E6-B8B4-481A-A23D-006AC0E1D708}" type="datetimeFigureOut">
              <a:rPr lang="ru-RU"/>
              <a:pPr>
                <a:defRPr/>
              </a:pPr>
              <a:t>чт 29.02.24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2DE65ECC-02CE-4327-BFBD-7E30C8181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1" r:id="rId2"/>
    <p:sldLayoutId id="2147484197" r:id="rId3"/>
    <p:sldLayoutId id="2147484192" r:id="rId4"/>
    <p:sldLayoutId id="2147484198" r:id="rId5"/>
    <p:sldLayoutId id="2147484193" r:id="rId6"/>
    <p:sldLayoutId id="2147484199" r:id="rId7"/>
    <p:sldLayoutId id="2147484200" r:id="rId8"/>
    <p:sldLayoutId id="2147484201" r:id="rId9"/>
    <p:sldLayoutId id="2147484194" r:id="rId10"/>
    <p:sldLayoutId id="2147484195" r:id="rId11"/>
  </p:sldLayoutIdLst>
  <p:transition spd="med" advClick="0" advTm="6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C22EA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500" y="500063"/>
            <a:ext cx="7215188" cy="378618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Сотрудничество педагогов детского сада с семьями воспитанников </a:t>
            </a:r>
            <a:br>
              <a:rPr lang="ru-RU" sz="5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5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(из опыта работы)</a:t>
            </a:r>
            <a:endParaRPr lang="ru-RU" sz="54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357694"/>
            <a:ext cx="7429523" cy="2143140"/>
          </a:xfrm>
        </p:spPr>
        <p:txBody>
          <a:bodyPr>
            <a:normAutofit fontScale="40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altLang="ru-RU" sz="3000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42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с родителями должны быть направлены на повышение педагогической культуры родителей, на укрепление взаимодействия детского сада и семьи, на усиление ее воспитательного потенциала.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alt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3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altLang="ru-RU" sz="3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МБДОУ города Иркутска детский сад №156 </a:t>
            </a:r>
            <a:endParaRPr lang="ru-RU" altLang="ru-RU" sz="35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3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Серебренникова О.А</a:t>
            </a:r>
            <a:r>
              <a:rPr lang="ru-RU" altLang="ru-RU" sz="3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35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5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8864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Выставки</a:t>
            </a:r>
            <a:endParaRPr lang="ru-RU" sz="20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</p:txBody>
      </p:sp>
      <p:pic>
        <p:nvPicPr>
          <p:cNvPr id="6150" name="Picture 6" descr="https://sun9-72.userapi.com/impg/EP3ffOugVkneqdy4mXUYo8MGtjAWOXJ-Dv0-vw/ylWBsNqbSsw.jpg?size=486x1080&amp;quality=96&amp;sign=e5487da61eb629fc31203b49b0c7a592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1" b="21275"/>
          <a:stretch/>
        </p:blipFill>
        <p:spPr bwMode="auto">
          <a:xfrm>
            <a:off x="5508104" y="3140968"/>
            <a:ext cx="2573866" cy="310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sun9-51.userapi.com/impg/cuQ9s7JVPbOp7lAp8UK3TGpGIGUYF-tPdnh90w/QLmgl6iZdQw.jpg?size=1280x960&amp;quality=96&amp;sign=e07bc8c007e9653fe06760ba3bb7a7b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33855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5.userapi.com/impg/UnrG_PSKcUBrQnwyFdsOfkUeEqHrBl7TiU9Z9A/8xlmxwoA8aQ.jpg?size=1280x960&amp;quality=96&amp;sign=4c6cbfa2a3f71882949c14eec34781c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88750"/>
            <a:ext cx="2520279" cy="189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12.userapi.com/impg/vJxcN3JQn2UF2JVCk05nEcPBRWlvIoa4t4d43Q/NQoWD_rKF6A.jpg?size=1280x576&amp;quality=96&amp;sign=49571caf7a869f36739743a872f30b4f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6" t="7244" r="27764" b="9241"/>
          <a:stretch/>
        </p:blipFill>
        <p:spPr bwMode="auto">
          <a:xfrm>
            <a:off x="1442664" y="4077071"/>
            <a:ext cx="2949316" cy="226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sun9-1.userapi.com/impg/0_7alnNut4J8u5V57oED44-Lmj9V-_eSs7hWwQ/i_Hpakkv_dc.jpg?size=1280x964&amp;quality=96&amp;sign=f0fd8bb37ab7d43225a130763ec38241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672"/>
            <a:ext cx="2821046" cy="21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935996"/>
      </p:ext>
    </p:extLst>
  </p:cSld>
  <p:clrMapOvr>
    <a:masterClrMapping/>
  </p:clrMapOvr>
  <p:transition spd="med" advClick="0" advTm="6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060848"/>
            <a:ext cx="59766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22EA4"/>
                </a:solidFill>
                <a:ea typeface="+mj-ea"/>
              </a:rPr>
              <a:t>«Лучше всего можно помочь детям, помогая их родителям</a:t>
            </a:r>
            <a:r>
              <a:rPr lang="ru-RU" sz="2800" dirty="0">
                <a:solidFill>
                  <a:srgbClr val="C22EA4"/>
                </a:solidFill>
                <a:ea typeface="+mj-ea"/>
              </a:rPr>
              <a:t>».</a:t>
            </a:r>
          </a:p>
          <a:p>
            <a:pPr algn="r"/>
            <a:r>
              <a:rPr lang="ru-RU" sz="2800" dirty="0" err="1">
                <a:solidFill>
                  <a:srgbClr val="C22EA4"/>
                </a:solidFill>
                <a:ea typeface="+mj-ea"/>
              </a:rPr>
              <a:t>Т.Харрис</a:t>
            </a:r>
            <a:endParaRPr lang="ru-RU" sz="2800" dirty="0">
              <a:solidFill>
                <a:srgbClr val="C22EA4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64214175"/>
      </p:ext>
    </p:extLst>
  </p:cSld>
  <p:clrMapOvr>
    <a:masterClrMapping/>
  </p:clrMapOvr>
  <p:transition spd="med" advClick="0" advTm="6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8107808" cy="141734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Основные цели взаимодействия детского сада с семьёй в соответствии с Федеральной образовательной программой (ФОП ДО)</a:t>
            </a:r>
            <a:endParaRPr lang="ru-RU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285875" y="1928813"/>
            <a:ext cx="7467600" cy="4413250"/>
          </a:xfrm>
        </p:spPr>
        <p:txBody>
          <a:bodyPr/>
          <a:lstStyle/>
          <a:p>
            <a:pPr eaLnBrk="1" hangingPunct="1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психолого-педагогической поддержки семьи и повышение компетентности родителей (законных представителей) в вопросах образования, охраны и укрепления здоровья детей младенческого, раннего и дошкольного возрастов;</a:t>
            </a:r>
          </a:p>
          <a:p>
            <a:r>
              <a:rPr lang="ru-RU" sz="1800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единства подходов к воспитанию и обучению детей в условиях ДОО и семьи; повышение воспитательного потенциала семьи</a:t>
            </a:r>
            <a:r>
              <a:rPr lang="ru-RU" sz="1800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6379800" cy="105287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Задачи взаимодействия педагогического коллектива ДОО с семьями обучающихся</a:t>
            </a:r>
            <a:r>
              <a:rPr lang="ru-RU" i="1" dirty="0">
                <a:effectLst/>
              </a:rPr>
              <a:t>.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340768"/>
            <a:ext cx="7406640" cy="1752600"/>
          </a:xfrm>
        </p:spPr>
        <p:txBody>
          <a:bodyPr/>
          <a:lstStyle/>
          <a:p>
            <a:pPr marL="365125" indent="-282575">
              <a:buFont typeface="Wingdings 2" pitchFamily="18" charset="2"/>
              <a:buChar char="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Информирование родителей (законных представителей) и общественности относительно целей ДО, общих для всего образовательного пространства Российской Федерации, о мерах господдержки семьям, имеющим детей дошкольного возраста, а также об образовательной программе, реализуемой в ДОО.</a:t>
            </a:r>
          </a:p>
          <a:p>
            <a:pPr marL="365125" indent="-282575">
              <a:buFont typeface="Wingdings 2" pitchFamily="18" charset="2"/>
              <a:buChar char="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Просвещение родителей (законных представителей), повышение их правовой, психолого-педагогической компетентности в вопросах охраны и укрепления здоровья, развития и образования детей.</a:t>
            </a:r>
          </a:p>
          <a:p>
            <a:pPr marL="365125" indent="-282575">
              <a:buFont typeface="Wingdings 2" pitchFamily="18" charset="2"/>
              <a:buChar char="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 Способствование развитию ответственного и осознанного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родительства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как базовой основы благополучия семьи.</a:t>
            </a:r>
          </a:p>
          <a:p>
            <a:pPr marL="365125" indent="-282575">
              <a:buFont typeface="Wingdings 2" pitchFamily="18" charset="2"/>
              <a:buChar char="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 Построение взаимодействия в форме сотрудничества и установления партнёрских отношений с родителями (законными представителями) детей младенческого, раннего и дошкольного возраста для решения образовательных задач.</a:t>
            </a:r>
          </a:p>
          <a:p>
            <a:pPr marL="365125" indent="-282575">
              <a:buFont typeface="Wingdings 2" pitchFamily="18" charset="2"/>
              <a:buChar char="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Вовлечение родителей (законных представителей) в образовательный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590246"/>
      </p:ext>
    </p:extLst>
  </p:cSld>
  <p:clrMapOvr>
    <a:masterClrMapping/>
  </p:clrMapOvr>
  <p:transition spd="med" advClick="0" advTm="6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5"/>
          <p:cNvSpPr>
            <a:spLocks noChangeArrowheads="1"/>
          </p:cNvSpPr>
          <p:nvPr/>
        </p:nvSpPr>
        <p:spPr bwMode="auto">
          <a:xfrm>
            <a:off x="357188" y="214313"/>
            <a:ext cx="82153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 err="1">
                <a:solidFill>
                  <a:srgbClr val="C22EA4"/>
                </a:solidFill>
                <a:ea typeface="+mj-ea"/>
              </a:rPr>
              <a:t>Диагностико</a:t>
            </a:r>
            <a:r>
              <a:rPr lang="ru-RU" sz="4000" dirty="0">
                <a:solidFill>
                  <a:srgbClr val="C22EA4"/>
                </a:solidFill>
                <a:ea typeface="+mj-ea"/>
              </a:rPr>
              <a:t>-аналитическое направление</a:t>
            </a:r>
            <a:r>
              <a:rPr lang="ru-RU" sz="2400" dirty="0">
                <a:solidFill>
                  <a:srgbClr val="C22EA4"/>
                </a:solidFill>
                <a:ea typeface="+mj-ea"/>
              </a:rPr>
              <a:t>.</a:t>
            </a:r>
            <a:endParaRPr lang="ru-RU" altLang="ru-RU" sz="2400" dirty="0">
              <a:solidFill>
                <a:srgbClr val="C22EA4"/>
              </a:solidFill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5730" y="1773982"/>
            <a:ext cx="79582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Составление </a:t>
            </a:r>
            <a:r>
              <a:rPr lang="ru-RU" sz="32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социального паспорта (сбор данных о семье); </a:t>
            </a:r>
            <a:endParaRPr lang="ru-RU" sz="32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Анкетирование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Беседы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Опрос</a:t>
            </a:r>
            <a:endParaRPr lang="ru-RU" sz="32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</p:txBody>
      </p:sp>
      <p:pic>
        <p:nvPicPr>
          <p:cNvPr id="1026" name="Picture 2" descr="C:\Users\User\Downloads\IMG_20240229_1915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187" y="3573016"/>
            <a:ext cx="4098990" cy="27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ОКУМЕНТЫ\Детский сад\Лучший пед ДОУ\12\Screenshot_2024_0229_1938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562" y="2717818"/>
            <a:ext cx="178193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254347"/>
            <a:ext cx="7965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C22EA4"/>
                </a:solidFill>
                <a:ea typeface="+mj-ea"/>
              </a:rPr>
              <a:t>Просветительское направление.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9647" y="1340768"/>
            <a:ext cx="7182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Проведение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родительских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собраний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Организация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дней открытых дверей в детском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саду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Ведется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и регулярно обновляется сайт детского сада – информирование родителей о предстоящих и прошедших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мероприятиях,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активная обратная связь.</a:t>
            </a:r>
          </a:p>
        </p:txBody>
      </p:sp>
      <p:pic>
        <p:nvPicPr>
          <p:cNvPr id="2050" name="Picture 2" descr="E:\ДОКУМЕНТЫ\Детский сад\Лучший пед ДОУ\12\Screenshot_20240229_1936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"/>
          <a:stretch/>
        </p:blipFill>
        <p:spPr bwMode="auto">
          <a:xfrm>
            <a:off x="5724128" y="3717032"/>
            <a:ext cx="1361809" cy="295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Rectangle 1"/>
          <p:cNvSpPr>
            <a:spLocks noChangeArrowheads="1"/>
          </p:cNvSpPr>
          <p:nvPr/>
        </p:nvSpPr>
        <p:spPr bwMode="auto">
          <a:xfrm>
            <a:off x="1071563" y="388695"/>
            <a:ext cx="79295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800" dirty="0">
                <a:solidFill>
                  <a:srgbClr val="C22EA4"/>
                </a:solidFill>
                <a:ea typeface="+mj-ea"/>
              </a:rPr>
              <a:t>Нетрадиционные формы </a:t>
            </a:r>
            <a:r>
              <a:rPr lang="ru-RU" altLang="ru-RU" sz="2800" dirty="0" smtClean="0">
                <a:solidFill>
                  <a:srgbClr val="C22EA4"/>
                </a:solidFill>
                <a:ea typeface="+mj-ea"/>
              </a:rPr>
              <a:t>и методы работы с семьёй, виды мероприятий:</a:t>
            </a:r>
            <a:endParaRPr lang="ru-RU" altLang="ru-RU" sz="2600" dirty="0"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772816"/>
            <a:ext cx="756084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родительский практикум (мастер –классы от специалистов детского  сада);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тематические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выставки (совместное оформление дети – родители – педагоги);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организация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консультаций специалистов;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семейные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проекты</a:t>
            </a: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;</a:t>
            </a:r>
            <a:endParaRPr lang="ru-RU" sz="24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открытые занятия с участием родителей</a:t>
            </a: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;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ежегодный конкурс семейных талантов «Минута Славы»;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портфолио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семьи</a:t>
            </a: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участие в благотворительных акциях</a:t>
            </a:r>
            <a:endParaRPr lang="ru-RU" sz="24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В преддверии </a:t>
            </a: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праздника День Защитника Отечества приняли участие в благотворительной акции "Подарок солдату".</a:t>
            </a:r>
            <a:b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Дети приготовили поделки военнослужащим, родители собрали гуманитарную помощь.</a:t>
            </a:r>
          </a:p>
        </p:txBody>
      </p:sp>
      <p:pic>
        <p:nvPicPr>
          <p:cNvPr id="3074" name="Picture 2" descr="E:\ДОКУМЕНТЫ\Детский сад\Лучший пед ДОУ\12\c62KjirMyV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49200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89612"/>
      </p:ext>
    </p:extLst>
  </p:cSld>
  <p:clrMapOvr>
    <a:masterClrMapping/>
  </p:clrMapOvr>
  <p:transition spd="med" advClick="0" advTm="6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63.userapi.com/impg/83fbA-azxp4c9RlcWZGNI5IMKKHCFhYY50OCLQ/wZLUB8S33Vg.jpg?size=1280x960&amp;quality=95&amp;sign=c0fc0a86bd2db01f4b30f7b8b152060c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2" t="4749" r="6986" b="14654"/>
          <a:stretch/>
        </p:blipFill>
        <p:spPr bwMode="auto">
          <a:xfrm>
            <a:off x="1753419" y="1584088"/>
            <a:ext cx="2800648" cy="194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 rot="10800000" flipV="1">
            <a:off x="1043236" y="260648"/>
            <a:ext cx="766834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Выставки осенних поделок "Дары осени"   Каждый год родители совместно с детьми удивляют педагогов творческим подходом, способностью из обычного подручного материала сделать необыкновенные вещи. </a:t>
            </a:r>
          </a:p>
        </p:txBody>
      </p:sp>
      <p:pic>
        <p:nvPicPr>
          <p:cNvPr id="4104" name="Picture 8" descr="https://sun9-56.userapi.com/impg/oT1UkjGoqHdAMDDX3IAEx--YTHvZRJBDLmJLcw/cV1lmNbibGk.jpg?size=1280x960&amp;quality=95&amp;sign=e1fc7b80a5476efdbafde10403eecfa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41522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24.userapi.com/impg/FQMHCbxNcVFDqsVseGWbfTXi3twvLSLOY0pE4w/QuIdGIl60H8.jpg?size=861x1080&amp;quality=95&amp;sign=2bd06c575bebc1dc58ee70022535f88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72247"/>
            <a:ext cx="212403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sun9-25.userapi.com/impg/eow9qfheuu4sa5sfzuWVObs-6CoNlkNAAC5CJQ/dZp4YYtyBcA.jpg?size=1280x960&amp;quality=95&amp;sign=4bb45704921aab301d28b7933b4ecb5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067" y="3782516"/>
            <a:ext cx="3574785" cy="268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767758"/>
      </p:ext>
    </p:extLst>
  </p:cSld>
  <p:clrMapOvr>
    <a:masterClrMapping/>
  </p:clrMapOvr>
  <p:transition spd="med" advClick="0" advTm="6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60648"/>
            <a:ext cx="3822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tx2">
                    <a:shade val="30000"/>
                    <a:satMod val="150000"/>
                  </a:schemeClr>
                </a:solidFill>
              </a:rPr>
              <a:t>Мастер классы для родителей</a:t>
            </a:r>
            <a:endParaRPr lang="ru-RU" sz="2000" dirty="0">
              <a:solidFill>
                <a:schemeClr val="tx2">
                  <a:shade val="30000"/>
                  <a:satMod val="150000"/>
                </a:schemeClr>
              </a:solidFill>
            </a:endParaRPr>
          </a:p>
        </p:txBody>
      </p:sp>
      <p:pic>
        <p:nvPicPr>
          <p:cNvPr id="5122" name="Picture 2" descr="https://sun9-69.userapi.com/impg/rF9lBrMdQMo-nfqEKqW1W0bgVCIt5Lac1nt7pg/g62REv2h1Fs.jpg?size=1280x722&amp;quality=95&amp;sign=524fc4ab680cd12f595513a2028651db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/>
          <a:stretch/>
        </p:blipFill>
        <p:spPr bwMode="auto">
          <a:xfrm>
            <a:off x="1270269" y="660758"/>
            <a:ext cx="3245248" cy="229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8.userapi.com/impg/l6Qd_iy5_GzxYA7u-1IcHJObgFBeyGLs5hlpvQ/hvw4FOyNAwg.jpg?size=1280x960&amp;quality=95&amp;sign=663be2f1a5db1cd389c9f1ed11c8d45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04216"/>
            <a:ext cx="2971361" cy="222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80.userapi.com/impg/22c4e0G7jejOAHudi7YKT4wA4GZKzr71dDFWIw/n3aVAXdfk5U.jpg?size=1280x958&amp;quality=96&amp;sign=7a9905d12c450a9cbdbf4556b46652a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2" y="3284984"/>
            <a:ext cx="365602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22.userapi.com/impg/kmuuGbOnh7X1Ox891ea9xESyfk2-0HWHZ7Gp1g/PEsbEccA9Eo.jpg?size=1280x960&amp;quality=96&amp;sign=6a623d57a95cb65777c03556cf7d689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182" y="3345020"/>
            <a:ext cx="3488307" cy="261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801281"/>
      </p:ext>
    </p:extLst>
  </p:cSld>
  <p:clrMapOvr>
    <a:masterClrMapping/>
  </p:clrMapOvr>
  <p:transition spd="med" advClick="0" advTm="6000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985</TotalTime>
  <Words>338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Сотрудничество педагогов детского сада с семьями воспитанников  (из опыта работы)</vt:lpstr>
      <vt:lpstr>Основные цели взаимодействия детского сада с семьёй в соответствии с Федеральной образовательной программой (ФОП ДО)</vt:lpstr>
      <vt:lpstr>Задачи взаимодействия педагогического коллектива ДОО с семьями обучающихся.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МЕТОДЫ РАБОТЫ  С РОДИТЕЛЯМИ</dc:title>
  <dc:creator>Ольга</dc:creator>
  <cp:lastModifiedBy>Пользователь</cp:lastModifiedBy>
  <cp:revision>97</cp:revision>
  <dcterms:created xsi:type="dcterms:W3CDTF">2009-10-12T12:38:25Z</dcterms:created>
  <dcterms:modified xsi:type="dcterms:W3CDTF">2024-02-29T15:46:26Z</dcterms:modified>
</cp:coreProperties>
</file>