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13" r:id="rId1"/>
  </p:sldMasterIdLst>
  <p:notesMasterIdLst>
    <p:notesMasterId r:id="rId29"/>
  </p:notesMasterIdLst>
  <p:sldIdLst>
    <p:sldId id="256" r:id="rId2"/>
    <p:sldId id="313" r:id="rId3"/>
    <p:sldId id="312" r:id="rId4"/>
    <p:sldId id="311" r:id="rId5"/>
    <p:sldId id="285" r:id="rId6"/>
    <p:sldId id="263" r:id="rId7"/>
    <p:sldId id="284" r:id="rId8"/>
    <p:sldId id="300" r:id="rId9"/>
    <p:sldId id="287" r:id="rId10"/>
    <p:sldId id="288" r:id="rId11"/>
    <p:sldId id="289" r:id="rId12"/>
    <p:sldId id="291" r:id="rId13"/>
    <p:sldId id="290" r:id="rId14"/>
    <p:sldId id="292" r:id="rId15"/>
    <p:sldId id="293" r:id="rId16"/>
    <p:sldId id="298" r:id="rId17"/>
    <p:sldId id="299" r:id="rId18"/>
    <p:sldId id="305" r:id="rId19"/>
    <p:sldId id="296" r:id="rId20"/>
    <p:sldId id="297" r:id="rId21"/>
    <p:sldId id="303" r:id="rId22"/>
    <p:sldId id="304" r:id="rId23"/>
    <p:sldId id="295" r:id="rId24"/>
    <p:sldId id="301" r:id="rId25"/>
    <p:sldId id="302" r:id="rId26"/>
    <p:sldId id="294" r:id="rId27"/>
    <p:sldId id="277" r:id="rId2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118" autoAdjust="0"/>
    <p:restoredTop sz="94660"/>
  </p:normalViewPr>
  <p:slideViewPr>
    <p:cSldViewPr>
      <p:cViewPr>
        <p:scale>
          <a:sx n="76" d="100"/>
          <a:sy n="76" d="100"/>
        </p:scale>
        <p:origin x="-384" y="21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802E43-78B4-4938-9CED-E7288FAA5511}" type="datetimeFigureOut">
              <a:rPr lang="ru-RU" smtClean="0"/>
              <a:pPr/>
              <a:t>03.02.2022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D088AD-B3EF-4893-996F-81B63A8ED6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19789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D088AD-B3EF-4893-996F-81B63A8ED68C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7825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D088AD-B3EF-4893-996F-81B63A8ED68C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32170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439CE-097A-4F06-8A65-82F2FA763910}" type="datetimeFigureOut">
              <a:rPr lang="ru-RU" smtClean="0"/>
              <a:pPr/>
              <a:t>03.02.2022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4EB19EA0-93AE-40D7-8FA0-A304FFC25F9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9553685"/>
      </p:ext>
    </p:extLst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439CE-097A-4F06-8A65-82F2FA763910}" type="datetimeFigureOut">
              <a:rPr lang="ru-RU" smtClean="0"/>
              <a:pPr/>
              <a:t>03.02.2022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4EB19EA0-93AE-40D7-8FA0-A304FFC25F9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98362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439CE-097A-4F06-8A65-82F2FA763910}" type="datetimeFigureOut">
              <a:rPr lang="ru-RU" smtClean="0"/>
              <a:pPr/>
              <a:t>03.02.2022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4EB19EA0-93AE-40D7-8FA0-A304FFC25F91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613778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439CE-097A-4F06-8A65-82F2FA763910}" type="datetimeFigureOut">
              <a:rPr lang="ru-RU" smtClean="0"/>
              <a:pPr/>
              <a:t>03.02.2022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4EB19EA0-93AE-40D7-8FA0-A304FFC25F9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87354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439CE-097A-4F06-8A65-82F2FA763910}" type="datetimeFigureOut">
              <a:rPr lang="ru-RU" smtClean="0"/>
              <a:pPr/>
              <a:t>03.02.2022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4EB19EA0-93AE-40D7-8FA0-A304FFC25F91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2530355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439CE-097A-4F06-8A65-82F2FA763910}" type="datetimeFigureOut">
              <a:rPr lang="ru-RU" smtClean="0"/>
              <a:pPr/>
              <a:t>03.02.2022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4EB19EA0-93AE-40D7-8FA0-A304FFC25F9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000292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439CE-097A-4F06-8A65-82F2FA763910}" type="datetimeFigureOut">
              <a:rPr lang="ru-RU" smtClean="0"/>
              <a:pPr/>
              <a:t>03.02.2022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19EA0-93AE-40D7-8FA0-A304FFC25F9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14655171"/>
      </p:ext>
    </p:extLst>
  </p:cSld>
  <p:clrMapOvr>
    <a:masterClrMapping/>
  </p:clrMapOvr>
  <p:transition spd="slow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439CE-097A-4F06-8A65-82F2FA763910}" type="datetimeFigureOut">
              <a:rPr lang="ru-RU" smtClean="0"/>
              <a:pPr/>
              <a:t>03.02.2022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19EA0-93AE-40D7-8FA0-A304FFC25F9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1455716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439CE-097A-4F06-8A65-82F2FA763910}" type="datetimeFigureOut">
              <a:rPr lang="ru-RU" smtClean="0"/>
              <a:pPr/>
              <a:t>03.02.2022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19EA0-93AE-40D7-8FA0-A304FFC25F9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41782470"/>
      </p:ext>
    </p:extLst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439CE-097A-4F06-8A65-82F2FA763910}" type="datetimeFigureOut">
              <a:rPr lang="ru-RU" smtClean="0"/>
              <a:pPr/>
              <a:t>03.02.2022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4EB19EA0-93AE-40D7-8FA0-A304FFC25F9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13602914"/>
      </p:ext>
    </p:extLst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439CE-097A-4F06-8A65-82F2FA763910}" type="datetimeFigureOut">
              <a:rPr lang="ru-RU" smtClean="0"/>
              <a:pPr/>
              <a:t>03.02.2022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4EB19EA0-93AE-40D7-8FA0-A304FFC25F9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71713647"/>
      </p:ext>
    </p:extLst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439CE-097A-4F06-8A65-82F2FA763910}" type="datetimeFigureOut">
              <a:rPr lang="ru-RU" smtClean="0"/>
              <a:pPr/>
              <a:t>03.02.2022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4EB19EA0-93AE-40D7-8FA0-A304FFC25F9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00424061"/>
      </p:ext>
    </p:extLst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439CE-097A-4F06-8A65-82F2FA763910}" type="datetimeFigureOut">
              <a:rPr lang="ru-RU" smtClean="0"/>
              <a:pPr/>
              <a:t>03.02.2022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19EA0-93AE-40D7-8FA0-A304FFC25F9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22473872"/>
      </p:ext>
    </p:extLst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439CE-097A-4F06-8A65-82F2FA763910}" type="datetimeFigureOut">
              <a:rPr lang="ru-RU" smtClean="0"/>
              <a:pPr/>
              <a:t>03.02.2022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19EA0-93AE-40D7-8FA0-A304FFC25F9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57356676"/>
      </p:ext>
    </p:extLst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439CE-097A-4F06-8A65-82F2FA763910}" type="datetimeFigureOut">
              <a:rPr lang="ru-RU" smtClean="0"/>
              <a:pPr/>
              <a:t>03.02.2022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19EA0-93AE-40D7-8FA0-A304FFC25F9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51259154"/>
      </p:ext>
    </p:extLst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439CE-097A-4F06-8A65-82F2FA763910}" type="datetimeFigureOut">
              <a:rPr lang="ru-RU" smtClean="0"/>
              <a:pPr/>
              <a:t>03.02.2022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4EB19EA0-93AE-40D7-8FA0-A304FFC25F9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78053062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1439CE-097A-4F06-8A65-82F2FA763910}" type="datetimeFigureOut">
              <a:rPr lang="ru-RU" smtClean="0"/>
              <a:pPr/>
              <a:t>03.02.2022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4EB19EA0-93AE-40D7-8FA0-A304FFC25F9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746334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4" r:id="rId1"/>
    <p:sldLayoutId id="2147484015" r:id="rId2"/>
    <p:sldLayoutId id="2147484016" r:id="rId3"/>
    <p:sldLayoutId id="2147484017" r:id="rId4"/>
    <p:sldLayoutId id="2147484018" r:id="rId5"/>
    <p:sldLayoutId id="2147484019" r:id="rId6"/>
    <p:sldLayoutId id="2147484020" r:id="rId7"/>
    <p:sldLayoutId id="2147484021" r:id="rId8"/>
    <p:sldLayoutId id="2147484022" r:id="rId9"/>
    <p:sldLayoutId id="2147484023" r:id="rId10"/>
    <p:sldLayoutId id="2147484024" r:id="rId11"/>
    <p:sldLayoutId id="2147484025" r:id="rId12"/>
    <p:sldLayoutId id="2147484026" r:id="rId13"/>
    <p:sldLayoutId id="2147484027" r:id="rId14"/>
    <p:sldLayoutId id="2147484028" r:id="rId15"/>
    <p:sldLayoutId id="2147484029" r:id="rId16"/>
  </p:sldLayoutIdLst>
  <p:transition spd="slow">
    <p:fade/>
  </p:transition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&#1075;&#1080;&#1087;&#1077;&#1088;&#1089;&#1089;&#1099;&#1083;&#1082;&#1072;.docx" TargetMode="Externa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63688" y="1"/>
            <a:ext cx="6707171" cy="364502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ВЛИЯНИЕ     КОМПОНЕНТОВ  ТАБАЧНОГО ДЫМА  НА </a:t>
            </a:r>
            <a:r>
              <a:rPr lang="ru-RU" dirty="0"/>
              <a:t>ЗДОРОВЬЕ </a:t>
            </a:r>
            <a:r>
              <a:rPr lang="ru-RU" dirty="0" smtClean="0"/>
              <a:t>   ЧЕЛОВЕКА</a:t>
            </a:r>
            <a:endParaRPr lang="ru-RU" dirty="0"/>
          </a:p>
        </p:txBody>
      </p:sp>
      <p:pic>
        <p:nvPicPr>
          <p:cNvPr id="1034" name="Picture 10" descr="C:\Documents and Settings\Ученик\Рабочий стол\fgh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4365104"/>
            <a:ext cx="6235030" cy="76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580112" y="5161212"/>
            <a:ext cx="28803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Презентацию </a:t>
            </a:r>
            <a:r>
              <a:rPr lang="ru-RU" dirty="0" smtClean="0"/>
              <a:t>готовил: </a:t>
            </a:r>
            <a:r>
              <a:rPr lang="ru-RU" dirty="0" err="1" smtClean="0"/>
              <a:t>Чильчагов</a:t>
            </a:r>
            <a:r>
              <a:rPr lang="ru-RU" dirty="0" smtClean="0"/>
              <a:t> О.И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Руководитель: </a:t>
            </a:r>
            <a:r>
              <a:rPr lang="ru-RU" dirty="0" err="1" smtClean="0"/>
              <a:t>Родикова</a:t>
            </a:r>
            <a:r>
              <a:rPr lang="ru-RU" dirty="0" smtClean="0"/>
              <a:t> Т.Г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80923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prism isContent="1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0A47BB2-3723-43CE-895C-96CFFDAF6C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1935" y="152400"/>
            <a:ext cx="6248400" cy="1066800"/>
          </a:xfrm>
        </p:spPr>
        <p:txBody>
          <a:bodyPr>
            <a:normAutofit fontScale="90000"/>
          </a:bodyPr>
          <a:lstStyle/>
          <a:p>
            <a:r>
              <a:rPr lang="ru-RU" dirty="0"/>
              <a:t>Влияние табака на легкие  и дыхательные пути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6BF35E4B-7AE8-4793-85FC-6BEB2489F4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0" y="1721990"/>
            <a:ext cx="4876800" cy="5136010"/>
          </a:xfrm>
        </p:spPr>
        <p:txBody>
          <a:bodyPr>
            <a:normAutofit/>
          </a:bodyPr>
          <a:lstStyle/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Из полости рта табачный дым направляется к слизистой оболочке гортани, трахеи и бронхов. Табачный дым раздражает слизистые оболочки дыхательных путей на всем их протяжении. При постоянном курении возникает бронхит, который проявляется кашлем по утрам, наступающим после пробуждения и сопровождающимся отхаркиванием сероватой, грязно-коричневой мокроты. Табачный дым влияет и на голосовые связки - они утолщаются и голос становится сиплым, хриплым.</a:t>
            </a:r>
          </a:p>
          <a:p>
            <a:endParaRPr lang="ru-RU" dirty="0"/>
          </a:p>
        </p:txBody>
      </p:sp>
      <p:pic>
        <p:nvPicPr>
          <p:cNvPr id="7" name="Объект 6">
            <a:extLst>
              <a:ext uri="{FF2B5EF4-FFF2-40B4-BE49-F238E27FC236}">
                <a16:creationId xmlns="" xmlns:a16="http://schemas.microsoft.com/office/drawing/2014/main" id="{7465D14C-2546-4344-BF6C-A884A8A5BA17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5029200" y="1447800"/>
            <a:ext cx="424815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5633823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4A80C5D-E3CC-4B9B-B6C4-56C5C24928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200" y="172329"/>
            <a:ext cx="6589200" cy="720809"/>
          </a:xfrm>
        </p:spPr>
        <p:txBody>
          <a:bodyPr/>
          <a:lstStyle/>
          <a:p>
            <a:r>
              <a:rPr lang="ru-RU" dirty="0"/>
              <a:t>Влияние табака на печень 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B4EF8E98-5104-4EFF-B311-803B071C7A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23529" y="1412776"/>
            <a:ext cx="4248472" cy="4789964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8" name="Объект 7">
            <a:extLst>
              <a:ext uri="{FF2B5EF4-FFF2-40B4-BE49-F238E27FC236}">
                <a16:creationId xmlns="" xmlns:a16="http://schemas.microsoft.com/office/drawing/2014/main" id="{F5E896A8-C5F4-4276-924E-0FD1F1385C2F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4736439" y="1524000"/>
            <a:ext cx="4343400" cy="4678740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180FE1C3-930C-44CF-91E8-26EDAC9A1685}"/>
              </a:ext>
            </a:extLst>
          </p:cNvPr>
          <p:cNvSpPr/>
          <p:nvPr/>
        </p:nvSpPr>
        <p:spPr>
          <a:xfrm>
            <a:off x="457200" y="1859340"/>
            <a:ext cx="3957395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Печень является важным многофункциональным органом. Среди прочего, печень отвечает за нейтрализацию наркотиков, алкоголя и других токсинов, чтобы обеспечить вывод их из организма. Существует доказательство того, что курение изменяет способность печени выводить эти вещества.</a:t>
            </a:r>
          </a:p>
          <a:p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8744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C39F637-8E67-4D13-A9DF-92A2CCCE2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304800"/>
            <a:ext cx="7543800" cy="762000"/>
          </a:xfrm>
        </p:spPr>
        <p:txBody>
          <a:bodyPr/>
          <a:lstStyle/>
          <a:p>
            <a:r>
              <a:rPr lang="ru-RU" dirty="0"/>
              <a:t>Влияние табака на сердце 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638E8450-7DD1-4317-A2DE-3CFA356350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7201" y="1295400"/>
            <a:ext cx="4495799" cy="5410200"/>
          </a:xfrm>
        </p:spPr>
        <p:txBody>
          <a:bodyPr>
            <a:noAutofit/>
          </a:bodyPr>
          <a:lstStyle/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Спазмы сосудов сердца — наиболее частое осложне­ние при курении. Результатом такого спазма может быть инфаркт миокарда — омертвение участка сердечной мышцы вследствие нарушения ее питания. Омертвение большого участка сердечной мышцы приводит к смер­ти. Смертность от инфаркта миокарда сре­ди курящих в возрасте 40—50 лет в 3 раза выше, чем у тех, кто не курит.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738D2484-B05C-4A82-86BF-DE92A630150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953000" y="1295400"/>
            <a:ext cx="4114800" cy="5257800"/>
          </a:xfrm>
        </p:spPr>
        <p:txBody>
          <a:bodyPr>
            <a:normAutofit/>
          </a:bodyPr>
          <a:lstStyle/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Никотин способствует также жировому перерожде­нию сердечной мышцы, снижая работоспособность серд­ца. Сердце при курении работает более учащенно, что приводит к преждевременному изнашиванию его</a:t>
            </a:r>
          </a:p>
          <a:p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F879F3C8-D337-40A3-8505-5B5760717024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38514" y="4419600"/>
            <a:ext cx="4061647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57005"/>
      </p:ext>
    </p:extLst>
  </p:cSld>
  <p:clrMapOvr>
    <a:masterClrMapping/>
  </p:clrMapOvr>
  <p:transition spd="med">
    <p:pull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0631011-5D4E-473A-8D92-C58EEB1612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2600" y="152400"/>
            <a:ext cx="6781800" cy="914400"/>
          </a:xfrm>
        </p:spPr>
        <p:txBody>
          <a:bodyPr>
            <a:normAutofit/>
          </a:bodyPr>
          <a:lstStyle/>
          <a:p>
            <a:r>
              <a:rPr lang="ru-RU" dirty="0"/>
              <a:t>Влияние табака на мозг 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5E1B85B0-4C7C-4B55-A74B-CBFFAD4D4A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28601" y="1371600"/>
            <a:ext cx="4038600" cy="4648200"/>
          </a:xfrm>
        </p:spPr>
        <p:txBody>
          <a:bodyPr>
            <a:noAutofit/>
          </a:bodyPr>
          <a:lstStyle/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Под влиянием никотина быстрее изнашиваются так­же сосуды мозга, просвет их сужается, уменьшается эластичность. Кровь поступает в меньшем количестве, что приводит к нарушению мозгового кровообращения, к кровоизлияниям в мозг. 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="" xmlns:a16="http://schemas.microsoft.com/office/drawing/2014/main" id="{6CB4A063-A433-4EC8-9C78-06C57C18AB10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4405531" y="3678115"/>
            <a:ext cx="4495800" cy="3576205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0048A7BA-92F2-4506-AF1E-1250BA5F2CC2}"/>
              </a:ext>
            </a:extLst>
          </p:cNvPr>
          <p:cNvSpPr/>
          <p:nvPr/>
        </p:nvSpPr>
        <p:spPr>
          <a:xfrm>
            <a:off x="4296509" y="790337"/>
            <a:ext cx="44958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В процессе курения никотин становится для мозга своеобразным стимулятором, ускоряя проведение нервных импульсов, но затем мозговые процессы сильно тормозятся, срабатывает потребность мозга в отдыхе. По мере привыкания мозг сам начинает требовать «дозу», не желая работать самостоятельно, без допинга</a:t>
            </a:r>
          </a:p>
        </p:txBody>
      </p:sp>
    </p:spTree>
    <p:extLst>
      <p:ext uri="{BB962C8B-B14F-4D97-AF65-F5344CB8AC3E}">
        <p14:creationId xmlns:p14="http://schemas.microsoft.com/office/powerpoint/2010/main" val="4195011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449367F-8350-43B4-800A-D9096E5E72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152400"/>
            <a:ext cx="7848600" cy="914400"/>
          </a:xfrm>
        </p:spPr>
        <p:txBody>
          <a:bodyPr>
            <a:normAutofit fontScale="90000"/>
          </a:bodyPr>
          <a:lstStyle/>
          <a:p>
            <a:r>
              <a:rPr lang="ru-RU" dirty="0"/>
              <a:t>Влияние табака на нервную систему 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58EDE03E-2FF9-4936-9509-A72E56CE32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0" y="1371600"/>
            <a:ext cx="4572000" cy="5257800"/>
          </a:xfrm>
        </p:spPr>
        <p:txBody>
          <a:bodyPr>
            <a:normAutofit/>
          </a:bodyPr>
          <a:lstStyle/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Изначально, никотин оказывает на нервную систему возбуждающее действие, однако скоро этот эффект сменяется угнетением за счет сужения сосудов.</a:t>
            </a:r>
          </a:p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При невозможности покурить у человека наблюдается беспокойство, сильная раздражительность, отсутствие внимательности и сосредоточенности.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9860B44B-AF14-4FBA-8938-6A9E9254C6A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267200" y="1371600"/>
            <a:ext cx="4724399" cy="5029200"/>
          </a:xfrm>
        </p:spPr>
        <p:txBody>
          <a:bodyPr>
            <a:noAutofit/>
          </a:bodyPr>
          <a:lstStyle/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Курящие люди чаще подвержены переутомлению нервной системы и неврастении. Формируется порочный круг: курильщик, который много работает, начинает курить больше и чаще, чтобы подстегнуть организм, и получает еще большее переутомление. Такие люди могут наблюдать у себя расстройство памяти, нарушение сна, головную боль, частую смену настроения, снижение работоспособности. Неврит, радикулит, полиневрит – эти заболевания НС также нередки у «злостных» курильщиков.</a:t>
            </a:r>
          </a:p>
        </p:txBody>
      </p:sp>
    </p:spTree>
    <p:extLst>
      <p:ext uri="{BB962C8B-B14F-4D97-AF65-F5344CB8AC3E}">
        <p14:creationId xmlns:p14="http://schemas.microsoft.com/office/powerpoint/2010/main" val="1645309231"/>
      </p:ext>
    </p:extLst>
  </p:cSld>
  <p:clrMapOvr>
    <a:masterClrMapping/>
  </p:clrMapOvr>
  <p:transition spd="slow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D52F219-D9D8-4268-9933-FBFEEBE28A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3648" y="0"/>
            <a:ext cx="7416824" cy="1196752"/>
          </a:xfrm>
        </p:spPr>
        <p:txBody>
          <a:bodyPr/>
          <a:lstStyle/>
          <a:p>
            <a:r>
              <a:rPr lang="ru-RU" dirty="0"/>
              <a:t>Влияние табака на иммунную систему </a:t>
            </a:r>
          </a:p>
        </p:txBody>
      </p:sp>
      <p:sp>
        <p:nvSpPr>
          <p:cNvPr id="7" name="Объект 6">
            <a:extLst>
              <a:ext uri="{FF2B5EF4-FFF2-40B4-BE49-F238E27FC236}">
                <a16:creationId xmlns="" xmlns:a16="http://schemas.microsoft.com/office/drawing/2014/main" id="{B88B760B-5017-48D9-BAD5-2A343B3447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1267408"/>
            <a:ext cx="8229601" cy="4825888"/>
          </a:xfrm>
        </p:spPr>
        <p:txBody>
          <a:bodyPr>
            <a:normAutofit/>
          </a:bodyPr>
          <a:lstStyle/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Никотин не только вызывает привыкание, но и является мощным ядовитым веществом, нейротоксином. И благодаря этому свойству он в прямом смысле убивает не только нервную систему, но и ослабляет иммунную. Только представьте, что ежедневно она борется с отравляющим действием никотина, без выходных и без праздников. И чем дольше человек продолжает курить, тем больше иммунитет стоит на страже его тела. Только с каждым днем ему приходится все труднее: чем сильнее он нас оберегает, тем слабее становится эффект от каждой затяжки. А чем меньше становится эффект, тем больше хочется курить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7124D1B6-27C3-432D-9EF1-BD1BC9AF43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0807" y="4355722"/>
            <a:ext cx="3336371" cy="2502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276000"/>
      </p:ext>
    </p:extLst>
  </p:cSld>
  <p:clrMapOvr>
    <a:masterClrMapping/>
  </p:clrMapOvr>
  <p:transition spd="slow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7534AA0-0879-4B33-AF0A-4DB8F00ECE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3649" y="260648"/>
            <a:ext cx="7130752" cy="1296144"/>
          </a:xfrm>
        </p:spPr>
        <p:txBody>
          <a:bodyPr>
            <a:normAutofit/>
          </a:bodyPr>
          <a:lstStyle/>
          <a:p>
            <a:r>
              <a:rPr lang="ru-RU" dirty="0"/>
              <a:t>Влияние табака на половую систему у женщин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77A8C624-0013-44BF-891B-3458BADF02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545" y="1700808"/>
            <a:ext cx="8066856" cy="3672408"/>
          </a:xfrm>
        </p:spPr>
        <p:txBody>
          <a:bodyPr>
            <a:normAutofit lnSpcReduction="10000"/>
          </a:bodyPr>
          <a:lstStyle/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Ведет к появлению морщин и нарушению менструального цикла , но это не самое страшное, что может ожидать курящую женщину. К сожалению, никотин и другие вещества, содержащиеся в табачном дыме, обладают способностью накапливаться в яичниках и вызывать гибель и ослабление яйцеклетки. В результате, женщина не только рискует оказаться бесплодной, но и может стать причиной заболеваний у будущих детей, независимо от того, сколько лет пройдет после отказа от курения.</a:t>
            </a:r>
          </a:p>
          <a:p>
            <a:pPr marL="0" indent="0">
              <a:buNone/>
            </a:pP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B4781209-BF31-40C4-BBF1-AF79AAE708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2773" y="4246212"/>
            <a:ext cx="3815443" cy="2542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5529521"/>
      </p:ext>
    </p:extLst>
  </p:cSld>
  <p:clrMapOvr>
    <a:masterClrMapping/>
  </p:clrMapOvr>
  <p:transition spd="slow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6F35AB5-1636-4FF8-9F4C-4E4BCD4006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9632" y="260648"/>
            <a:ext cx="4608512" cy="1584176"/>
          </a:xfrm>
        </p:spPr>
        <p:txBody>
          <a:bodyPr>
            <a:normAutofit fontScale="90000"/>
          </a:bodyPr>
          <a:lstStyle/>
          <a:p>
            <a:r>
              <a:rPr lang="ru-RU" dirty="0"/>
              <a:t>Влияние табака на половую систему у мужчин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CA0F7A1C-B77B-454C-BD96-2C8AEEDCFF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9592" y="2350876"/>
            <a:ext cx="7992887" cy="4017807"/>
          </a:xfrm>
        </p:spPr>
        <p:txBody>
          <a:bodyPr>
            <a:normAutofit/>
          </a:bodyPr>
          <a:lstStyle/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регулярное курение ощутимо снижает и способности мужчины к оплодотворению, его либидо и сексуальные «способности».</a:t>
            </a:r>
          </a:p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Если еще в прошлом столетии основной причиной импотенции считали психическое напряжение и стресс, сегодня на первое место выходят вредные привычки, среди которых курение занимает почетное первое место.</a:t>
            </a:r>
          </a:p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Достаточно выкуривать по 10-20 сигарет ежедневно на протяжении 5-10 лет и у мужчины возникают проблемы с эрекцией, снижается количество и длительность половых актов, реже возникает сексуальное возбуждение, а еще через 5-10 лет – на первое место «выходит» простатит и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эректильная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дисфункция.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DC2EDCBE-7DD7-47A8-A7D1-ADADEFFA0F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6137" y="260648"/>
            <a:ext cx="3157328" cy="2033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456062"/>
      </p:ext>
    </p:extLst>
  </p:cSld>
  <p:clrMapOvr>
    <a:masterClrMapping/>
  </p:clrMapOvr>
  <p:transition spd="slow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8FB213A-AA05-490C-8509-FBCADE9A57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75656" y="336421"/>
            <a:ext cx="7668344" cy="1220714"/>
          </a:xfrm>
        </p:spPr>
        <p:txBody>
          <a:bodyPr/>
          <a:lstStyle/>
          <a:p>
            <a:r>
              <a:rPr lang="ru-RU" dirty="0"/>
              <a:t>Влияние табака на пищеварительную систему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FC209AD1-7DFB-4BB4-9C7C-4FD09B4AAF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5577" y="1844823"/>
            <a:ext cx="7778824" cy="4676755"/>
          </a:xfrm>
        </p:spPr>
        <p:txBody>
          <a:bodyPr>
            <a:normAutofit/>
          </a:bodyPr>
          <a:lstStyle/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Контакт с горячим дымом и токсическими веществами вызывает сильное раздражение слизистой оболочки, которое со временем становится причиной развития ряда воспалений. Но вред оказываемый курением на пищеварение этим не ограничивается. Спазм сосудов и снижение содержания кислорода в крови, вызванное действием никотина и углекислого газа, приводит к ухудшению кровоснабжения органов пищеварения, из-за чего они хуже выполняют свои функции, секретируют меньше ферментов и хуже регенерируют. Никотин, в составе табачного дыма, вызывает сильное раздражение слюнных желез, которые в ответ начинают продуцировать большое количество слюны.</a:t>
            </a:r>
          </a:p>
          <a:p>
            <a:pPr marL="0" indent="0">
              <a:buNone/>
            </a:pP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6636123"/>
      </p:ext>
    </p:extLst>
  </p:cSld>
  <p:clrMapOvr>
    <a:masterClrMapping/>
  </p:clrMapOvr>
  <p:transition spd="slow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B70614B-803C-4B37-8D58-E43032BE44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Влияние табака на глаза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73D0F580-29D7-4D2C-B38A-72855FAE4BB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09600" y="1484784"/>
            <a:ext cx="4530347" cy="5184576"/>
          </a:xfrm>
        </p:spPr>
        <p:txBody>
          <a:bodyPr/>
          <a:lstStyle/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Под воздействием тысяч токсинов и других вредных элементов табачного дыма, поражаются сосуды глаз. Их закупорка может привести к нарушению снабжения органов зрения кровью и необходимыми элементами, а зрительный нерв оказывается в зоне поражения.</a:t>
            </a:r>
          </a:p>
          <a:p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67FBCEDB-C03C-463D-A6B2-30716A240F9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008374" y="3756261"/>
            <a:ext cx="3657600" cy="2913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6474254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F08831B-4B87-4A9C-A6BA-BEB9CC203B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9592" y="156401"/>
            <a:ext cx="7634808" cy="158075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Дорогой друг, эта презентация поможет Вам повторить тему и углубить свои знания.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7C08A7EE-E2BE-4F68-8104-325F358776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5576" y="2015816"/>
            <a:ext cx="7778824" cy="469441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Инструкция по использованию презентации </a:t>
            </a:r>
          </a:p>
          <a:p>
            <a:pPr marL="0" indent="0" algn="just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Для того, что бы открыть интересующую вас  информацию на тему « Табакокурение и его влияние на здоровье человека» Нажмите на смайл.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ED5CEC9C-B0A7-4420-AF8C-091F71C087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616" y="3717032"/>
            <a:ext cx="3456384" cy="3140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126517"/>
      </p:ext>
    </p:extLst>
  </p:cSld>
  <p:clrMapOvr>
    <a:masterClrMapping/>
  </p:clrMapOvr>
  <p:transition spd="slow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D81876D-3104-4686-BBE3-C98C62945A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616" y="0"/>
            <a:ext cx="7848872" cy="908720"/>
          </a:xfrm>
        </p:spPr>
        <p:txBody>
          <a:bodyPr/>
          <a:lstStyle/>
          <a:p>
            <a:r>
              <a:rPr lang="ru-RU" dirty="0"/>
              <a:t>Влияние табака на органы слуха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F731442E-627E-4AFF-91F8-53D33DE89F9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" y="1196752"/>
            <a:ext cx="4572000" cy="5661248"/>
          </a:xfrm>
        </p:spPr>
        <p:txBody>
          <a:bodyPr>
            <a:normAutofit/>
          </a:bodyPr>
          <a:lstStyle/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Никотин угнетает рецепторы всей цепи восприятия звука: сенсорные рецепторы уха — слуховой нерв — слуховая зона головного мозга.  Действует на височные доли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коры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головного мозга, которые отвечают за обработку звуковых импульсов, поступающих от уха по вышеупомянутой цепи. Продукты табачного дыма, также, раздражают слизистые оболочки евстахиевых труб и вызывают прилив крови к барабанной полости, что также отражается на слухе. 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CF23A39B-3397-4BEB-834F-00312430185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954654" y="1196752"/>
            <a:ext cx="4189345" cy="56612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При длительном курении у курильщиков постепенно развиваются различные стойкие аномалии во всей системе слуха. Постоянное соприкосновение с табачным дымом вызывает чрезмерное выделение слизи, которая служит отличной средой для патогенных бактерий.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78D414BA-2947-49FB-9CF4-3400106629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4654" y="4198522"/>
            <a:ext cx="3867657" cy="2659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57027"/>
      </p:ext>
    </p:extLst>
  </p:cSld>
  <p:clrMapOvr>
    <a:masterClrMapping/>
  </p:clrMapOvr>
  <p:transition spd="slow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BE329A7-4A6F-41E0-8F06-E43221BE50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1640" y="188640"/>
            <a:ext cx="7058744" cy="860674"/>
          </a:xfrm>
        </p:spPr>
        <p:txBody>
          <a:bodyPr/>
          <a:lstStyle/>
          <a:p>
            <a:r>
              <a:rPr lang="ru-RU" dirty="0"/>
              <a:t>Влияние табака на кожу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370A9434-1359-48CE-9035-F380C3F34C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8582" y="1049314"/>
            <a:ext cx="7634808" cy="3600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Кожу лица при курении обрабатывает сигаретный дым, который обжигает верхние слои эпидермиса, забивает поры, мешая нормальному дыханию и выделению кожного сала, а также вызывает сухость и раздражение кожи . В результате, кожа лица воспаляется, на ней легко появляются прыщи и угри, а регенеративные способности организма снижены из-за того же курения. Через несколько лет активного курения кожа лица становится тоньше, на ней появляются ранние морщины, пигментные пятна. Дряблая кожа обвисает, «обеспечивая» курильщиков мешками под глазами и вторым подбородком</a:t>
            </a:r>
            <a:r>
              <a:rPr lang="ru-RU" dirty="0"/>
              <a:t>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C911E19E-C31E-4BDC-9C90-F6B7AD4476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4008" y="4293097"/>
            <a:ext cx="3945959" cy="23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631715"/>
      </p:ext>
    </p:extLst>
  </p:cSld>
  <p:clrMapOvr>
    <a:masterClrMapping/>
  </p:clrMapOvr>
  <p:transition spd="slow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418CAA6-945C-4944-A117-69079D6C69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9672" y="260648"/>
            <a:ext cx="6914728" cy="864096"/>
          </a:xfrm>
        </p:spPr>
        <p:txBody>
          <a:bodyPr>
            <a:normAutofit fontScale="90000"/>
          </a:bodyPr>
          <a:lstStyle/>
          <a:p>
            <a:r>
              <a:rPr lang="ru-RU" dirty="0"/>
              <a:t>Влияние табака на кости 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36BF0F90-CC9A-4418-AA17-A72C75431D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1389" y="1111874"/>
            <a:ext cx="7706816" cy="3037206"/>
          </a:xfrm>
        </p:spPr>
        <p:txBody>
          <a:bodyPr/>
          <a:lstStyle/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повышается ломкость костей – они становятся хрупкими. И в результате возможен не банальный вывих голеностопа, а очень серьезный перелом. При постоянном поступлении никотина в организм ухудшается быстрота и точность движений курильщика. Это еще один фактор повышенного травматизма курящих – их кости чаще подвергаются переломам, чем кости некурящих. И срастание костей происходит медленнее: кровоснабжение нарушено, остеобластов и кислорода недостаточно.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04EE1ECE-C8A1-4699-9F18-3FEA4AC9DC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7944" y="4149080"/>
            <a:ext cx="4196006" cy="2563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2135877"/>
      </p:ext>
    </p:extLst>
  </p:cSld>
  <p:clrMapOvr>
    <a:masterClrMapping/>
  </p:clrMapOvr>
  <p:transition spd="slow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Пассивное курение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81000" y="1600200"/>
            <a:ext cx="511500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Пассивное курение — вдыхание окружающего воздуха с содержащимися в нём продуктами курения табака другими людьми, как правило, в закрытом помещении. Научные исследования показывают, что пассивное курение повышает риск развития заболеваний, наступления инвалидности и смерти человека.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454B0BE1-ED17-4B58-B7BE-2CCBC041B4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0600" y="3124200"/>
            <a:ext cx="4343400" cy="3710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112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A4B55D4-4955-4D11-B96B-9185AC6B9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1640" y="116632"/>
            <a:ext cx="7560840" cy="1152128"/>
          </a:xfrm>
        </p:spPr>
        <p:txBody>
          <a:bodyPr>
            <a:normAutofit fontScale="90000"/>
          </a:bodyPr>
          <a:lstStyle/>
          <a:p>
            <a:r>
              <a:rPr lang="ru-RU" dirty="0"/>
              <a:t>Влияние пассивного курения на здоровье человека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658F1748-DE79-40DF-9201-542F07FCB4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1648" y="1628800"/>
            <a:ext cx="7850832" cy="48965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Влияние пассивного курения на организм может быть как краткосрочным, так и долгосрочным. При регулярном  пассивном курение возможно возникновение такого заболевания, как астма. Доказано, что у пассивных «курильщиков» она возникает в 5 раз чаще, чем у людей, не подверженных воздействию табачного дыма. Так де возможны такие заболевания, как лейкоз, обструктивная, хроническая болезнь легких и смертельно опасный рак легких. Вдвое увеличивается  риск развития рака легких и сердечно-сосудистых заболеваний, туберкулеза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Длительное воздействие дыма может спровоцировать кашель, одышку, прилив крови к груди, головную боль, свистящее дыхание, боль в горле. Табачный дым может также вызывать головокружение, слабость, раздражать глаза. </a:t>
            </a:r>
          </a:p>
          <a:p>
            <a:pPr marL="0" indent="0">
              <a:buNone/>
            </a:pP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4221292"/>
      </p:ext>
    </p:extLst>
  </p:cSld>
  <p:clrMapOvr>
    <a:masterClrMapping/>
  </p:clrMapOvr>
  <p:transition spd="slow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839E3A0-A6E8-4718-9A43-D09551D25D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7664" y="116632"/>
            <a:ext cx="7202760" cy="1148706"/>
          </a:xfrm>
        </p:spPr>
        <p:txBody>
          <a:bodyPr>
            <a:normAutofit fontScale="90000"/>
          </a:bodyPr>
          <a:lstStyle/>
          <a:p>
            <a:r>
              <a:rPr lang="ru-RU" dirty="0"/>
              <a:t>Влияние пассивного курения на ребенка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55D7F699-4AE5-4F4A-83D0-C4F18F5D43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7584" y="1556792"/>
            <a:ext cx="7706817" cy="388843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Химические компоненты дыма, вдыхаемого кормящей матерью, проникают в грудное молоко. У младенцев при пассивном курении также могут развиваться серьезные инфекционные заболевания дыхательных путей. Пассивное курение у детей может вызвать астматический приступ. Ученые считают, что легочных инфекций (бронхит, пневмония) у детей младше полутора лет развивается по причине регулярного вдыхания сигаретного дыма. Ребенок пассивно или активно курящей матери чаще всего рождается со сниженной функцией легких.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8C04662B-AACA-4D23-AEB9-5D098A3305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7226" y="4557328"/>
            <a:ext cx="4067175" cy="2300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90725"/>
      </p:ext>
    </p:extLst>
  </p:cSld>
  <p:clrMapOvr>
    <a:masterClrMapping/>
  </p:clrMapOvr>
  <p:transition spd="slow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7">
            <a:extLst>
              <a:ext uri="{FF2B5EF4-FFF2-40B4-BE49-F238E27FC236}">
                <a16:creationId xmlns="" xmlns:a16="http://schemas.microsoft.com/office/drawing/2014/main" id="{755CE324-12D4-4968-BF62-A0F2F0A91F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381000"/>
            <a:ext cx="8229601" cy="6096000"/>
          </a:xfrm>
        </p:spPr>
        <p:txBody>
          <a:bodyPr/>
          <a:lstStyle/>
          <a:p>
            <a:pPr>
              <a:buFont typeface="+mj-lt"/>
              <a:buAutoNum type="arabicPeriod"/>
            </a:pPr>
            <a:r>
              <a:rPr lang="ru-RU" b="1" i="1" u="sng" dirty="0"/>
              <a:t> </a:t>
            </a:r>
            <a:r>
              <a:rPr lang="ru-RU" sz="2800" b="1" i="1" u="sng" dirty="0">
                <a:latin typeface="Arial" panose="020B0604020202020204" pitchFamily="34" charset="0"/>
                <a:cs typeface="Arial" panose="020B0604020202020204" pitchFamily="34" charset="0"/>
              </a:rPr>
              <a:t>Как избавиться от вредной привычки </a:t>
            </a:r>
            <a:r>
              <a:rPr lang="ru-RU" sz="2400" b="1" i="1" u="sng" dirty="0"/>
              <a:t>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Прежде всего, стоит помнить о вреде курения для своего здоровья и для здоровья близким Вам людей</a:t>
            </a:r>
            <a:r>
              <a:rPr lang="ru-RU" dirty="0"/>
              <a:t>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Если же Вы только иногда «покуриваете», необходимо помнить о быстро формирующейся никотиновой зависимости, которая потом, когда возникнет желание отказаться от курения, сделает это очень трудным.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Решив отказаться от курения, подумайте о том, что Вы приобретаете: здоровье – своё и близких, а также экономию денег. Уже через несколько месяцев отказ от курения положительно скажется на Вашем самочувствии.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Наметьте заранее день отказа от сигарет и прекращайте курить сразу! Старайтесь избегать ситуаций, провоцирующих курение, в том числе общества курящих людей.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Если Вы хотите бросить курить - не ищите оправданий этой привычке, ищите то, что сделает Вас счастливым.</a:t>
            </a:r>
          </a:p>
        </p:txBody>
      </p:sp>
    </p:spTree>
    <p:extLst>
      <p:ext uri="{BB962C8B-B14F-4D97-AF65-F5344CB8AC3E}">
        <p14:creationId xmlns:p14="http://schemas.microsoft.com/office/powerpoint/2010/main" val="1980267670"/>
      </p:ext>
    </p:extLst>
  </p:cSld>
  <p:clrMapOvr>
    <a:masterClrMapping/>
  </p:clrMapOvr>
  <p:transition spd="slow">
    <p:wip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7955280" cy="609600"/>
          </a:xfrm>
        </p:spPr>
        <p:txBody>
          <a:bodyPr>
            <a:normAutofit fontScale="90000"/>
          </a:bodyPr>
          <a:lstStyle/>
          <a:p>
            <a:r>
              <a:rPr lang="ru-RU" dirty="0"/>
              <a:t>Спасибо за внимание!!! Берегите себя и своих близких!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181600" y="5562600"/>
            <a:ext cx="3459481" cy="1143000"/>
          </a:xfrm>
        </p:spPr>
        <p:txBody>
          <a:bodyPr>
            <a:noAutofit/>
          </a:bodyPr>
          <a:lstStyle/>
          <a:p>
            <a:r>
              <a:rPr lang="ru-RU" sz="2400" dirty="0">
                <a:latin typeface="Arial Black" panose="020B0A04020102020204" pitchFamily="34" charset="0"/>
              </a:rPr>
              <a:t>Презентацию </a:t>
            </a:r>
            <a:r>
              <a:rPr lang="ru-RU" sz="2400" dirty="0" smtClean="0">
                <a:latin typeface="Arial Black" panose="020B0A04020102020204" pitchFamily="34" charset="0"/>
              </a:rPr>
              <a:t>выполнил</a:t>
            </a:r>
            <a:r>
              <a:rPr lang="en-US" sz="2400" dirty="0" smtClean="0">
                <a:latin typeface="Arial Black" panose="020B0A04020102020204" pitchFamily="34" charset="0"/>
              </a:rPr>
              <a:t>:</a:t>
            </a:r>
            <a:endParaRPr lang="ru-RU" sz="2400" dirty="0">
              <a:latin typeface="Arial Black" panose="020B0A04020102020204" pitchFamily="34" charset="0"/>
            </a:endParaRPr>
          </a:p>
          <a:p>
            <a:r>
              <a:rPr lang="ru-RU" sz="2400" dirty="0" err="1" smtClean="0">
                <a:latin typeface="Arial Black" panose="020B0A04020102020204" pitchFamily="34" charset="0"/>
              </a:rPr>
              <a:t>Чильчагов</a:t>
            </a:r>
            <a:r>
              <a:rPr lang="ru-RU" sz="2400" dirty="0" smtClean="0">
                <a:latin typeface="Arial Black" panose="020B0A04020102020204" pitchFamily="34" charset="0"/>
              </a:rPr>
              <a:t> О.И</a:t>
            </a:r>
            <a:endParaRPr lang="ru-RU" sz="2400" dirty="0">
              <a:latin typeface="Arial Black" panose="020B0A04020102020204" pitchFamily="34" charset="0"/>
            </a:endParaRPr>
          </a:p>
          <a:p>
            <a:r>
              <a:rPr lang="ru-RU" sz="2400" dirty="0">
                <a:latin typeface="Arial Black" panose="020B0A04020102020204" pitchFamily="34" charset="0"/>
              </a:rPr>
              <a:t>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90469B28-118F-4FA2-85B5-FE1A7696F8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400" y="1811215"/>
            <a:ext cx="640080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458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5EF450B-77C5-4DB3-8976-ABE0257A8C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9460" y="216092"/>
            <a:ext cx="6914728" cy="1196684"/>
          </a:xfrm>
        </p:spPr>
        <p:txBody>
          <a:bodyPr>
            <a:normAutofit/>
          </a:bodyPr>
          <a:lstStyle/>
          <a:p>
            <a:r>
              <a:rPr lang="ru-RU" dirty="0"/>
              <a:t>Цель проекта :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FC2AC284-A05E-438A-AC41-61A9658420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7584" y="1412776"/>
            <a:ext cx="7920879" cy="21602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Повышение информированности студентов о пагубном влиянии курения на организм человека через создание мультимедийной презентации «Табакокурение и его влияние на здоровье».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F9D5FC8A-0AE1-4643-BF8A-6730B06CD3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6068" y="2732855"/>
            <a:ext cx="2931790" cy="3909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2429050"/>
      </p:ext>
    </p:extLst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DD63198-6C98-462A-9F27-3E706BBFA4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8400" y="188640"/>
            <a:ext cx="6589200" cy="860674"/>
          </a:xfrm>
        </p:spPr>
        <p:txBody>
          <a:bodyPr>
            <a:normAutofit/>
          </a:bodyPr>
          <a:lstStyle/>
          <a:p>
            <a:r>
              <a:rPr lang="ru-RU" dirty="0"/>
              <a:t>Задачи проекта :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0016A226-7FD9-498A-B980-5C892EDAF85F}"/>
              </a:ext>
            </a:extLst>
          </p:cNvPr>
          <p:cNvSpPr/>
          <p:nvPr/>
        </p:nvSpPr>
        <p:spPr>
          <a:xfrm>
            <a:off x="969640" y="1292562"/>
            <a:ext cx="75628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AutoNum type="arabicPeriod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Проанализировать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научную литературу и интернет-ресурсы по данной проблеме;</a:t>
            </a:r>
          </a:p>
          <a:p>
            <a:pPr marL="457200" indent="-457200">
              <a:buAutoNum type="arabicPeriod"/>
            </a:pP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AutoNum type="arabicPeriod" startAt="2"/>
            </a:pPr>
            <a:endParaRPr 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AutoNum type="arabicPeriod" startAt="2"/>
            </a:pP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2.Описать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причины курения, состав сигареты и та-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бачного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дыма. </a:t>
            </a:r>
          </a:p>
          <a:p>
            <a:pPr marL="457200" indent="-457200">
              <a:buAutoNum type="arabicPeriod" startAt="3"/>
            </a:pP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3.Изучить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к каким последствиям ведет курение и влияния табака на организм человека; влияние пассивного курения на организм человека;</a:t>
            </a:r>
          </a:p>
          <a:p>
            <a:pPr marL="457200" indent="-457200">
              <a:buAutoNum type="arabicPeriod" startAt="4"/>
            </a:pP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4.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	Систематизировать и отобрать необходимый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ма-териал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для создания презентации (рисунки, ин-формационный материал);</a:t>
            </a:r>
          </a:p>
        </p:txBody>
      </p:sp>
    </p:spTree>
    <p:extLst>
      <p:ext uri="{BB962C8B-B14F-4D97-AF65-F5344CB8AC3E}">
        <p14:creationId xmlns:p14="http://schemas.microsoft.com/office/powerpoint/2010/main" val="2451204768"/>
      </p:ext>
    </p:extLst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5A2EB5D-44B2-4FE3-AECF-0CDAA9423F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823690"/>
          </a:xfrm>
        </p:spPr>
        <p:txBody>
          <a:bodyPr/>
          <a:lstStyle/>
          <a:p>
            <a:r>
              <a:rPr lang="ru-RU" dirty="0"/>
              <a:t>Что такое курение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FAE66F28-85BA-4C08-B05D-B77313398E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2209800"/>
            <a:ext cx="8382000" cy="2590800"/>
          </a:xfrm>
        </p:spPr>
        <p:txBody>
          <a:bodyPr>
            <a:noAutofit/>
          </a:bodyPr>
          <a:lstStyle/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Курение  — пиролитическая ингаляция (вдыхание дыма) препаратов, преимущественно растительного происхождения, тлеющих в потоке вдыхаемого воздуха, с целью насыщения организма содержащимися в них активными веществами путём их возгонки и последующего всасывания в лёгких и дыхательных путях. </a:t>
            </a:r>
          </a:p>
        </p:txBody>
      </p:sp>
    </p:spTree>
    <p:extLst>
      <p:ext uri="{BB962C8B-B14F-4D97-AF65-F5344CB8AC3E}">
        <p14:creationId xmlns:p14="http://schemas.microsoft.com/office/powerpoint/2010/main" val="2603653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90448" y="477129"/>
            <a:ext cx="6589200" cy="609600"/>
          </a:xfrm>
        </p:spPr>
        <p:txBody>
          <a:bodyPr>
            <a:noAutofit/>
          </a:bodyPr>
          <a:lstStyle/>
          <a:p>
            <a:pPr algn="r"/>
            <a:r>
              <a:rPr lang="ru-RU" dirty="0">
                <a:latin typeface="Candara" panose="020E0502030303020204" pitchFamily="34" charset="0"/>
              </a:rPr>
              <a:t>Почему люди начинают курить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82172" y="1692235"/>
            <a:ext cx="759864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buFont typeface="Arial" pitchFamily="34" charset="0"/>
              <a:buChar char="•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Во-первых, в обществе сложился стереотип взрослого мужчины - курильщика. </a:t>
            </a:r>
          </a:p>
          <a:p>
            <a:pPr marL="171450" indent="-171450" algn="just">
              <a:buFont typeface="Arial" pitchFamily="34" charset="0"/>
              <a:buChar char="•"/>
            </a:pP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 algn="just">
              <a:buFont typeface="Arial" pitchFamily="34" charset="0"/>
              <a:buChar char="•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Во-вторых -  курят сверстники. </a:t>
            </a:r>
            <a:r>
              <a:rPr lang="ru-RU" sz="2000" dirty="0"/>
              <a:t> </a:t>
            </a:r>
          </a:p>
          <a:p>
            <a:pPr marL="171450" indent="-171450" algn="just">
              <a:buFont typeface="Arial" pitchFamily="34" charset="0"/>
              <a:buChar char="•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В-третьих, в кино и на телевидении создается, до настоящего момента, образ крутого героя - курильщика.</a:t>
            </a:r>
          </a:p>
          <a:p>
            <a:pPr marL="171450" indent="-171450" algn="just">
              <a:buFont typeface="Arial" pitchFamily="34" charset="0"/>
              <a:buChar char="•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171450" indent="-171450" algn="just">
              <a:buFont typeface="Arial" pitchFamily="34" charset="0"/>
              <a:buChar char="•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В- четвертых , проблемы в личной жизни , семье и учебе. </a:t>
            </a:r>
          </a:p>
          <a:p>
            <a:pPr marL="171450" indent="-171450" algn="just">
              <a:buFont typeface="Arial" pitchFamily="34" charset="0"/>
              <a:buChar char="•"/>
            </a:pPr>
            <a:endParaRPr lang="ru-RU" sz="2000" dirty="0"/>
          </a:p>
        </p:txBody>
      </p:sp>
      <p:pic>
        <p:nvPicPr>
          <p:cNvPr id="5" name="Рисунок 4">
            <a:hlinkClick r:id="rId2" action="ppaction://hlinkfile"/>
            <a:extLst>
              <a:ext uri="{FF2B5EF4-FFF2-40B4-BE49-F238E27FC236}">
                <a16:creationId xmlns="" xmlns:a16="http://schemas.microsoft.com/office/drawing/2014/main" id="{6E779D1A-D431-4D56-98F8-2A91482AC5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4354" y="4564999"/>
            <a:ext cx="3491880" cy="2293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370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0" y="241772"/>
            <a:ext cx="5334000" cy="1296143"/>
          </a:xfrm>
        </p:spPr>
        <p:txBody>
          <a:bodyPr>
            <a:normAutofit fontScale="90000"/>
          </a:bodyPr>
          <a:lstStyle/>
          <a:p>
            <a:r>
              <a:rPr lang="ru-RU" sz="4800" dirty="0"/>
              <a:t>Что содержится в сигарете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54727" y="1537915"/>
            <a:ext cx="5841273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/>
              <a:t>Вещества </a:t>
            </a:r>
            <a:r>
              <a:rPr lang="ru-RU" dirty="0"/>
              <a:t>                                                </a:t>
            </a:r>
            <a:r>
              <a:rPr lang="ru-RU" u="sng" dirty="0"/>
              <a:t>Количества</a:t>
            </a:r>
          </a:p>
          <a:p>
            <a:r>
              <a:rPr lang="ru-RU" dirty="0"/>
              <a:t>                                              </a:t>
            </a:r>
          </a:p>
          <a:p>
            <a:r>
              <a:rPr lang="ru-RU" dirty="0"/>
              <a:t>Диоксид углерода                               45—65 мг </a:t>
            </a:r>
          </a:p>
          <a:p>
            <a:r>
              <a:rPr lang="ru-RU" dirty="0"/>
              <a:t>Монооксид углерода                         10—23 мг </a:t>
            </a:r>
          </a:p>
          <a:p>
            <a:r>
              <a:rPr lang="ru-RU" dirty="0"/>
              <a:t>Оксиды азота                                        0,1—0,6 мг </a:t>
            </a:r>
          </a:p>
          <a:p>
            <a:r>
              <a:rPr lang="ru-RU" dirty="0"/>
              <a:t>Бутадиен                                                 0,025—0,04 мг </a:t>
            </a:r>
          </a:p>
          <a:p>
            <a:r>
              <a:rPr lang="ru-RU" dirty="0"/>
              <a:t>Бензол                                                      0,012—0,05 мг </a:t>
            </a:r>
          </a:p>
          <a:p>
            <a:r>
              <a:rPr lang="ru-RU" dirty="0"/>
              <a:t>Формальдегид                                      0,02—0,1 мг </a:t>
            </a:r>
          </a:p>
          <a:p>
            <a:r>
              <a:rPr lang="ru-RU" dirty="0"/>
              <a:t>Ацетальдегид                                        0,4—1,4 мг </a:t>
            </a:r>
          </a:p>
          <a:p>
            <a:r>
              <a:rPr lang="ru-RU" dirty="0"/>
              <a:t>Метанол                                                   0,08—0,18 мг </a:t>
            </a:r>
          </a:p>
          <a:p>
            <a:r>
              <a:rPr lang="ru-RU" dirty="0"/>
              <a:t>Синильная кислота                             1,3 мг </a:t>
            </a:r>
          </a:p>
          <a:p>
            <a:r>
              <a:rPr lang="ru-RU" dirty="0"/>
              <a:t>Никотин                                                   0,8—3 мг </a:t>
            </a:r>
          </a:p>
          <a:p>
            <a:r>
              <a:rPr lang="ru-RU" dirty="0"/>
              <a:t>ПА-углеводороды                                 0,0001—0,00025 мг </a:t>
            </a:r>
          </a:p>
          <a:p>
            <a:r>
              <a:rPr lang="ru-RU" dirty="0"/>
              <a:t>Ароматические амины                       0,00025 мг </a:t>
            </a:r>
          </a:p>
          <a:p>
            <a:r>
              <a:rPr lang="en-US" dirty="0"/>
              <a:t>N-</a:t>
            </a:r>
            <a:r>
              <a:rPr lang="ru-RU" dirty="0"/>
              <a:t>нитрозоамины                                  0,00034—0,0027 </a:t>
            </a:r>
            <a:r>
              <a:rPr lang="ru-RU" sz="1600" dirty="0"/>
              <a:t>мг 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0293" y="2625655"/>
            <a:ext cx="3366532" cy="312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399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Объект 8">
            <a:extLst>
              <a:ext uri="{FF2B5EF4-FFF2-40B4-BE49-F238E27FC236}">
                <a16:creationId xmlns="" xmlns:a16="http://schemas.microsoft.com/office/drawing/2014/main" id="{E540AAF2-6F51-4440-8A6F-CB30D8BA27E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1640" y="980728"/>
            <a:ext cx="7416824" cy="547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87988"/>
      </p:ext>
    </p:extLst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BDFDB64-26D4-4D53-A4BF-FB07C436A8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52400"/>
            <a:ext cx="7239000" cy="990600"/>
          </a:xfrm>
        </p:spPr>
        <p:txBody>
          <a:bodyPr>
            <a:normAutofit fontScale="90000"/>
          </a:bodyPr>
          <a:lstStyle/>
          <a:p>
            <a:r>
              <a:rPr lang="ru-RU" dirty="0"/>
              <a:t>Влияние табака на ротовую полость и зубы 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79520721-F8F3-4B04-8EE4-7610D6D58C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81000" y="1524000"/>
            <a:ext cx="4190999" cy="5181600"/>
          </a:xfrm>
        </p:spPr>
        <p:txBody>
          <a:bodyPr>
            <a:normAutofit lnSpcReduction="10000"/>
          </a:bodyPr>
          <a:lstStyle/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Тепло - это единственный физический агент курения - первым начинает разрушительное действие на организм. Горячий дым в первую очередь воздействует на зубную эмаль, со временем на ней появляются микроскопические трещины - ворота для болезнетворных микробов, в результате их жизнедеятельности вещество зуба начинает разрушаться раньше и быстрее, чем у некурящих людей. На зубах оседает деготь, и они темнеют, издают специфический запах</a:t>
            </a:r>
            <a:r>
              <a:rPr lang="ru-RU" dirty="0"/>
              <a:t>.</a:t>
            </a:r>
          </a:p>
        </p:txBody>
      </p:sp>
      <p:pic>
        <p:nvPicPr>
          <p:cNvPr id="8" name="Объект 7">
            <a:extLst>
              <a:ext uri="{FF2B5EF4-FFF2-40B4-BE49-F238E27FC236}">
                <a16:creationId xmlns="" xmlns:a16="http://schemas.microsoft.com/office/drawing/2014/main" id="{B94F34F4-2C23-4005-995C-2EE4DBE5197E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4610100" y="1905000"/>
            <a:ext cx="4190998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6020334"/>
      </p:ext>
    </p:extLst>
  </p:cSld>
  <p:clrMapOvr>
    <a:masterClrMapping/>
  </p:clrMapOvr>
  <p:transition spd="slow">
    <p:randomBar dir="vert"/>
  </p:transition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4046</TotalTime>
  <Words>1855</Words>
  <Application>Microsoft Office PowerPoint</Application>
  <PresentationFormat>Экран (4:3)</PresentationFormat>
  <Paragraphs>99</Paragraphs>
  <Slides>27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Легкий дым</vt:lpstr>
      <vt:lpstr>          ВЛИЯНИЕ     КОМПОНЕНТОВ  ТАБАЧНОГО ДЫМА  НА ЗДОРОВЬЕ    ЧЕЛОВЕКА</vt:lpstr>
      <vt:lpstr>Дорогой друг, эта презентация поможет Вам повторить тему и углубить свои знания.</vt:lpstr>
      <vt:lpstr>Цель проекта : </vt:lpstr>
      <vt:lpstr>Задачи проекта :</vt:lpstr>
      <vt:lpstr>Что такое курение</vt:lpstr>
      <vt:lpstr>Почему люди начинают курить</vt:lpstr>
      <vt:lpstr>Что содержится в сигарете</vt:lpstr>
      <vt:lpstr>Презентация PowerPoint</vt:lpstr>
      <vt:lpstr>Влияние табака на ротовую полость и зубы </vt:lpstr>
      <vt:lpstr>Влияние табака на легкие  и дыхательные пути</vt:lpstr>
      <vt:lpstr>Влияние табака на печень </vt:lpstr>
      <vt:lpstr>Влияние табака на сердце </vt:lpstr>
      <vt:lpstr>Влияние табака на мозг </vt:lpstr>
      <vt:lpstr>Влияние табака на нервную систему </vt:lpstr>
      <vt:lpstr>Влияние табака на иммунную систему </vt:lpstr>
      <vt:lpstr>Влияние табака на половую систему у женщин</vt:lpstr>
      <vt:lpstr>Влияние табака на половую систему у мужчин </vt:lpstr>
      <vt:lpstr>Влияние табака на пищеварительную систему </vt:lpstr>
      <vt:lpstr>Влияние табака на глаза </vt:lpstr>
      <vt:lpstr>Влияние табака на органы слуха</vt:lpstr>
      <vt:lpstr>Влияние табака на кожу </vt:lpstr>
      <vt:lpstr>Влияние табака на кости  </vt:lpstr>
      <vt:lpstr>Пассивное курение</vt:lpstr>
      <vt:lpstr>Влияние пассивного курения на здоровье человека </vt:lpstr>
      <vt:lpstr>Влияние пассивного курения на ребенка </vt:lpstr>
      <vt:lpstr>Презентация PowerPoint</vt:lpstr>
      <vt:lpstr>Спасибо за внимание!!! Берегите себя и своих близких!</vt:lpstr>
    </vt:vector>
  </TitlesOfParts>
  <Company>Schkola 14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ВЛИЯНИЕ КУРЕНИЯ НА ЗДОРОВЬЕ ЧЕЛОВЕКА</dc:title>
  <dc:creator>Ученик</dc:creator>
  <cp:lastModifiedBy>admin</cp:lastModifiedBy>
  <cp:revision>91</cp:revision>
  <dcterms:created xsi:type="dcterms:W3CDTF">2012-04-26T05:41:12Z</dcterms:created>
  <dcterms:modified xsi:type="dcterms:W3CDTF">2022-02-03T12:12:12Z</dcterms:modified>
</cp:coreProperties>
</file>