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1" autoAdjust="0"/>
    <p:restoredTop sz="94660"/>
  </p:normalViewPr>
  <p:slideViewPr>
    <p:cSldViewPr>
      <p:cViewPr varScale="1">
        <p:scale>
          <a:sx n="68" d="100"/>
          <a:sy n="68" d="100"/>
        </p:scale>
        <p:origin x="16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obile-galaxy.ru/zc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276872"/>
            <a:ext cx="3668910" cy="4221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476672"/>
            <a:ext cx="468052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>
                <a:gd name="adj" fmla="val 53064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Задачи на </a:t>
            </a:r>
          </a:p>
          <a:p>
            <a:pPr algn="ctr"/>
            <a:r>
              <a:rPr lang="ru-RU" sz="5400" b="1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Движение</a:t>
            </a:r>
            <a:r>
              <a:rPr lang="en-US" sz="5400" b="1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5400" b="1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для детей 4 класса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ebenok16.ru/wp-content/uploads/2013/03/raskraski-dlya-malishey-parovozik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3528" y="3356992"/>
            <a:ext cx="784131" cy="956952"/>
          </a:xfrm>
          <a:prstGeom prst="rect">
            <a:avLst/>
          </a:prstGeom>
          <a:noFill/>
        </p:spPr>
      </p:pic>
      <p:pic>
        <p:nvPicPr>
          <p:cNvPr id="8" name="Picture 2" descr="http://rebenok16.ru/wp-content/uploads/2013/03/raskraski-dlya-malishey-parovozik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6132" y="3356992"/>
            <a:ext cx="748315" cy="951271"/>
          </a:xfrm>
          <a:prstGeom prst="rect">
            <a:avLst/>
          </a:prstGeom>
          <a:noFill/>
        </p:spPr>
      </p:pic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467544" y="0"/>
            <a:ext cx="7992888" cy="6858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Задача №1</a:t>
            </a:r>
          </a:p>
          <a:p>
            <a:pPr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Два поезда едут на встречу друг другу из двух городов. Первый поезд прошёл до встречи 78 км, а второй в 3раза больше, чем первый. Чему равна длина пути между городами? На сколько километров меньше прошёл до встречи первый поезд, чем второй?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1) 78 · 3 = 243(км) – прошел второй поезд</a:t>
            </a:r>
          </a:p>
          <a:p>
            <a:pPr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2) 243 + 78 = 312(км) – между городами</a:t>
            </a:r>
          </a:p>
          <a:p>
            <a:pPr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3) 243 – 78 = 165(км) – меньше прошёл первый поезд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Ответ: Второй поезд прошел 243км, а первый поезд прошел на 165 км меньше второго.</a:t>
            </a:r>
          </a:p>
          <a:p>
            <a:pPr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323528" y="3356992"/>
            <a:ext cx="8280920" cy="1944216"/>
            <a:chOff x="1980" y="2820"/>
            <a:chExt cx="7365" cy="2181"/>
          </a:xfrm>
        </p:grpSpPr>
        <p:cxnSp>
          <p:nvCxnSpPr>
            <p:cNvPr id="5128" name="AutoShape 8"/>
            <p:cNvCxnSpPr>
              <a:cxnSpLocks noChangeShapeType="1"/>
            </p:cNvCxnSpPr>
            <p:nvPr/>
          </p:nvCxnSpPr>
          <p:spPr bwMode="auto">
            <a:xfrm>
              <a:off x="1980" y="2820"/>
              <a:ext cx="106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5129" name="AutoShape 9"/>
            <p:cNvCxnSpPr>
              <a:cxnSpLocks noChangeShapeType="1"/>
            </p:cNvCxnSpPr>
            <p:nvPr/>
          </p:nvCxnSpPr>
          <p:spPr bwMode="auto">
            <a:xfrm flipH="1">
              <a:off x="8250" y="2820"/>
              <a:ext cx="97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5130" name="AutoShape 10"/>
            <p:cNvSpPr>
              <a:spLocks/>
            </p:cNvSpPr>
            <p:nvPr/>
          </p:nvSpPr>
          <p:spPr bwMode="auto">
            <a:xfrm rot="5400000">
              <a:off x="3651" y="2309"/>
              <a:ext cx="167" cy="3330"/>
            </a:xfrm>
            <a:prstGeom prst="rightBracket">
              <a:avLst>
                <a:gd name="adj" fmla="val 997006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31" name="AutoShape 11"/>
            <p:cNvSpPr>
              <a:spLocks/>
            </p:cNvSpPr>
            <p:nvPr/>
          </p:nvSpPr>
          <p:spPr bwMode="auto">
            <a:xfrm rot="5400000">
              <a:off x="7289" y="2001"/>
              <a:ext cx="167" cy="3945"/>
            </a:xfrm>
            <a:prstGeom prst="rightBracket">
              <a:avLst>
                <a:gd name="adj" fmla="val 1181138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5132" name="AutoShape 12"/>
            <p:cNvCxnSpPr>
              <a:cxnSpLocks noChangeShapeType="1"/>
            </p:cNvCxnSpPr>
            <p:nvPr/>
          </p:nvCxnSpPr>
          <p:spPr bwMode="auto">
            <a:xfrm>
              <a:off x="2070" y="3888"/>
              <a:ext cx="7275" cy="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prstDash val="lgDash"/>
              <a:round/>
              <a:headEnd type="oval" w="med" len="med"/>
              <a:tailEnd type="oval" w="med" len="med"/>
            </a:ln>
          </p:spPr>
        </p:cxnSp>
        <p:grpSp>
          <p:nvGrpSpPr>
            <p:cNvPr id="5133" name="Group 13"/>
            <p:cNvGrpSpPr>
              <a:grpSpLocks/>
            </p:cNvGrpSpPr>
            <p:nvPr/>
          </p:nvGrpSpPr>
          <p:grpSpPr bwMode="auto">
            <a:xfrm>
              <a:off x="5400" y="2820"/>
              <a:ext cx="810" cy="1190"/>
              <a:chOff x="5205" y="3510"/>
              <a:chExt cx="810" cy="1819"/>
            </a:xfrm>
          </p:grpSpPr>
          <p:cxnSp>
            <p:nvCxnSpPr>
              <p:cNvPr id="5134" name="AutoShape 14"/>
              <p:cNvCxnSpPr>
                <a:cxnSpLocks noChangeShapeType="1"/>
              </p:cNvCxnSpPr>
              <p:nvPr/>
            </p:nvCxnSpPr>
            <p:spPr bwMode="auto">
              <a:xfrm flipH="1" flipV="1">
                <a:off x="5205" y="3510"/>
                <a:ext cx="15" cy="181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5135" name="AutoShape 15"/>
              <p:cNvSpPr>
                <a:spLocks noChangeArrowheads="1"/>
              </p:cNvSpPr>
              <p:nvPr/>
            </p:nvSpPr>
            <p:spPr bwMode="auto">
              <a:xfrm>
                <a:off x="5205" y="3510"/>
                <a:ext cx="810" cy="330"/>
              </a:xfrm>
              <a:prstGeom prst="homePlate">
                <a:avLst>
                  <a:gd name="adj" fmla="val 61364"/>
                </a:avLst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136" name="Group 16"/>
            <p:cNvGrpSpPr>
              <a:grpSpLocks/>
            </p:cNvGrpSpPr>
            <p:nvPr/>
          </p:nvGrpSpPr>
          <p:grpSpPr bwMode="auto">
            <a:xfrm>
              <a:off x="3885" y="4499"/>
              <a:ext cx="3510" cy="300"/>
              <a:chOff x="3270" y="6300"/>
              <a:chExt cx="4200" cy="1155"/>
            </a:xfrm>
          </p:grpSpPr>
          <p:cxnSp>
            <p:nvCxnSpPr>
              <p:cNvPr id="5137" name="AutoShape 17"/>
              <p:cNvCxnSpPr>
                <a:cxnSpLocks noChangeShapeType="1"/>
              </p:cNvCxnSpPr>
              <p:nvPr/>
            </p:nvCxnSpPr>
            <p:spPr bwMode="auto">
              <a:xfrm>
                <a:off x="7455" y="6300"/>
                <a:ext cx="15" cy="11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5138" name="AutoShape 18"/>
              <p:cNvCxnSpPr>
                <a:cxnSpLocks noChangeShapeType="1"/>
              </p:cNvCxnSpPr>
              <p:nvPr/>
            </p:nvCxnSpPr>
            <p:spPr bwMode="auto">
              <a:xfrm flipH="1">
                <a:off x="3270" y="7455"/>
                <a:ext cx="42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5139" name="AutoShape 19"/>
              <p:cNvCxnSpPr>
                <a:cxnSpLocks noChangeShapeType="1"/>
              </p:cNvCxnSpPr>
              <p:nvPr/>
            </p:nvCxnSpPr>
            <p:spPr bwMode="auto">
              <a:xfrm flipV="1">
                <a:off x="3270" y="6540"/>
                <a:ext cx="0" cy="91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140" name="AutoShape 20"/>
            <p:cNvSpPr>
              <a:spLocks/>
            </p:cNvSpPr>
            <p:nvPr/>
          </p:nvSpPr>
          <p:spPr bwMode="auto">
            <a:xfrm rot="5400000">
              <a:off x="5151" y="807"/>
              <a:ext cx="1113" cy="7275"/>
            </a:xfrm>
            <a:prstGeom prst="rightBracket">
              <a:avLst>
                <a:gd name="adj" fmla="val 326819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141" name="Rectangle 21"/>
          <p:cNvSpPr>
            <a:spLocks noChangeArrowheads="1"/>
          </p:cNvSpPr>
          <p:nvPr/>
        </p:nvSpPr>
        <p:spPr bwMode="auto">
          <a:xfrm>
            <a:off x="1187624" y="4496435"/>
            <a:ext cx="82799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78км                                                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S</a:t>
            </a:r>
            <a:r>
              <a:rPr kumimoji="0" lang="ru-RU" sz="1600" b="0" i="0" u="none" strike="noStrike" cap="none" normalizeH="0" baseline="-3000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1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-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?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3 раза б 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42" name="Oval 22"/>
          <p:cNvSpPr>
            <a:spLocks noChangeArrowheads="1"/>
          </p:cNvSpPr>
          <p:nvPr/>
        </p:nvSpPr>
        <p:spPr bwMode="auto">
          <a:xfrm>
            <a:off x="4067944" y="5373216"/>
            <a:ext cx="792088" cy="576064"/>
          </a:xfrm>
          <a:prstGeom prst="ellipse">
            <a:avLst/>
          </a:prstGeom>
          <a:solidFill>
            <a:srgbClr val="00B050">
              <a:alpha val="0"/>
            </a:srgbClr>
          </a:solidFill>
          <a:ln w="952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4139952" y="5180204"/>
            <a:ext cx="10801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</a:t>
            </a: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 </a:t>
            </a: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?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82 0.00416 L -0.38976 0.0041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0564E-6 L 0.32726 0.003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2000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/>
      <p:bldP spid="5142" grpId="0" animBg="1"/>
      <p:bldP spid="51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50322644_ctclbrd.jpg"/>
          <p:cNvPicPr>
            <a:picLocks noChangeAspect="1"/>
          </p:cNvPicPr>
          <p:nvPr/>
        </p:nvPicPr>
        <p:blipFill>
          <a:blip r:embed="rId2" cstate="print"/>
          <a:srcRect t="89612" r="76221"/>
          <a:stretch>
            <a:fillRect/>
          </a:stretch>
        </p:blipFill>
        <p:spPr>
          <a:xfrm>
            <a:off x="3131840" y="3861048"/>
            <a:ext cx="1224136" cy="1008112"/>
          </a:xfrm>
          <a:prstGeom prst="rect">
            <a:avLst/>
          </a:prstGeom>
        </p:spPr>
      </p:pic>
      <p:pic>
        <p:nvPicPr>
          <p:cNvPr id="6" name="Рисунок 5" descr="1350322644_ctclbrd.jpg"/>
          <p:cNvPicPr>
            <a:picLocks noChangeAspect="1"/>
          </p:cNvPicPr>
          <p:nvPr/>
        </p:nvPicPr>
        <p:blipFill>
          <a:blip r:embed="rId2" cstate="print"/>
          <a:srcRect t="89563" r="76577"/>
          <a:stretch>
            <a:fillRect/>
          </a:stretch>
        </p:blipFill>
        <p:spPr>
          <a:xfrm flipH="1">
            <a:off x="4427984" y="3789040"/>
            <a:ext cx="1152128" cy="1152128"/>
          </a:xfrm>
          <a:prstGeom prst="rect">
            <a:avLst/>
          </a:prstGeom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3429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Задача№2</a:t>
            </a:r>
          </a:p>
          <a:p>
            <a:pP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Два катера отошли от одной пристани в противоположных настроениях. Первый катер прошёл 56 км. А второй катер – в 2 раза меньше чем первый. Какое расстояние стало между катерами? </a:t>
            </a:r>
          </a:p>
          <a:p>
            <a:pP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1) 56 · 2 = 112 (км) - прошел второй катер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2) 112 + 56 = 168 (км) - стало расстояние между катерами</a:t>
            </a:r>
          </a:p>
          <a:p>
            <a:pP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Ответ: 168 км стало расстояние между катерами.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400" dirty="0"/>
          </a:p>
        </p:txBody>
      </p:sp>
      <p:grpSp>
        <p:nvGrpSpPr>
          <p:cNvPr id="4097" name="Group 1"/>
          <p:cNvGrpSpPr>
            <a:grpSpLocks/>
          </p:cNvGrpSpPr>
          <p:nvPr/>
        </p:nvGrpSpPr>
        <p:grpSpPr bwMode="auto">
          <a:xfrm>
            <a:off x="395536" y="3645024"/>
            <a:ext cx="8280920" cy="2736304"/>
            <a:chOff x="2070" y="9284"/>
            <a:chExt cx="6990" cy="3570"/>
          </a:xfrm>
        </p:grpSpPr>
        <p:grpSp>
          <p:nvGrpSpPr>
            <p:cNvPr id="4098" name="Group 2"/>
            <p:cNvGrpSpPr>
              <a:grpSpLocks/>
            </p:cNvGrpSpPr>
            <p:nvPr/>
          </p:nvGrpSpPr>
          <p:grpSpPr bwMode="auto">
            <a:xfrm>
              <a:off x="2070" y="9284"/>
              <a:ext cx="6990" cy="1672"/>
              <a:chOff x="2070" y="2820"/>
              <a:chExt cx="6990" cy="1672"/>
            </a:xfrm>
          </p:grpSpPr>
          <p:cxnSp>
            <p:nvCxnSpPr>
              <p:cNvPr id="4099" name="AutoShape 3"/>
              <p:cNvCxnSpPr>
                <a:cxnSpLocks noChangeShapeType="1"/>
              </p:cNvCxnSpPr>
              <p:nvPr/>
            </p:nvCxnSpPr>
            <p:spPr bwMode="auto">
              <a:xfrm flipV="1">
                <a:off x="2070" y="4447"/>
                <a:ext cx="6990" cy="45"/>
              </a:xfrm>
              <a:prstGeom prst="straightConnector1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4100" name="AutoShape 4"/>
              <p:cNvCxnSpPr>
                <a:cxnSpLocks noChangeShapeType="1"/>
              </p:cNvCxnSpPr>
              <p:nvPr/>
            </p:nvCxnSpPr>
            <p:spPr bwMode="auto">
              <a:xfrm flipV="1">
                <a:off x="5445" y="2820"/>
                <a:ext cx="0" cy="1627"/>
              </a:xfrm>
              <a:prstGeom prst="straightConnector1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4101" name="AutoShape 5"/>
              <p:cNvSpPr>
                <a:spLocks noChangeArrowheads="1"/>
              </p:cNvSpPr>
              <p:nvPr/>
            </p:nvSpPr>
            <p:spPr bwMode="auto">
              <a:xfrm>
                <a:off x="5445" y="2820"/>
                <a:ext cx="540" cy="360"/>
              </a:xfrm>
              <a:prstGeom prst="homePlate">
                <a:avLst>
                  <a:gd name="adj" fmla="val 37500"/>
                </a:avLst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4102" name="AutoShape 6"/>
            <p:cNvSpPr>
              <a:spLocks/>
            </p:cNvSpPr>
            <p:nvPr/>
          </p:nvSpPr>
          <p:spPr bwMode="auto">
            <a:xfrm rot="16200000" flipH="1">
              <a:off x="3543" y="9588"/>
              <a:ext cx="534" cy="3270"/>
            </a:xfrm>
            <a:prstGeom prst="rightBracket">
              <a:avLst>
                <a:gd name="adj" fmla="val 439604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3" name="AutoShape 7"/>
            <p:cNvSpPr>
              <a:spLocks/>
            </p:cNvSpPr>
            <p:nvPr/>
          </p:nvSpPr>
          <p:spPr bwMode="auto">
            <a:xfrm rot="16150723" flipH="1">
              <a:off x="7056" y="9370"/>
              <a:ext cx="358" cy="3526"/>
            </a:xfrm>
            <a:prstGeom prst="rightBracket">
              <a:avLst>
                <a:gd name="adj" fmla="val 472124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4104" name="Group 8"/>
            <p:cNvGrpSpPr>
              <a:grpSpLocks/>
            </p:cNvGrpSpPr>
            <p:nvPr/>
          </p:nvGrpSpPr>
          <p:grpSpPr bwMode="auto">
            <a:xfrm>
              <a:off x="3885" y="11877"/>
              <a:ext cx="3480" cy="600"/>
              <a:chOff x="3615" y="8265"/>
              <a:chExt cx="4530" cy="855"/>
            </a:xfrm>
          </p:grpSpPr>
          <p:cxnSp>
            <p:nvCxnSpPr>
              <p:cNvPr id="4105" name="AutoShape 9"/>
              <p:cNvCxnSpPr>
                <a:cxnSpLocks noChangeShapeType="1"/>
              </p:cNvCxnSpPr>
              <p:nvPr/>
            </p:nvCxnSpPr>
            <p:spPr bwMode="auto">
              <a:xfrm>
                <a:off x="8130" y="8265"/>
                <a:ext cx="15" cy="8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4106" name="AutoShape 10"/>
              <p:cNvCxnSpPr>
                <a:cxnSpLocks noChangeShapeType="1"/>
              </p:cNvCxnSpPr>
              <p:nvPr/>
            </p:nvCxnSpPr>
            <p:spPr bwMode="auto">
              <a:xfrm flipH="1">
                <a:off x="3615" y="9120"/>
                <a:ext cx="453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4107" name="AutoShape 11"/>
              <p:cNvCxnSpPr>
                <a:cxnSpLocks noChangeShapeType="1"/>
              </p:cNvCxnSpPr>
              <p:nvPr/>
            </p:nvCxnSpPr>
            <p:spPr bwMode="auto">
              <a:xfrm flipV="1">
                <a:off x="3615" y="8265"/>
                <a:ext cx="0" cy="8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4108" name="AutoShape 12"/>
            <p:cNvSpPr>
              <a:spLocks/>
            </p:cNvSpPr>
            <p:nvPr/>
          </p:nvSpPr>
          <p:spPr bwMode="auto">
            <a:xfrm rot="16200000" flipH="1">
              <a:off x="4593" y="8449"/>
              <a:ext cx="1943" cy="6868"/>
            </a:xfrm>
            <a:prstGeom prst="rightBracket">
              <a:avLst>
                <a:gd name="adj" fmla="val 231042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755576" y="5301208"/>
            <a:ext cx="792088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56км                                              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S</a:t>
            </a:r>
            <a:r>
              <a:rPr kumimoji="0" lang="en-US" sz="1600" b="0" i="0" u="none" strike="noStrike" cap="none" normalizeH="0" baseline="-3000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1-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?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в 2 раза м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619672" y="6473279"/>
            <a:ext cx="36724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S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 - ?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0111E-6 L -0.25 4.80111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22942E-6 L 0.25 -2.22942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9" grpId="0"/>
      <p:bldP spid="41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art-saloon.ru/big/item_44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725144"/>
            <a:ext cx="939142" cy="771349"/>
          </a:xfrm>
          <a:prstGeom prst="rect">
            <a:avLst/>
          </a:prstGeom>
          <a:noFill/>
        </p:spPr>
      </p:pic>
      <p:pic>
        <p:nvPicPr>
          <p:cNvPr id="1026" name="Picture 2" descr="http://www.coloringpages101.com/coloring_pages/School/Bus2_qdwew.gif"/>
          <p:cNvPicPr>
            <a:picLocks noChangeAspect="1" noChangeArrowheads="1"/>
          </p:cNvPicPr>
          <p:nvPr/>
        </p:nvPicPr>
        <p:blipFill>
          <a:blip r:embed="rId3" cstate="print"/>
          <a:srcRect b="4720"/>
          <a:stretch>
            <a:fillRect/>
          </a:stretch>
        </p:blipFill>
        <p:spPr bwMode="auto">
          <a:xfrm>
            <a:off x="179512" y="4365104"/>
            <a:ext cx="1623932" cy="1152127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8892480" cy="38610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Задача №3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Из пункта А и В, удаленных друг от друга на 200 км одновременно и в одном направлении выехали автобус и велосипедист. Скорость велосипедиста 10 км/ч, а  скорость автобуса 60км/ч. Через сколько произойдет встреча?</a:t>
            </a:r>
          </a:p>
          <a:p>
            <a:pP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1) 60 – 10 = 50(км/ч) -  скорость сближения</a:t>
            </a:r>
          </a:p>
          <a:p>
            <a:pP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2) 200 : 50 = 4(ч) - автобус догонит велосипедиста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Ответ: Через 4 ч автобус догонит велосипедиста</a:t>
            </a:r>
          </a:p>
          <a:p>
            <a:pPr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67544" y="5373216"/>
            <a:ext cx="7469952" cy="255768"/>
            <a:chOff x="1950" y="5092"/>
            <a:chExt cx="9540" cy="218"/>
          </a:xfrm>
        </p:grpSpPr>
        <p:cxnSp>
          <p:nvCxnSpPr>
            <p:cNvPr id="3075" name="AutoShape 3"/>
            <p:cNvCxnSpPr>
              <a:cxnSpLocks noChangeShapeType="1"/>
            </p:cNvCxnSpPr>
            <p:nvPr/>
          </p:nvCxnSpPr>
          <p:spPr bwMode="auto">
            <a:xfrm>
              <a:off x="1950" y="5235"/>
              <a:ext cx="9540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 type="oval" w="med" len="med"/>
              <a:tailEnd type="triangle" w="med" len="med"/>
            </a:ln>
          </p:spPr>
        </p:cxnSp>
        <p:sp>
          <p:nvSpPr>
            <p:cNvPr id="3076" name="Oval 4"/>
            <p:cNvSpPr>
              <a:spLocks noChangeArrowheads="1"/>
            </p:cNvSpPr>
            <p:nvPr/>
          </p:nvSpPr>
          <p:spPr bwMode="auto">
            <a:xfrm>
              <a:off x="4650" y="5092"/>
              <a:ext cx="150" cy="218"/>
            </a:xfrm>
            <a:prstGeom prst="ellipse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077" name="AutoShape 5"/>
          <p:cNvSpPr>
            <a:spLocks/>
          </p:cNvSpPr>
          <p:nvPr/>
        </p:nvSpPr>
        <p:spPr bwMode="auto">
          <a:xfrm rot="5400000">
            <a:off x="1335906" y="4648870"/>
            <a:ext cx="495257" cy="2231981"/>
          </a:xfrm>
          <a:prstGeom prst="rightBracket">
            <a:avLst>
              <a:gd name="adj" fmla="val 225336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251520" y="3284984"/>
            <a:ext cx="53285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υ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- 60 км/ч                     </a:t>
            </a:r>
            <a:r>
              <a:rPr kumimoji="0" lang="ru-RU" sz="4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υ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- 10км/ч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6372200" y="3501008"/>
            <a:ext cx="151216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sz="1800" b="0" i="0" u="none" strike="noStrike" cap="none" normalizeH="0" baseline="-30000" dirty="0" err="1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встр</a:t>
            </a: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-?</a:t>
            </a:r>
            <a:r>
              <a:rPr kumimoji="0" lang="ru-RU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3528" y="5589240"/>
            <a:ext cx="2717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                                          В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323528" y="6080611"/>
            <a:ext cx="185018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200км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82 -0.00902 L 0.27882 -0.00902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8.32562E-8 L 0.49618 -0.01064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0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80" grpId="0"/>
      <p:bldP spid="3083" grpId="0"/>
      <p:bldP spid="19" grpId="0"/>
      <p:bldP spid="30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3563888" y="3717032"/>
            <a:ext cx="1152128" cy="1765548"/>
            <a:chOff x="3635896" y="2420888"/>
            <a:chExt cx="1817971" cy="2413620"/>
          </a:xfrm>
        </p:grpSpPr>
        <p:pic>
          <p:nvPicPr>
            <p:cNvPr id="18434" name="Picture 2" descr="http://f9.ifotki.info/org/bc66e71808901bd103a24e213a8d27755c2f0410245443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163AB2"/>
                </a:clrFrom>
                <a:clrTo>
                  <a:srgbClr val="163AB2">
                    <a:alpha val="0"/>
                  </a:srgbClr>
                </a:clrTo>
              </a:clrChange>
            </a:blip>
            <a:srcRect l="25369" t="47808" r="30659"/>
            <a:stretch>
              <a:fillRect/>
            </a:stretch>
          </p:blipFill>
          <p:spPr bwMode="auto">
            <a:xfrm>
              <a:off x="3635896" y="2420888"/>
              <a:ext cx="1817971" cy="241362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0" name="Прямоугольник 9"/>
            <p:cNvSpPr/>
            <p:nvPr/>
          </p:nvSpPr>
          <p:spPr>
            <a:xfrm>
              <a:off x="5076056" y="2780928"/>
              <a:ext cx="216024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8442" name="Picture 10" descr="http://www.ljplus.ru/img4/r/a/ramir_n/pyatachok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6376" y="4509120"/>
            <a:ext cx="504056" cy="939271"/>
          </a:xfrm>
          <a:prstGeom prst="rect">
            <a:avLst/>
          </a:prstGeom>
          <a:noFill/>
        </p:spPr>
      </p:pic>
      <p:grpSp>
        <p:nvGrpSpPr>
          <p:cNvPr id="18" name="Группа 17"/>
          <p:cNvGrpSpPr/>
          <p:nvPr/>
        </p:nvGrpSpPr>
        <p:grpSpPr>
          <a:xfrm>
            <a:off x="827584" y="4437112"/>
            <a:ext cx="792088" cy="1008112"/>
            <a:chOff x="1835696" y="2276872"/>
            <a:chExt cx="1008112" cy="1368152"/>
          </a:xfrm>
        </p:grpSpPr>
        <p:pic>
          <p:nvPicPr>
            <p:cNvPr id="18440" name="Picture 8" descr="http://www.krokha.ru/thumb/454x1000_0/sites/default/files/4_0.jpg"/>
            <p:cNvPicPr>
              <a:picLocks noChangeAspect="1" noChangeArrowheads="1"/>
            </p:cNvPicPr>
            <p:nvPr/>
          </p:nvPicPr>
          <p:blipFill>
            <a:blip r:embed="rId4" cstate="print"/>
            <a:srcRect l="6697" t="4904" r="12940" b="6826"/>
            <a:stretch>
              <a:fillRect/>
            </a:stretch>
          </p:blipFill>
          <p:spPr bwMode="auto">
            <a:xfrm>
              <a:off x="1835696" y="2348880"/>
              <a:ext cx="864096" cy="1296144"/>
            </a:xfrm>
            <a:prstGeom prst="rect">
              <a:avLst/>
            </a:prstGeom>
            <a:noFill/>
          </p:spPr>
        </p:pic>
        <p:sp>
          <p:nvSpPr>
            <p:cNvPr id="16" name="Прямоугольник 15"/>
            <p:cNvSpPr/>
            <p:nvPr/>
          </p:nvSpPr>
          <p:spPr>
            <a:xfrm>
              <a:off x="2555776" y="2276872"/>
              <a:ext cx="288032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323528" y="260649"/>
            <a:ext cx="8229600" cy="338437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9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Задача №4</a:t>
            </a:r>
          </a:p>
          <a:p>
            <a:pPr>
              <a:buNone/>
            </a:pP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900" b="1" dirty="0" err="1">
                <a:latin typeface="Times New Roman" pitchFamily="18" charset="0"/>
                <a:cs typeface="Times New Roman" pitchFamily="18" charset="0"/>
              </a:rPr>
              <a:t>Винни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 – Пух, и Пятачок договорились встретиться у большой сосны, расположенной между их домиками.  </a:t>
            </a:r>
            <a:r>
              <a:rPr lang="ru-RU" sz="2900" b="1" dirty="0" err="1">
                <a:latin typeface="Times New Roman" pitchFamily="18" charset="0"/>
                <a:cs typeface="Times New Roman" pitchFamily="18" charset="0"/>
              </a:rPr>
              <a:t>Винни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 – Пух шел до встречи 2 ч со скоростью 5 км/ч, а Пятачок шел 3 ч со скоростью 6 км/ч. Какое расстояние между домиками </a:t>
            </a:r>
            <a:r>
              <a:rPr lang="ru-RU" sz="2900" b="1" dirty="0" err="1">
                <a:latin typeface="Times New Roman" pitchFamily="18" charset="0"/>
                <a:cs typeface="Times New Roman" pitchFamily="18" charset="0"/>
              </a:rPr>
              <a:t>Винни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 – Пуха и Пятачка?</a:t>
            </a:r>
          </a:p>
          <a:p>
            <a:pPr>
              <a:buNone/>
            </a:pP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1) 5 · 2 = 10(км) - путь от домика Вини до сонны</a:t>
            </a:r>
          </a:p>
          <a:p>
            <a:pPr>
              <a:buNone/>
            </a:pP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2) 6 · 3 = 12(км) - путь от домика Пятачка до сосны</a:t>
            </a:r>
          </a:p>
          <a:p>
            <a:pPr>
              <a:buNone/>
            </a:pP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3) 10 + 12 = 22(км)</a:t>
            </a:r>
          </a:p>
          <a:p>
            <a:pPr>
              <a:buNone/>
            </a:pP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Ответ: путь от домика Вини – Пуха до домика Пятачка равна 22 км</a:t>
            </a:r>
          </a:p>
          <a:p>
            <a:endParaRPr lang="ru-RU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827584" y="5445224"/>
            <a:ext cx="7574342" cy="584990"/>
            <a:chOff x="827584" y="5085184"/>
            <a:chExt cx="7574342" cy="584990"/>
          </a:xfrm>
        </p:grpSpPr>
        <p:cxnSp>
          <p:nvCxnSpPr>
            <p:cNvPr id="2056" name="AutoShape 8"/>
            <p:cNvCxnSpPr>
              <a:cxnSpLocks noChangeShapeType="1"/>
            </p:cNvCxnSpPr>
            <p:nvPr/>
          </p:nvCxnSpPr>
          <p:spPr bwMode="auto">
            <a:xfrm flipV="1">
              <a:off x="827584" y="5085184"/>
              <a:ext cx="7560840" cy="2539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</p:spPr>
        </p:cxnSp>
        <p:sp>
          <p:nvSpPr>
            <p:cNvPr id="2058" name="AutoShape 10"/>
            <p:cNvSpPr>
              <a:spLocks/>
            </p:cNvSpPr>
            <p:nvPr/>
          </p:nvSpPr>
          <p:spPr bwMode="auto">
            <a:xfrm rot="16200000">
              <a:off x="2231643" y="3753135"/>
              <a:ext cx="495252" cy="3159351"/>
            </a:xfrm>
            <a:prstGeom prst="leftBracket">
              <a:avLst>
                <a:gd name="adj" fmla="val 30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9" name="AutoShape 11"/>
            <p:cNvSpPr>
              <a:spLocks/>
            </p:cNvSpPr>
            <p:nvPr/>
          </p:nvSpPr>
          <p:spPr bwMode="auto">
            <a:xfrm rot="16200000">
              <a:off x="5942440" y="3210688"/>
              <a:ext cx="584990" cy="4333982"/>
            </a:xfrm>
            <a:prstGeom prst="leftBracket">
              <a:avLst>
                <a:gd name="adj" fmla="val 348408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060" name="AutoShape 12"/>
          <p:cNvSpPr>
            <a:spLocks/>
          </p:cNvSpPr>
          <p:nvPr/>
        </p:nvSpPr>
        <p:spPr bwMode="auto">
          <a:xfrm rot="16200000">
            <a:off x="4178208" y="2238617"/>
            <a:ext cx="936104" cy="7493333"/>
          </a:xfrm>
          <a:prstGeom prst="leftBracket">
            <a:avLst>
              <a:gd name="adj" fmla="val 239087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2061" name="AutoShape 13"/>
          <p:cNvCxnSpPr>
            <a:cxnSpLocks noChangeShapeType="1"/>
          </p:cNvCxnSpPr>
          <p:nvPr/>
        </p:nvCxnSpPr>
        <p:spPr bwMode="auto">
          <a:xfrm>
            <a:off x="827584" y="4293096"/>
            <a:ext cx="94510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062" name="AutoShape 14"/>
          <p:cNvCxnSpPr>
            <a:cxnSpLocks noChangeShapeType="1"/>
          </p:cNvCxnSpPr>
          <p:nvPr/>
        </p:nvCxnSpPr>
        <p:spPr bwMode="auto">
          <a:xfrm flipH="1">
            <a:off x="7596336" y="4437112"/>
            <a:ext cx="87759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827584" y="3573016"/>
            <a:ext cx="1872208" cy="64807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υ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- 5км/ч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7020272" y="3573016"/>
            <a:ext cx="1423659" cy="7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υ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- 6км/ч</a:t>
            </a:r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1259632" y="5576555"/>
            <a:ext cx="56396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en-US" sz="1600" b="0" i="0" u="none" strike="noStrike" cap="none" normalizeH="0" baseline="-3000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?                                                                S</a:t>
            </a:r>
            <a:r>
              <a:rPr kumimoji="0" lang="en-US" sz="1600" b="0" i="0" u="none" strike="noStrike" cap="none" normalizeH="0" baseline="-3000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?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56176" y="5085184"/>
            <a:ext cx="410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3ч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339752" y="5085184"/>
            <a:ext cx="463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2ч </a:t>
            </a: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S-?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44218E-6 L -0.38385 2.44218E-6 " pathEditMode="relative" rAng="0" ptsTypes="AA">
                                      <p:cBhvr>
                                        <p:cTn id="114" dur="3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66512E-6 L 0.25 -1.66512E-6 " pathEditMode="relative" rAng="0" ptsTypes="AA">
                                      <p:cBhvr>
                                        <p:cTn id="11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 animBg="1"/>
      <p:bldP spid="2064" grpId="1" animBg="1"/>
      <p:bldP spid="2065" grpId="1" animBg="1"/>
      <p:bldP spid="2066" grpId="1"/>
      <p:bldP spid="31" grpId="1"/>
      <p:bldP spid="32" grpId="1"/>
      <p:bldP spid="206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orth58.users.photofile.ru/photo/north58/200609976/xlarge/206823706.jpg"/>
          <p:cNvPicPr>
            <a:picLocks noChangeAspect="1" noChangeArrowheads="1"/>
          </p:cNvPicPr>
          <p:nvPr/>
        </p:nvPicPr>
        <p:blipFill>
          <a:blip r:embed="rId3" cstate="print"/>
          <a:srcRect r="46203"/>
          <a:stretch>
            <a:fillRect/>
          </a:stretch>
        </p:blipFill>
        <p:spPr bwMode="auto">
          <a:xfrm>
            <a:off x="3779912" y="4006430"/>
            <a:ext cx="1584176" cy="1599198"/>
          </a:xfrm>
          <a:prstGeom prst="rect">
            <a:avLst/>
          </a:prstGeom>
          <a:noFill/>
        </p:spPr>
      </p:pic>
      <p:pic>
        <p:nvPicPr>
          <p:cNvPr id="1028" name="Picture 4" descr="http://north58.users.photofile.ru/photo/north58/200609976/xlarge/206823706.jpg"/>
          <p:cNvPicPr>
            <a:picLocks noChangeAspect="1" noChangeArrowheads="1"/>
          </p:cNvPicPr>
          <p:nvPr/>
        </p:nvPicPr>
        <p:blipFill>
          <a:blip r:embed="rId3" cstate="print"/>
          <a:srcRect l="53797" t="-2607"/>
          <a:stretch>
            <a:fillRect/>
          </a:stretch>
        </p:blipFill>
        <p:spPr bwMode="auto">
          <a:xfrm flipH="1">
            <a:off x="611560" y="4041781"/>
            <a:ext cx="1224136" cy="15362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32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Задача №5</a:t>
            </a:r>
          </a:p>
          <a:p>
            <a:pP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Алёша пробегает на коньках 8 м/сек, а Таня 6 м/сек. Через,  сколько секунд Алёша догонит Таню, если сейчас между ними 50 м?</a:t>
            </a:r>
          </a:p>
          <a:p>
            <a:pP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1) 8 – 6 = 2(м/сек) – скорость сближения</a:t>
            </a:r>
          </a:p>
          <a:p>
            <a:pP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2) 50: 2 = 25(сек)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Ответ: Алёша догонит Таню через 25 секунд</a:t>
            </a:r>
          </a:p>
          <a:p>
            <a:pPr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 flipV="1">
            <a:off x="967406" y="5589240"/>
            <a:ext cx="7925074" cy="7200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oval" w="med" len="med"/>
            <a:tailEnd type="triangle" w="med" len="med"/>
          </a:ln>
        </p:spPr>
      </p:cxnSp>
      <p:sp>
        <p:nvSpPr>
          <p:cNvPr id="1030" name="AutoShape 6"/>
          <p:cNvSpPr>
            <a:spLocks/>
          </p:cNvSpPr>
          <p:nvPr/>
        </p:nvSpPr>
        <p:spPr bwMode="auto">
          <a:xfrm rot="16200000">
            <a:off x="2478624" y="4154226"/>
            <a:ext cx="514350" cy="3528393"/>
          </a:xfrm>
          <a:prstGeom prst="leftBracket">
            <a:avLst>
              <a:gd name="adj" fmla="val 342995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79512" y="3251974"/>
            <a:ext cx="60486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ru-RU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υ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8м/сек                                     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υ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  6м/сек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32" name="AutoShape 8"/>
          <p:cNvCxnSpPr>
            <a:cxnSpLocks noChangeShapeType="1"/>
          </p:cNvCxnSpPr>
          <p:nvPr/>
        </p:nvCxnSpPr>
        <p:spPr bwMode="auto">
          <a:xfrm>
            <a:off x="1043608" y="3789040"/>
            <a:ext cx="9810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33" name="AutoShape 9"/>
          <p:cNvCxnSpPr>
            <a:cxnSpLocks noChangeShapeType="1"/>
          </p:cNvCxnSpPr>
          <p:nvPr/>
        </p:nvCxnSpPr>
        <p:spPr bwMode="auto">
          <a:xfrm>
            <a:off x="3995936" y="3789040"/>
            <a:ext cx="115212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5" name="Прямоугольник 14"/>
          <p:cNvSpPr/>
          <p:nvPr/>
        </p:nvSpPr>
        <p:spPr>
          <a:xfrm>
            <a:off x="7380312" y="1844824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t</a:t>
            </a:r>
            <a:r>
              <a:rPr lang="ru-RU" sz="2800" baseline="-25000" dirty="0" err="1">
                <a:solidFill>
                  <a:srgbClr val="00B050"/>
                </a:solidFill>
              </a:rPr>
              <a:t>встр</a:t>
            </a:r>
            <a:r>
              <a:rPr lang="ru-RU" sz="2800" dirty="0">
                <a:solidFill>
                  <a:srgbClr val="00B050"/>
                </a:solidFill>
              </a:rPr>
              <a:t>-? </a:t>
            </a: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611560" y="6206535"/>
            <a:ext cx="50040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50 м       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18316E-6 L 0.54739 0.0006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 animBg="1"/>
      <p:bldP spid="1031" grpId="0"/>
      <p:bldP spid="15" grpId="0"/>
      <p:bldP spid="10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9752" y="188640"/>
            <a:ext cx="4536504" cy="20882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olSlan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i="1" u="sng" cap="none" spc="30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Пока</a:t>
            </a:r>
            <a:r>
              <a:rPr lang="ru-RU" sz="8000" b="1" cap="none" spc="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Wingdings" pitchFamily="2" charset="2"/>
              </a:rPr>
              <a:t></a:t>
            </a:r>
            <a:endParaRPr lang="ru-RU" sz="8000" b="1" cap="none" spc="0" dirty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562</Words>
  <Application>Microsoft Office PowerPoint</Application>
  <PresentationFormat>Экран (4:3)</PresentationFormat>
  <Paragraphs>59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Нина Митюхина</cp:lastModifiedBy>
  <cp:revision>44</cp:revision>
  <dcterms:modified xsi:type="dcterms:W3CDTF">2024-03-16T14:27:41Z</dcterms:modified>
</cp:coreProperties>
</file>