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C2D0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81" d="100"/>
          <a:sy n="81" d="100"/>
        </p:scale>
        <p:origin x="-288" y="-4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65DC075-6C16-4E85-8D9C-FE08C39FD26C}"/>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xmlns="" id="{18CA81F6-CD0D-41F3-B46E-1D18109CA1D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xmlns="" id="{D6BCA730-2057-428D-A8D6-C0D38E224CCF}"/>
              </a:ext>
            </a:extLst>
          </p:cNvPr>
          <p:cNvSpPr>
            <a:spLocks noGrp="1"/>
          </p:cNvSpPr>
          <p:nvPr>
            <p:ph type="dt" sz="half" idx="10"/>
          </p:nvPr>
        </p:nvSpPr>
        <p:spPr/>
        <p:txBody>
          <a:bodyPr/>
          <a:lstStyle/>
          <a:p>
            <a:fld id="{FC8DE362-7682-4665-AB66-18DDB28DE1E5}" type="datetimeFigureOut">
              <a:rPr lang="ru-RU" smtClean="0"/>
              <a:t>27.10.2022</a:t>
            </a:fld>
            <a:endParaRPr lang="ru-RU"/>
          </a:p>
        </p:txBody>
      </p:sp>
      <p:sp>
        <p:nvSpPr>
          <p:cNvPr id="5" name="Нижний колонтитул 4">
            <a:extLst>
              <a:ext uri="{FF2B5EF4-FFF2-40B4-BE49-F238E27FC236}">
                <a16:creationId xmlns:a16="http://schemas.microsoft.com/office/drawing/2014/main" xmlns="" id="{12DF50E0-3E4F-41F9-BCF7-0A382924A0D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21E5AE30-C482-423B-9622-04F6FC6BBD61}"/>
              </a:ext>
            </a:extLst>
          </p:cNvPr>
          <p:cNvSpPr>
            <a:spLocks noGrp="1"/>
          </p:cNvSpPr>
          <p:nvPr>
            <p:ph type="sldNum" sz="quarter" idx="12"/>
          </p:nvPr>
        </p:nvSpPr>
        <p:spPr/>
        <p:txBody>
          <a:bodyPr/>
          <a:lstStyle/>
          <a:p>
            <a:fld id="{B5C6FE20-162B-4F87-9FA3-DD049670BEB2}" type="slidenum">
              <a:rPr lang="ru-RU" smtClean="0"/>
              <a:t>‹#›</a:t>
            </a:fld>
            <a:endParaRPr lang="ru-RU"/>
          </a:p>
        </p:txBody>
      </p:sp>
      <p:pic>
        <p:nvPicPr>
          <p:cNvPr id="8" name="Рисунок 7">
            <a:extLst>
              <a:ext uri="{FF2B5EF4-FFF2-40B4-BE49-F238E27FC236}">
                <a16:creationId xmlns:a16="http://schemas.microsoft.com/office/drawing/2014/main" xmlns="" id="{84D6E9E0-9DFF-4EB9-9185-15B0B1752D7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1190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03A3944C-174D-47E3-89AC-A88F3839B6DF}"/>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xmlns="" id="{C91EC2F1-818A-4B15-B51F-9838976405AA}"/>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F1873AB7-ABE7-4C00-9E80-BDD43480E92B}"/>
              </a:ext>
            </a:extLst>
          </p:cNvPr>
          <p:cNvSpPr>
            <a:spLocks noGrp="1"/>
          </p:cNvSpPr>
          <p:nvPr>
            <p:ph type="dt" sz="half" idx="10"/>
          </p:nvPr>
        </p:nvSpPr>
        <p:spPr/>
        <p:txBody>
          <a:bodyPr/>
          <a:lstStyle/>
          <a:p>
            <a:fld id="{FC8DE362-7682-4665-AB66-18DDB28DE1E5}" type="datetimeFigureOut">
              <a:rPr lang="ru-RU" smtClean="0"/>
              <a:t>27.10.2022</a:t>
            </a:fld>
            <a:endParaRPr lang="ru-RU"/>
          </a:p>
        </p:txBody>
      </p:sp>
      <p:sp>
        <p:nvSpPr>
          <p:cNvPr id="5" name="Нижний колонтитул 4">
            <a:extLst>
              <a:ext uri="{FF2B5EF4-FFF2-40B4-BE49-F238E27FC236}">
                <a16:creationId xmlns:a16="http://schemas.microsoft.com/office/drawing/2014/main" xmlns="" id="{6E52C3D5-3730-477A-B970-3EE1868F0F5E}"/>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34ACED54-3F5F-4CE5-A8A4-FFECA66FF97A}"/>
              </a:ext>
            </a:extLst>
          </p:cNvPr>
          <p:cNvSpPr>
            <a:spLocks noGrp="1"/>
          </p:cNvSpPr>
          <p:nvPr>
            <p:ph type="sldNum" sz="quarter" idx="12"/>
          </p:nvPr>
        </p:nvSpPr>
        <p:spPr/>
        <p:txBody>
          <a:bodyPr/>
          <a:lstStyle/>
          <a:p>
            <a:fld id="{B5C6FE20-162B-4F87-9FA3-DD049670BEB2}" type="slidenum">
              <a:rPr lang="ru-RU" smtClean="0"/>
              <a:t>‹#›</a:t>
            </a:fld>
            <a:endParaRPr lang="ru-RU"/>
          </a:p>
        </p:txBody>
      </p:sp>
    </p:spTree>
    <p:extLst>
      <p:ext uri="{BB962C8B-B14F-4D97-AF65-F5344CB8AC3E}">
        <p14:creationId xmlns:p14="http://schemas.microsoft.com/office/powerpoint/2010/main" val="22999727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xmlns="" id="{2A3F710E-D9E7-4FD8-81C7-CCD13DC22171}"/>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xmlns="" id="{1AD01F1A-B69D-4374-92BF-F6E06A57DDA9}"/>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77D4DB22-B8B1-4BEF-904B-96E404AC4B70}"/>
              </a:ext>
            </a:extLst>
          </p:cNvPr>
          <p:cNvSpPr>
            <a:spLocks noGrp="1"/>
          </p:cNvSpPr>
          <p:nvPr>
            <p:ph type="dt" sz="half" idx="10"/>
          </p:nvPr>
        </p:nvSpPr>
        <p:spPr/>
        <p:txBody>
          <a:bodyPr/>
          <a:lstStyle/>
          <a:p>
            <a:fld id="{FC8DE362-7682-4665-AB66-18DDB28DE1E5}" type="datetimeFigureOut">
              <a:rPr lang="ru-RU" smtClean="0"/>
              <a:t>27.10.2022</a:t>
            </a:fld>
            <a:endParaRPr lang="ru-RU"/>
          </a:p>
        </p:txBody>
      </p:sp>
      <p:sp>
        <p:nvSpPr>
          <p:cNvPr id="5" name="Нижний колонтитул 4">
            <a:extLst>
              <a:ext uri="{FF2B5EF4-FFF2-40B4-BE49-F238E27FC236}">
                <a16:creationId xmlns:a16="http://schemas.microsoft.com/office/drawing/2014/main" xmlns="" id="{1F8A9AC8-DE70-4B9F-B0AF-FE8DF590177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EB6CB422-9F81-49F4-8D7A-4BC3740C6289}"/>
              </a:ext>
            </a:extLst>
          </p:cNvPr>
          <p:cNvSpPr>
            <a:spLocks noGrp="1"/>
          </p:cNvSpPr>
          <p:nvPr>
            <p:ph type="sldNum" sz="quarter" idx="12"/>
          </p:nvPr>
        </p:nvSpPr>
        <p:spPr/>
        <p:txBody>
          <a:bodyPr/>
          <a:lstStyle/>
          <a:p>
            <a:fld id="{B5C6FE20-162B-4F87-9FA3-DD049670BEB2}" type="slidenum">
              <a:rPr lang="ru-RU" smtClean="0"/>
              <a:t>‹#›</a:t>
            </a:fld>
            <a:endParaRPr lang="ru-RU"/>
          </a:p>
        </p:txBody>
      </p:sp>
    </p:spTree>
    <p:extLst>
      <p:ext uri="{BB962C8B-B14F-4D97-AF65-F5344CB8AC3E}">
        <p14:creationId xmlns:p14="http://schemas.microsoft.com/office/powerpoint/2010/main" val="22382452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DF8AFFC-8568-43E4-A489-138B2547BB9E}"/>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667284DA-BAE4-423B-87C3-6B0CE147B673}"/>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3942D62B-080F-4B2B-81B1-C42C354BFD4E}"/>
              </a:ext>
            </a:extLst>
          </p:cNvPr>
          <p:cNvSpPr>
            <a:spLocks noGrp="1"/>
          </p:cNvSpPr>
          <p:nvPr>
            <p:ph type="dt" sz="half" idx="10"/>
          </p:nvPr>
        </p:nvSpPr>
        <p:spPr/>
        <p:txBody>
          <a:bodyPr/>
          <a:lstStyle/>
          <a:p>
            <a:fld id="{FC8DE362-7682-4665-AB66-18DDB28DE1E5}" type="datetimeFigureOut">
              <a:rPr lang="ru-RU" smtClean="0"/>
              <a:t>27.10.2022</a:t>
            </a:fld>
            <a:endParaRPr lang="ru-RU"/>
          </a:p>
        </p:txBody>
      </p:sp>
      <p:sp>
        <p:nvSpPr>
          <p:cNvPr id="5" name="Нижний колонтитул 4">
            <a:extLst>
              <a:ext uri="{FF2B5EF4-FFF2-40B4-BE49-F238E27FC236}">
                <a16:creationId xmlns:a16="http://schemas.microsoft.com/office/drawing/2014/main" xmlns="" id="{5C570130-411D-49DB-A4FA-24A05209DC0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8A8F4A25-E951-47F5-AC0D-4FAC10BAD498}"/>
              </a:ext>
            </a:extLst>
          </p:cNvPr>
          <p:cNvSpPr>
            <a:spLocks noGrp="1"/>
          </p:cNvSpPr>
          <p:nvPr>
            <p:ph type="sldNum" sz="quarter" idx="12"/>
          </p:nvPr>
        </p:nvSpPr>
        <p:spPr/>
        <p:txBody>
          <a:bodyPr/>
          <a:lstStyle/>
          <a:p>
            <a:fld id="{B5C6FE20-162B-4F87-9FA3-DD049670BEB2}" type="slidenum">
              <a:rPr lang="ru-RU" smtClean="0"/>
              <a:t>‹#›</a:t>
            </a:fld>
            <a:endParaRPr lang="ru-RU"/>
          </a:p>
        </p:txBody>
      </p:sp>
    </p:spTree>
    <p:extLst>
      <p:ext uri="{BB962C8B-B14F-4D97-AF65-F5344CB8AC3E}">
        <p14:creationId xmlns:p14="http://schemas.microsoft.com/office/powerpoint/2010/main" val="2363469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3E5E790-7397-43AC-8153-916FD4E0CF54}"/>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xmlns="" id="{7B2C506D-D820-4198-9ED9-2F98D63DD94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xmlns="" id="{C2509845-8E72-41C1-B425-7F747798617C}"/>
              </a:ext>
            </a:extLst>
          </p:cNvPr>
          <p:cNvSpPr>
            <a:spLocks noGrp="1"/>
          </p:cNvSpPr>
          <p:nvPr>
            <p:ph type="dt" sz="half" idx="10"/>
          </p:nvPr>
        </p:nvSpPr>
        <p:spPr/>
        <p:txBody>
          <a:bodyPr/>
          <a:lstStyle/>
          <a:p>
            <a:fld id="{FC8DE362-7682-4665-AB66-18DDB28DE1E5}" type="datetimeFigureOut">
              <a:rPr lang="ru-RU" smtClean="0"/>
              <a:t>27.10.2022</a:t>
            </a:fld>
            <a:endParaRPr lang="ru-RU"/>
          </a:p>
        </p:txBody>
      </p:sp>
      <p:sp>
        <p:nvSpPr>
          <p:cNvPr id="5" name="Нижний колонтитул 4">
            <a:extLst>
              <a:ext uri="{FF2B5EF4-FFF2-40B4-BE49-F238E27FC236}">
                <a16:creationId xmlns:a16="http://schemas.microsoft.com/office/drawing/2014/main" xmlns="" id="{3EF3BC55-D404-49A4-9F1A-AAD6556548D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E61FFF53-14EA-44B8-AD33-6491B88C9D56}"/>
              </a:ext>
            </a:extLst>
          </p:cNvPr>
          <p:cNvSpPr>
            <a:spLocks noGrp="1"/>
          </p:cNvSpPr>
          <p:nvPr>
            <p:ph type="sldNum" sz="quarter" idx="12"/>
          </p:nvPr>
        </p:nvSpPr>
        <p:spPr/>
        <p:txBody>
          <a:bodyPr/>
          <a:lstStyle/>
          <a:p>
            <a:fld id="{B5C6FE20-162B-4F87-9FA3-DD049670BEB2}" type="slidenum">
              <a:rPr lang="ru-RU" smtClean="0"/>
              <a:t>‹#›</a:t>
            </a:fld>
            <a:endParaRPr lang="ru-RU"/>
          </a:p>
        </p:txBody>
      </p:sp>
    </p:spTree>
    <p:extLst>
      <p:ext uri="{BB962C8B-B14F-4D97-AF65-F5344CB8AC3E}">
        <p14:creationId xmlns:p14="http://schemas.microsoft.com/office/powerpoint/2010/main" val="3177751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5E2C6AA-6C51-459A-8285-4B44B6CFD4DD}"/>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FDD33857-5DA3-415C-A766-B08AB413511B}"/>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xmlns="" id="{DDCA45CB-BB46-47E3-88A9-C35CB106C142}"/>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xmlns="" id="{1F2A6DFD-0775-410A-BE2E-F718B1BC969B}"/>
              </a:ext>
            </a:extLst>
          </p:cNvPr>
          <p:cNvSpPr>
            <a:spLocks noGrp="1"/>
          </p:cNvSpPr>
          <p:nvPr>
            <p:ph type="dt" sz="half" idx="10"/>
          </p:nvPr>
        </p:nvSpPr>
        <p:spPr/>
        <p:txBody>
          <a:bodyPr/>
          <a:lstStyle/>
          <a:p>
            <a:fld id="{FC8DE362-7682-4665-AB66-18DDB28DE1E5}" type="datetimeFigureOut">
              <a:rPr lang="ru-RU" smtClean="0"/>
              <a:t>27.10.2022</a:t>
            </a:fld>
            <a:endParaRPr lang="ru-RU"/>
          </a:p>
        </p:txBody>
      </p:sp>
      <p:sp>
        <p:nvSpPr>
          <p:cNvPr id="6" name="Нижний колонтитул 5">
            <a:extLst>
              <a:ext uri="{FF2B5EF4-FFF2-40B4-BE49-F238E27FC236}">
                <a16:creationId xmlns:a16="http://schemas.microsoft.com/office/drawing/2014/main" xmlns="" id="{2408C53B-5C1E-476E-9D77-FF30D01E221F}"/>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4F6615D8-6868-4B89-8906-8C3FE5D9413D}"/>
              </a:ext>
            </a:extLst>
          </p:cNvPr>
          <p:cNvSpPr>
            <a:spLocks noGrp="1"/>
          </p:cNvSpPr>
          <p:nvPr>
            <p:ph type="sldNum" sz="quarter" idx="12"/>
          </p:nvPr>
        </p:nvSpPr>
        <p:spPr/>
        <p:txBody>
          <a:bodyPr/>
          <a:lstStyle/>
          <a:p>
            <a:fld id="{B5C6FE20-162B-4F87-9FA3-DD049670BEB2}" type="slidenum">
              <a:rPr lang="ru-RU" smtClean="0"/>
              <a:t>‹#›</a:t>
            </a:fld>
            <a:endParaRPr lang="ru-RU"/>
          </a:p>
        </p:txBody>
      </p:sp>
    </p:spTree>
    <p:extLst>
      <p:ext uri="{BB962C8B-B14F-4D97-AF65-F5344CB8AC3E}">
        <p14:creationId xmlns:p14="http://schemas.microsoft.com/office/powerpoint/2010/main" val="24981615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711A8BF-482B-4021-BBD1-ECBBCD97AB0B}"/>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xmlns="" id="{3CA1AFC4-87A1-49A0-AA8C-881837E4E85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xmlns="" id="{21BF2350-97E5-4AE5-A892-16E456943716}"/>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xmlns="" id="{6A3D0AA8-B96F-4CA5-9A01-B849409EBB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xmlns="" id="{F65D9D97-18A5-45AE-B8F1-F896430B3A62}"/>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xmlns="" id="{744C973F-94CA-46ED-96C9-83FBE18DE271}"/>
              </a:ext>
            </a:extLst>
          </p:cNvPr>
          <p:cNvSpPr>
            <a:spLocks noGrp="1"/>
          </p:cNvSpPr>
          <p:nvPr>
            <p:ph type="dt" sz="half" idx="10"/>
          </p:nvPr>
        </p:nvSpPr>
        <p:spPr/>
        <p:txBody>
          <a:bodyPr/>
          <a:lstStyle/>
          <a:p>
            <a:fld id="{FC8DE362-7682-4665-AB66-18DDB28DE1E5}" type="datetimeFigureOut">
              <a:rPr lang="ru-RU" smtClean="0"/>
              <a:t>27.10.2022</a:t>
            </a:fld>
            <a:endParaRPr lang="ru-RU"/>
          </a:p>
        </p:txBody>
      </p:sp>
      <p:sp>
        <p:nvSpPr>
          <p:cNvPr id="8" name="Нижний колонтитул 7">
            <a:extLst>
              <a:ext uri="{FF2B5EF4-FFF2-40B4-BE49-F238E27FC236}">
                <a16:creationId xmlns:a16="http://schemas.microsoft.com/office/drawing/2014/main" xmlns="" id="{C4D521B1-8923-4210-A4C3-A5EEFB73112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xmlns="" id="{973FE5CA-E9E6-4A4E-97E6-2FCA2D121148}"/>
              </a:ext>
            </a:extLst>
          </p:cNvPr>
          <p:cNvSpPr>
            <a:spLocks noGrp="1"/>
          </p:cNvSpPr>
          <p:nvPr>
            <p:ph type="sldNum" sz="quarter" idx="12"/>
          </p:nvPr>
        </p:nvSpPr>
        <p:spPr/>
        <p:txBody>
          <a:bodyPr/>
          <a:lstStyle/>
          <a:p>
            <a:fld id="{B5C6FE20-162B-4F87-9FA3-DD049670BEB2}" type="slidenum">
              <a:rPr lang="ru-RU" smtClean="0"/>
              <a:t>‹#›</a:t>
            </a:fld>
            <a:endParaRPr lang="ru-RU"/>
          </a:p>
        </p:txBody>
      </p:sp>
    </p:spTree>
    <p:extLst>
      <p:ext uri="{BB962C8B-B14F-4D97-AF65-F5344CB8AC3E}">
        <p14:creationId xmlns:p14="http://schemas.microsoft.com/office/powerpoint/2010/main" val="14308981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86647A3-BECB-4B2B-B5C4-48DDF5BBFFB8}"/>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xmlns="" id="{2C9CB5E2-C87C-4BDE-A491-DA600DB0FBD0}"/>
              </a:ext>
            </a:extLst>
          </p:cNvPr>
          <p:cNvSpPr>
            <a:spLocks noGrp="1"/>
          </p:cNvSpPr>
          <p:nvPr>
            <p:ph type="dt" sz="half" idx="10"/>
          </p:nvPr>
        </p:nvSpPr>
        <p:spPr/>
        <p:txBody>
          <a:bodyPr/>
          <a:lstStyle/>
          <a:p>
            <a:fld id="{FC8DE362-7682-4665-AB66-18DDB28DE1E5}" type="datetimeFigureOut">
              <a:rPr lang="ru-RU" smtClean="0"/>
              <a:t>27.10.2022</a:t>
            </a:fld>
            <a:endParaRPr lang="ru-RU"/>
          </a:p>
        </p:txBody>
      </p:sp>
      <p:sp>
        <p:nvSpPr>
          <p:cNvPr id="4" name="Нижний колонтитул 3">
            <a:extLst>
              <a:ext uri="{FF2B5EF4-FFF2-40B4-BE49-F238E27FC236}">
                <a16:creationId xmlns:a16="http://schemas.microsoft.com/office/drawing/2014/main" xmlns="" id="{BB389F5F-4131-4347-A863-F730FE20C961}"/>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xmlns="" id="{907AD921-7BCF-49CE-B5F6-323A913600FF}"/>
              </a:ext>
            </a:extLst>
          </p:cNvPr>
          <p:cNvSpPr>
            <a:spLocks noGrp="1"/>
          </p:cNvSpPr>
          <p:nvPr>
            <p:ph type="sldNum" sz="quarter" idx="12"/>
          </p:nvPr>
        </p:nvSpPr>
        <p:spPr/>
        <p:txBody>
          <a:bodyPr/>
          <a:lstStyle/>
          <a:p>
            <a:fld id="{B5C6FE20-162B-4F87-9FA3-DD049670BEB2}" type="slidenum">
              <a:rPr lang="ru-RU" smtClean="0"/>
              <a:t>‹#›</a:t>
            </a:fld>
            <a:endParaRPr lang="ru-RU"/>
          </a:p>
        </p:txBody>
      </p:sp>
    </p:spTree>
    <p:extLst>
      <p:ext uri="{BB962C8B-B14F-4D97-AF65-F5344CB8AC3E}">
        <p14:creationId xmlns:p14="http://schemas.microsoft.com/office/powerpoint/2010/main" val="13413124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xmlns="" id="{F74D6A00-8362-409A-9285-285577896701}"/>
              </a:ext>
            </a:extLst>
          </p:cNvPr>
          <p:cNvSpPr>
            <a:spLocks noGrp="1"/>
          </p:cNvSpPr>
          <p:nvPr>
            <p:ph type="dt" sz="half" idx="10"/>
          </p:nvPr>
        </p:nvSpPr>
        <p:spPr/>
        <p:txBody>
          <a:bodyPr/>
          <a:lstStyle/>
          <a:p>
            <a:fld id="{FC8DE362-7682-4665-AB66-18DDB28DE1E5}" type="datetimeFigureOut">
              <a:rPr lang="ru-RU" smtClean="0"/>
              <a:t>27.10.2022</a:t>
            </a:fld>
            <a:endParaRPr lang="ru-RU"/>
          </a:p>
        </p:txBody>
      </p:sp>
      <p:sp>
        <p:nvSpPr>
          <p:cNvPr id="3" name="Нижний колонтитул 2">
            <a:extLst>
              <a:ext uri="{FF2B5EF4-FFF2-40B4-BE49-F238E27FC236}">
                <a16:creationId xmlns:a16="http://schemas.microsoft.com/office/drawing/2014/main" xmlns="" id="{84389AF4-A1DD-4DD9-A1DD-B1829D93A7AB}"/>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xmlns="" id="{6FCC1299-D91A-4168-8E29-2FEEF9D23542}"/>
              </a:ext>
            </a:extLst>
          </p:cNvPr>
          <p:cNvSpPr>
            <a:spLocks noGrp="1"/>
          </p:cNvSpPr>
          <p:nvPr>
            <p:ph type="sldNum" sz="quarter" idx="12"/>
          </p:nvPr>
        </p:nvSpPr>
        <p:spPr/>
        <p:txBody>
          <a:bodyPr/>
          <a:lstStyle/>
          <a:p>
            <a:fld id="{B5C6FE20-162B-4F87-9FA3-DD049670BEB2}" type="slidenum">
              <a:rPr lang="ru-RU" smtClean="0"/>
              <a:t>‹#›</a:t>
            </a:fld>
            <a:endParaRPr lang="ru-RU"/>
          </a:p>
        </p:txBody>
      </p:sp>
    </p:spTree>
    <p:extLst>
      <p:ext uri="{BB962C8B-B14F-4D97-AF65-F5344CB8AC3E}">
        <p14:creationId xmlns:p14="http://schemas.microsoft.com/office/powerpoint/2010/main" val="443042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AD9C2DA-6E07-443E-A634-37F8B627F05C}"/>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xmlns="" id="{29902733-E2C2-4A9D-B27B-1EF9FDFCC8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xmlns="" id="{0D245AEB-5552-4445-BF70-9EE50C88B1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F5B800FD-EEE4-40AB-A4BB-9949764C33E6}"/>
              </a:ext>
            </a:extLst>
          </p:cNvPr>
          <p:cNvSpPr>
            <a:spLocks noGrp="1"/>
          </p:cNvSpPr>
          <p:nvPr>
            <p:ph type="dt" sz="half" idx="10"/>
          </p:nvPr>
        </p:nvSpPr>
        <p:spPr/>
        <p:txBody>
          <a:bodyPr/>
          <a:lstStyle/>
          <a:p>
            <a:fld id="{FC8DE362-7682-4665-AB66-18DDB28DE1E5}" type="datetimeFigureOut">
              <a:rPr lang="ru-RU" smtClean="0"/>
              <a:t>27.10.2022</a:t>
            </a:fld>
            <a:endParaRPr lang="ru-RU"/>
          </a:p>
        </p:txBody>
      </p:sp>
      <p:sp>
        <p:nvSpPr>
          <p:cNvPr id="6" name="Нижний колонтитул 5">
            <a:extLst>
              <a:ext uri="{FF2B5EF4-FFF2-40B4-BE49-F238E27FC236}">
                <a16:creationId xmlns:a16="http://schemas.microsoft.com/office/drawing/2014/main" xmlns="" id="{EB9F37DE-EDEB-4D07-BF57-694C1AF17836}"/>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AF0F74F5-5959-4F17-B6E0-C2179FE1C8E8}"/>
              </a:ext>
            </a:extLst>
          </p:cNvPr>
          <p:cNvSpPr>
            <a:spLocks noGrp="1"/>
          </p:cNvSpPr>
          <p:nvPr>
            <p:ph type="sldNum" sz="quarter" idx="12"/>
          </p:nvPr>
        </p:nvSpPr>
        <p:spPr/>
        <p:txBody>
          <a:bodyPr/>
          <a:lstStyle/>
          <a:p>
            <a:fld id="{B5C6FE20-162B-4F87-9FA3-DD049670BEB2}" type="slidenum">
              <a:rPr lang="ru-RU" smtClean="0"/>
              <a:t>‹#›</a:t>
            </a:fld>
            <a:endParaRPr lang="ru-RU"/>
          </a:p>
        </p:txBody>
      </p:sp>
    </p:spTree>
    <p:extLst>
      <p:ext uri="{BB962C8B-B14F-4D97-AF65-F5344CB8AC3E}">
        <p14:creationId xmlns:p14="http://schemas.microsoft.com/office/powerpoint/2010/main" val="25068550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64DC8FFF-00F1-4687-ABD8-42AA94518A92}"/>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xmlns="" id="{5970C9BE-06E7-4CE2-9B0A-D8513639204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xmlns="" id="{E0E6B276-9536-4D19-97B0-A5BC410EF6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0F9FFEAC-FD75-4D4B-B8AE-C5EDE977ED05}"/>
              </a:ext>
            </a:extLst>
          </p:cNvPr>
          <p:cNvSpPr>
            <a:spLocks noGrp="1"/>
          </p:cNvSpPr>
          <p:nvPr>
            <p:ph type="dt" sz="half" idx="10"/>
          </p:nvPr>
        </p:nvSpPr>
        <p:spPr/>
        <p:txBody>
          <a:bodyPr/>
          <a:lstStyle/>
          <a:p>
            <a:fld id="{FC8DE362-7682-4665-AB66-18DDB28DE1E5}" type="datetimeFigureOut">
              <a:rPr lang="ru-RU" smtClean="0"/>
              <a:t>27.10.2022</a:t>
            </a:fld>
            <a:endParaRPr lang="ru-RU"/>
          </a:p>
        </p:txBody>
      </p:sp>
      <p:sp>
        <p:nvSpPr>
          <p:cNvPr id="6" name="Нижний колонтитул 5">
            <a:extLst>
              <a:ext uri="{FF2B5EF4-FFF2-40B4-BE49-F238E27FC236}">
                <a16:creationId xmlns:a16="http://schemas.microsoft.com/office/drawing/2014/main" xmlns="" id="{E554F734-9A1D-4258-BD2F-DF505526DFD1}"/>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2BF13E1C-33CE-49C6-A324-99D19BB4B443}"/>
              </a:ext>
            </a:extLst>
          </p:cNvPr>
          <p:cNvSpPr>
            <a:spLocks noGrp="1"/>
          </p:cNvSpPr>
          <p:nvPr>
            <p:ph type="sldNum" sz="quarter" idx="12"/>
          </p:nvPr>
        </p:nvSpPr>
        <p:spPr/>
        <p:txBody>
          <a:bodyPr/>
          <a:lstStyle/>
          <a:p>
            <a:fld id="{B5C6FE20-162B-4F87-9FA3-DD049670BEB2}" type="slidenum">
              <a:rPr lang="ru-RU" smtClean="0"/>
              <a:t>‹#›</a:t>
            </a:fld>
            <a:endParaRPr lang="ru-RU"/>
          </a:p>
        </p:txBody>
      </p:sp>
    </p:spTree>
    <p:extLst>
      <p:ext uri="{BB962C8B-B14F-4D97-AF65-F5344CB8AC3E}">
        <p14:creationId xmlns:p14="http://schemas.microsoft.com/office/powerpoint/2010/main" val="1549806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EEBC3477-2B9E-4BF8-937C-1CDEB0A466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xmlns="" id="{F145376B-B578-43F8-8C82-9D4578D115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00FC6FB5-590E-4E4E-924B-6092292A45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8DE362-7682-4665-AB66-18DDB28DE1E5}" type="datetimeFigureOut">
              <a:rPr lang="ru-RU" smtClean="0"/>
              <a:t>27.10.2022</a:t>
            </a:fld>
            <a:endParaRPr lang="ru-RU"/>
          </a:p>
        </p:txBody>
      </p:sp>
      <p:sp>
        <p:nvSpPr>
          <p:cNvPr id="5" name="Нижний колонтитул 4">
            <a:extLst>
              <a:ext uri="{FF2B5EF4-FFF2-40B4-BE49-F238E27FC236}">
                <a16:creationId xmlns:a16="http://schemas.microsoft.com/office/drawing/2014/main" xmlns="" id="{F1FCF1E2-DFE5-4A57-8EE7-286E5C640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xmlns="" id="{FE2E5B02-F509-4113-A4A0-000EC5BD18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C6FE20-162B-4F87-9FA3-DD049670BEB2}" type="slidenum">
              <a:rPr lang="ru-RU" smtClean="0"/>
              <a:t>‹#›</a:t>
            </a:fld>
            <a:endParaRPr lang="ru-RU"/>
          </a:p>
        </p:txBody>
      </p:sp>
      <p:pic>
        <p:nvPicPr>
          <p:cNvPr id="8" name="Рисунок 7">
            <a:extLst>
              <a:ext uri="{FF2B5EF4-FFF2-40B4-BE49-F238E27FC236}">
                <a16:creationId xmlns:a16="http://schemas.microsoft.com/office/drawing/2014/main" xmlns="" id="{4A8EB0AB-E724-4EE9-A118-A9731EEEAC16}"/>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23069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A68B8A48-0734-4D36-913B-5351F32A2077}"/>
              </a:ext>
            </a:extLst>
          </p:cNvPr>
          <p:cNvSpPr>
            <a:spLocks noGrp="1"/>
          </p:cNvSpPr>
          <p:nvPr>
            <p:ph type="ctrTitle"/>
          </p:nvPr>
        </p:nvSpPr>
        <p:spPr>
          <a:xfrm>
            <a:off x="1219200" y="1815090"/>
            <a:ext cx="9144000" cy="2387600"/>
          </a:xfrm>
        </p:spPr>
        <p:txBody>
          <a:bodyPr>
            <a:normAutofit fontScale="90000"/>
          </a:bodyPr>
          <a:lstStyle/>
          <a:p>
            <a:r>
              <a:rPr lang="ru-RU" sz="7200" b="1" dirty="0">
                <a:ln w="9525">
                  <a:solidFill>
                    <a:schemeClr val="bg1"/>
                  </a:solidFill>
                  <a:prstDash val="solid"/>
                </a:ln>
                <a:solidFill>
                  <a:srgbClr val="6C2D09"/>
                </a:solidFill>
                <a:effectLst>
                  <a:outerShdw blurRad="12700" dist="38100" dir="2700000" algn="tl" rotWithShape="0">
                    <a:schemeClr val="bg1">
                      <a:lumMod val="50000"/>
                    </a:schemeClr>
                  </a:outerShdw>
                </a:effectLst>
                <a:latin typeface="+mn-lt"/>
              </a:rPr>
              <a:t>ТРИЗ и РТВ при обучении детей рассказыванию</a:t>
            </a:r>
            <a:endParaRPr lang="ru-RU" sz="7200" b="1" dirty="0">
              <a:ln w="9525">
                <a:solidFill>
                  <a:schemeClr val="bg1"/>
                </a:solidFill>
                <a:prstDash val="solid"/>
              </a:ln>
              <a:solidFill>
                <a:srgbClr val="6C2D09"/>
              </a:solidFill>
              <a:effectLst>
                <a:outerShdw blurRad="12700" dist="38100" dir="2700000" algn="tl" rotWithShape="0">
                  <a:schemeClr val="bg1">
                    <a:lumMod val="50000"/>
                  </a:schemeClr>
                </a:outerShdw>
              </a:effectLst>
              <a:latin typeface="+mn-lt"/>
            </a:endParaRPr>
          </a:p>
        </p:txBody>
      </p:sp>
      <p:sp>
        <p:nvSpPr>
          <p:cNvPr id="3" name="Подзаголовок 2">
            <a:extLst>
              <a:ext uri="{FF2B5EF4-FFF2-40B4-BE49-F238E27FC236}">
                <a16:creationId xmlns:a16="http://schemas.microsoft.com/office/drawing/2014/main" xmlns="" id="{D8EEBFF7-EC1A-40BA-A522-D4ECB3F253AE}"/>
              </a:ext>
            </a:extLst>
          </p:cNvPr>
          <p:cNvSpPr>
            <a:spLocks noGrp="1"/>
          </p:cNvSpPr>
          <p:nvPr>
            <p:ph type="subTitle" idx="1"/>
          </p:nvPr>
        </p:nvSpPr>
        <p:spPr>
          <a:xfrm>
            <a:off x="8862646" y="6030119"/>
            <a:ext cx="3329354" cy="1655762"/>
          </a:xfrm>
        </p:spPr>
        <p:txBody>
          <a:bodyPr/>
          <a:lstStyle/>
          <a:p>
            <a:r>
              <a:rPr lang="ru-RU" dirty="0" smtClean="0"/>
              <a:t>Ширяева В.А.</a:t>
            </a:r>
            <a:endParaRPr lang="ru-RU" dirty="0"/>
          </a:p>
        </p:txBody>
      </p:sp>
    </p:spTree>
    <p:extLst>
      <p:ext uri="{BB962C8B-B14F-4D97-AF65-F5344CB8AC3E}">
        <p14:creationId xmlns:p14="http://schemas.microsoft.com/office/powerpoint/2010/main" val="3018429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22584" y="365125"/>
            <a:ext cx="9431215" cy="1325563"/>
          </a:xfrm>
        </p:spPr>
        <p:txBody>
          <a:bodyPr>
            <a:normAutofit fontScale="90000"/>
          </a:bodyPr>
          <a:lstStyle/>
          <a:p>
            <a:r>
              <a:rPr lang="ru-RU" dirty="0"/>
              <a:t>Этап </a:t>
            </a:r>
            <a:r>
              <a:rPr lang="ru-RU" dirty="0" smtClean="0"/>
              <a:t>7: Составление </a:t>
            </a:r>
            <a:r>
              <a:rPr lang="ru-RU" dirty="0"/>
              <a:t>речевых зарисовок с использованием разных точек </a:t>
            </a:r>
            <a:r>
              <a:rPr lang="ru-RU" dirty="0" smtClean="0"/>
              <a:t>зрения</a:t>
            </a:r>
            <a:endParaRPr lang="ru-RU" dirty="0"/>
          </a:p>
        </p:txBody>
      </p:sp>
      <p:sp>
        <p:nvSpPr>
          <p:cNvPr id="3" name="Объект 2"/>
          <p:cNvSpPr>
            <a:spLocks noGrp="1"/>
          </p:cNvSpPr>
          <p:nvPr>
            <p:ph idx="1"/>
          </p:nvPr>
        </p:nvSpPr>
        <p:spPr>
          <a:xfrm>
            <a:off x="1793630" y="1825625"/>
            <a:ext cx="9560169" cy="4351338"/>
          </a:xfrm>
        </p:spPr>
        <p:txBody>
          <a:bodyPr/>
          <a:lstStyle/>
          <a:p>
            <a:pPr marL="0" indent="0">
              <a:buNone/>
            </a:pPr>
            <a:r>
              <a:rPr lang="ru-RU" dirty="0"/>
              <a:t>У</a:t>
            </a:r>
            <a:r>
              <a:rPr lang="ru-RU" dirty="0" smtClean="0"/>
              <a:t>пражнять </a:t>
            </a:r>
            <a:r>
              <a:rPr lang="ru-RU" dirty="0"/>
              <a:t>детей в умении перевоплощаться в объект на картине, изменять свое настроение во времени;</a:t>
            </a:r>
          </a:p>
          <a:p>
            <a:pPr marL="0" indent="0">
              <a:buNone/>
            </a:pPr>
            <a:r>
              <a:rPr lang="ru-RU" dirty="0"/>
              <a:t>«Я превращаюсь в объект на картине и у меня… характер» активизировать в речи слова, обозначающие свойства характера </a:t>
            </a:r>
            <a:r>
              <a:rPr lang="ru-RU" dirty="0" smtClean="0"/>
              <a:t>объекта;</a:t>
            </a:r>
            <a:endParaRPr lang="ru-RU" dirty="0"/>
          </a:p>
          <a:p>
            <a:pPr marL="0" indent="0">
              <a:buNone/>
            </a:pPr>
            <a:r>
              <a:rPr lang="ru-RU" dirty="0" smtClean="0"/>
              <a:t>Составлять </a:t>
            </a:r>
            <a:r>
              <a:rPr lang="ru-RU" dirty="0"/>
              <a:t>речевую зарисовку от имени какого-либо объекта на </a:t>
            </a:r>
            <a:r>
              <a:rPr lang="ru-RU" dirty="0" smtClean="0"/>
              <a:t>картине.</a:t>
            </a:r>
            <a:endParaRPr lang="ru-RU" dirty="0"/>
          </a:p>
          <a:p>
            <a:pPr marL="0" indent="0">
              <a:buNone/>
            </a:pPr>
            <a:endParaRPr lang="ru-RU" dirty="0"/>
          </a:p>
        </p:txBody>
      </p:sp>
    </p:spTree>
    <p:extLst>
      <p:ext uri="{BB962C8B-B14F-4D97-AF65-F5344CB8AC3E}">
        <p14:creationId xmlns:p14="http://schemas.microsoft.com/office/powerpoint/2010/main" val="17682481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69476" y="365125"/>
            <a:ext cx="9384323" cy="1325563"/>
          </a:xfrm>
        </p:spPr>
        <p:txBody>
          <a:bodyPr>
            <a:normAutofit fontScale="90000"/>
          </a:bodyPr>
          <a:lstStyle/>
          <a:p>
            <a:r>
              <a:rPr lang="ru-RU" dirty="0"/>
              <a:t>Этап </a:t>
            </a:r>
            <a:r>
              <a:rPr lang="ru-RU" dirty="0" smtClean="0"/>
              <a:t>8: Описание </a:t>
            </a:r>
            <a:r>
              <a:rPr lang="ru-RU" dirty="0"/>
              <a:t>объекта с изменением его характеристики во </a:t>
            </a:r>
            <a:r>
              <a:rPr lang="ru-RU" dirty="0" smtClean="0"/>
              <a:t>времени</a:t>
            </a:r>
            <a:endParaRPr lang="ru-RU" dirty="0"/>
          </a:p>
        </p:txBody>
      </p:sp>
      <p:sp>
        <p:nvSpPr>
          <p:cNvPr id="3" name="Объект 2"/>
          <p:cNvSpPr>
            <a:spLocks noGrp="1"/>
          </p:cNvSpPr>
          <p:nvPr>
            <p:ph idx="1"/>
          </p:nvPr>
        </p:nvSpPr>
        <p:spPr>
          <a:xfrm>
            <a:off x="1899138" y="1825625"/>
            <a:ext cx="9454662" cy="4351338"/>
          </a:xfrm>
        </p:spPr>
        <p:txBody>
          <a:bodyPr/>
          <a:lstStyle/>
          <a:p>
            <a:pPr marL="0" indent="0">
              <a:buNone/>
            </a:pPr>
            <a:r>
              <a:rPr lang="ru-RU" dirty="0" smtClean="0"/>
              <a:t>Составлять </a:t>
            </a:r>
            <a:r>
              <a:rPr lang="ru-RU" dirty="0"/>
              <a:t>речевые зарисовки об изменении объекта во времени</a:t>
            </a:r>
            <a:r>
              <a:rPr lang="ru-RU" dirty="0" smtClean="0"/>
              <a:t>;</a:t>
            </a:r>
            <a:endParaRPr lang="ru-RU" dirty="0"/>
          </a:p>
          <a:p>
            <a:pPr marL="0" indent="0">
              <a:buNone/>
            </a:pPr>
            <a:r>
              <a:rPr lang="ru-RU" dirty="0"/>
              <a:t>«Я выбираю объект и представляю, что было с ним раньше и что будет с ним потом.</a:t>
            </a:r>
          </a:p>
          <a:p>
            <a:pPr marL="0" indent="0">
              <a:buNone/>
            </a:pPr>
            <a:r>
              <a:rPr lang="ru-RU" dirty="0" smtClean="0"/>
              <a:t>Картина </a:t>
            </a:r>
            <a:r>
              <a:rPr lang="ru-RU" dirty="0"/>
              <a:t>рассматривается детьми как остановившейся миг. По сути же, возможно развитие сюжета во времени.</a:t>
            </a:r>
          </a:p>
        </p:txBody>
      </p:sp>
    </p:spTree>
    <p:extLst>
      <p:ext uri="{BB962C8B-B14F-4D97-AF65-F5344CB8AC3E}">
        <p14:creationId xmlns:p14="http://schemas.microsoft.com/office/powerpoint/2010/main" val="27311081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81200" y="365125"/>
            <a:ext cx="9372600" cy="1325563"/>
          </a:xfrm>
        </p:spPr>
        <p:txBody>
          <a:bodyPr>
            <a:normAutofit/>
          </a:bodyPr>
          <a:lstStyle/>
          <a:p>
            <a:r>
              <a:rPr lang="ru-RU" dirty="0"/>
              <a:t>Этап </a:t>
            </a:r>
            <a:r>
              <a:rPr lang="ru-RU" dirty="0" smtClean="0"/>
              <a:t>9: Понятие </a:t>
            </a:r>
            <a:r>
              <a:rPr lang="ru-RU" dirty="0"/>
              <a:t>о смысловых характеристиках </a:t>
            </a:r>
            <a:r>
              <a:rPr lang="ru-RU" dirty="0" smtClean="0"/>
              <a:t>картины</a:t>
            </a:r>
            <a:endParaRPr lang="ru-RU" dirty="0"/>
          </a:p>
        </p:txBody>
      </p:sp>
      <p:sp>
        <p:nvSpPr>
          <p:cNvPr id="3" name="Объект 2"/>
          <p:cNvSpPr>
            <a:spLocks noGrp="1"/>
          </p:cNvSpPr>
          <p:nvPr>
            <p:ph idx="1"/>
          </p:nvPr>
        </p:nvSpPr>
        <p:spPr>
          <a:xfrm>
            <a:off x="1852246" y="1825625"/>
            <a:ext cx="9501554" cy="4351338"/>
          </a:xfrm>
        </p:spPr>
        <p:txBody>
          <a:bodyPr>
            <a:normAutofit fontScale="85000" lnSpcReduction="20000"/>
          </a:bodyPr>
          <a:lstStyle/>
          <a:p>
            <a:pPr marL="0" indent="0">
              <a:buNone/>
            </a:pPr>
            <a:r>
              <a:rPr lang="ru-RU" dirty="0" smtClean="0"/>
              <a:t>Находить </a:t>
            </a:r>
            <a:r>
              <a:rPr lang="ru-RU" dirty="0"/>
              <a:t>и объяснить смысловое содержание картины</a:t>
            </a:r>
            <a:r>
              <a:rPr lang="ru-RU" dirty="0" smtClean="0"/>
              <a:t>;</a:t>
            </a:r>
            <a:endParaRPr lang="ru-RU" dirty="0"/>
          </a:p>
          <a:p>
            <a:pPr marL="0" indent="0">
              <a:buNone/>
            </a:pPr>
            <a:r>
              <a:rPr lang="ru-RU" dirty="0" smtClean="0"/>
              <a:t>Составлять </a:t>
            </a:r>
            <a:r>
              <a:rPr lang="ru-RU" dirty="0"/>
              <a:t>речевые зарисовки по типу рассуждения;</a:t>
            </a:r>
          </a:p>
          <a:p>
            <a:pPr marL="0" indent="0">
              <a:buNone/>
            </a:pPr>
            <a:r>
              <a:rPr lang="ru-RU" dirty="0" smtClean="0"/>
              <a:t>Активизировать </a:t>
            </a:r>
            <a:r>
              <a:rPr lang="ru-RU" dirty="0"/>
              <a:t>в речи слова, обозначающие смысл сюжета картины;</a:t>
            </a:r>
          </a:p>
          <a:p>
            <a:pPr marL="0" indent="0">
              <a:buNone/>
            </a:pPr>
            <a:r>
              <a:rPr lang="ru-RU" dirty="0" smtClean="0"/>
              <a:t>«</a:t>
            </a:r>
            <a:r>
              <a:rPr lang="ru-RU" dirty="0"/>
              <a:t>У каждой картины есть мудрость, правило жизни или главный смысл».</a:t>
            </a:r>
          </a:p>
          <a:p>
            <a:pPr marL="0" indent="0">
              <a:buNone/>
            </a:pPr>
            <a:endParaRPr lang="ru-RU" dirty="0"/>
          </a:p>
          <a:p>
            <a:pPr marL="0" indent="0">
              <a:buNone/>
            </a:pPr>
            <a:r>
              <a:rPr lang="ru-RU" dirty="0"/>
              <a:t>Для осмысления содержания картины необходимо использовать пословицы и поговорки. Они могут иметь прямой и иносказательный смысл, более значимый по сравнению с тем, который в них выражен. Но смысл пословицы, поговорки так емок, что предоставляет возможность человеку по-разному толковать его. Данная многозначность позволяет «привязать» житейскую мудрость к картине любого содержания.</a:t>
            </a:r>
          </a:p>
        </p:txBody>
      </p:sp>
    </p:spTree>
    <p:extLst>
      <p:ext uri="{BB962C8B-B14F-4D97-AF65-F5344CB8AC3E}">
        <p14:creationId xmlns:p14="http://schemas.microsoft.com/office/powerpoint/2010/main" val="5092080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92922" y="365125"/>
            <a:ext cx="9360877" cy="1325563"/>
          </a:xfrm>
        </p:spPr>
        <p:txBody>
          <a:bodyPr>
            <a:normAutofit fontScale="90000"/>
          </a:bodyPr>
          <a:lstStyle/>
          <a:p>
            <a:r>
              <a:rPr lang="ru-RU" dirty="0"/>
              <a:t>Итоговая беседа</a:t>
            </a:r>
            <a:r>
              <a:rPr lang="ru-RU" dirty="0" smtClean="0"/>
              <a:t>:</a:t>
            </a:r>
            <a:r>
              <a:rPr lang="ru-RU" dirty="0"/>
              <a:t/>
            </a:r>
            <a:br>
              <a:rPr lang="ru-RU" dirty="0"/>
            </a:br>
            <a:r>
              <a:rPr lang="ru-RU" dirty="0" smtClean="0"/>
              <a:t>Составление </a:t>
            </a:r>
            <a:r>
              <a:rPr lang="ru-RU" dirty="0"/>
              <a:t>детьми творческих рассказов по </a:t>
            </a:r>
            <a:r>
              <a:rPr lang="ru-RU" dirty="0" smtClean="0"/>
              <a:t>картине</a:t>
            </a:r>
            <a:endParaRPr lang="ru-RU" dirty="0"/>
          </a:p>
        </p:txBody>
      </p:sp>
      <p:sp>
        <p:nvSpPr>
          <p:cNvPr id="3" name="Объект 2"/>
          <p:cNvSpPr>
            <a:spLocks noGrp="1"/>
          </p:cNvSpPr>
          <p:nvPr>
            <p:ph idx="1"/>
          </p:nvPr>
        </p:nvSpPr>
        <p:spPr>
          <a:xfrm>
            <a:off x="1957754" y="1825625"/>
            <a:ext cx="9396046" cy="4351338"/>
          </a:xfrm>
        </p:spPr>
        <p:txBody>
          <a:bodyPr/>
          <a:lstStyle/>
          <a:p>
            <a:pPr marL="0" indent="0">
              <a:buNone/>
            </a:pPr>
            <a:r>
              <a:rPr lang="ru-RU" dirty="0"/>
              <a:t>З</a:t>
            </a:r>
            <a:r>
              <a:rPr lang="ru-RU" dirty="0" smtClean="0"/>
              <a:t>акрепить </a:t>
            </a:r>
            <a:r>
              <a:rPr lang="ru-RU" dirty="0"/>
              <a:t>занятия, полученные в ходе этапов составления рассказа по картине.</a:t>
            </a:r>
          </a:p>
          <a:p>
            <a:endParaRPr lang="ru-RU" dirty="0"/>
          </a:p>
          <a:p>
            <a:pPr marL="0" indent="0">
              <a:buNone/>
            </a:pPr>
            <a:r>
              <a:rPr lang="ru-RU" dirty="0"/>
              <a:t>Воспитатель заранее составляет и записывает собственный творческий рассказ по картине. Это может быть стихотворная поэма или рассказ-рассуждение, размышление. По времени рассказ не должен превышать 2 – 3 мин.</a:t>
            </a:r>
          </a:p>
        </p:txBody>
      </p:sp>
    </p:spTree>
    <p:extLst>
      <p:ext uri="{BB962C8B-B14F-4D97-AF65-F5344CB8AC3E}">
        <p14:creationId xmlns:p14="http://schemas.microsoft.com/office/powerpoint/2010/main" val="20058462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770184" y="1825625"/>
            <a:ext cx="9583615" cy="4351338"/>
          </a:xfrm>
        </p:spPr>
        <p:txBody>
          <a:bodyPr/>
          <a:lstStyle/>
          <a:p>
            <a:pPr marL="0" indent="0" algn="ctr">
              <a:buNone/>
            </a:pPr>
            <a:r>
              <a:rPr lang="ru-RU" dirty="0"/>
              <a:t>При обучении детей по традиционной методике они уже через 1 - 2  дня  забывают даже название картины и не помнят ее смыслового значения. При планомерной работе по методике ТРИЗ даже через неделю дети способны составить рассказ по данной картине по памяти. При этом их рассказы могут носить творческий, более оригинальный характер.</a:t>
            </a:r>
          </a:p>
        </p:txBody>
      </p:sp>
    </p:spTree>
    <p:extLst>
      <p:ext uri="{BB962C8B-B14F-4D97-AF65-F5344CB8AC3E}">
        <p14:creationId xmlns:p14="http://schemas.microsoft.com/office/powerpoint/2010/main" val="4892930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22585" y="365125"/>
            <a:ext cx="9431214" cy="1325563"/>
          </a:xfrm>
        </p:spPr>
        <p:txBody>
          <a:bodyPr/>
          <a:lstStyle/>
          <a:p>
            <a:r>
              <a:rPr lang="ru-RU" dirty="0" smtClean="0"/>
              <a:t>Развитие </a:t>
            </a:r>
            <a:r>
              <a:rPr lang="ru-RU" dirty="0"/>
              <a:t>творческого воображения</a:t>
            </a:r>
          </a:p>
        </p:txBody>
      </p:sp>
      <p:sp>
        <p:nvSpPr>
          <p:cNvPr id="3" name="Объект 2"/>
          <p:cNvSpPr>
            <a:spLocks noGrp="1"/>
          </p:cNvSpPr>
          <p:nvPr>
            <p:ph idx="1"/>
          </p:nvPr>
        </p:nvSpPr>
        <p:spPr>
          <a:xfrm>
            <a:off x="1863968" y="1825625"/>
            <a:ext cx="9489831" cy="4351338"/>
          </a:xfrm>
        </p:spPr>
        <p:txBody>
          <a:bodyPr/>
          <a:lstStyle/>
          <a:p>
            <a:r>
              <a:rPr lang="ru-RU" dirty="0"/>
              <a:t>Именно это и есть один из важнейших курсов, входящих в программу ТРИЗ. Развитие творческого воображения – важная составляющая теории решения изобретательских задач.</a:t>
            </a:r>
          </a:p>
        </p:txBody>
      </p:sp>
    </p:spTree>
    <p:extLst>
      <p:ext uri="{BB962C8B-B14F-4D97-AF65-F5344CB8AC3E}">
        <p14:creationId xmlns:p14="http://schemas.microsoft.com/office/powerpoint/2010/main" val="22428498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81200" y="365125"/>
            <a:ext cx="9372600" cy="1325563"/>
          </a:xfrm>
        </p:spPr>
        <p:txBody>
          <a:bodyPr/>
          <a:lstStyle/>
          <a:p>
            <a:r>
              <a:rPr lang="ru-RU" dirty="0" smtClean="0"/>
              <a:t>Методы </a:t>
            </a:r>
            <a:r>
              <a:rPr lang="ru-RU" dirty="0"/>
              <a:t>РТВ</a:t>
            </a:r>
            <a:r>
              <a:rPr lang="ru-RU" dirty="0" smtClean="0"/>
              <a:t>:</a:t>
            </a:r>
            <a:endParaRPr lang="ru-RU" dirty="0"/>
          </a:p>
        </p:txBody>
      </p:sp>
      <p:sp>
        <p:nvSpPr>
          <p:cNvPr id="3" name="Объект 2"/>
          <p:cNvSpPr>
            <a:spLocks noGrp="1"/>
          </p:cNvSpPr>
          <p:nvPr>
            <p:ph idx="1"/>
          </p:nvPr>
        </p:nvSpPr>
        <p:spPr>
          <a:xfrm>
            <a:off x="1746738" y="1825625"/>
            <a:ext cx="9607062" cy="4351338"/>
          </a:xfrm>
        </p:spPr>
        <p:txBody>
          <a:bodyPr>
            <a:normAutofit/>
          </a:bodyPr>
          <a:lstStyle/>
          <a:p>
            <a:r>
              <a:rPr lang="ru-RU" dirty="0" smtClean="0"/>
              <a:t>метод </a:t>
            </a:r>
            <a:r>
              <a:rPr lang="ru-RU" dirty="0"/>
              <a:t>золотой рыбки;</a:t>
            </a:r>
          </a:p>
          <a:p>
            <a:r>
              <a:rPr lang="ru-RU" dirty="0"/>
              <a:t>метод маленьких человечков;</a:t>
            </a:r>
          </a:p>
          <a:p>
            <a:r>
              <a:rPr lang="ru-RU" dirty="0"/>
              <a:t>метод </a:t>
            </a:r>
            <a:r>
              <a:rPr lang="ru-RU" dirty="0" smtClean="0"/>
              <a:t>фокальных (случайных) </a:t>
            </a:r>
            <a:r>
              <a:rPr lang="ru-RU" dirty="0"/>
              <a:t>объектов;</a:t>
            </a:r>
          </a:p>
          <a:p>
            <a:r>
              <a:rPr lang="ru-RU" dirty="0"/>
              <a:t>морфологический анализ;</a:t>
            </a:r>
          </a:p>
          <a:p>
            <a:r>
              <a:rPr lang="ru-RU" dirty="0"/>
              <a:t>бином фантазии;</a:t>
            </a:r>
          </a:p>
          <a:p>
            <a:r>
              <a:rPr lang="ru-RU" dirty="0"/>
              <a:t>метод числовой оси;</a:t>
            </a:r>
          </a:p>
          <a:p>
            <a:r>
              <a:rPr lang="ru-RU" dirty="0"/>
              <a:t>метод Робинзона Крузо и др.</a:t>
            </a:r>
          </a:p>
        </p:txBody>
      </p:sp>
    </p:spTree>
    <p:extLst>
      <p:ext uri="{BB962C8B-B14F-4D97-AF65-F5344CB8AC3E}">
        <p14:creationId xmlns:p14="http://schemas.microsoft.com/office/powerpoint/2010/main" val="23212846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53785" y="0"/>
            <a:ext cx="915592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892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p:txBody>
          <a:bodyPr/>
          <a:lstStyle/>
          <a:p>
            <a:r>
              <a:rPr lang="ru-RU" dirty="0" smtClean="0"/>
              <a:t>Спасибо </a:t>
            </a:r>
            <a:r>
              <a:rPr lang="ru-RU" smtClean="0"/>
              <a:t>за внимание!</a:t>
            </a:r>
            <a:endParaRPr lang="ru-RU"/>
          </a:p>
        </p:txBody>
      </p:sp>
      <p:sp>
        <p:nvSpPr>
          <p:cNvPr id="5" name="Подзаголовок 4"/>
          <p:cNvSpPr>
            <a:spLocks noGrp="1"/>
          </p:cNvSpPr>
          <p:nvPr>
            <p:ph type="subTitle" idx="1"/>
          </p:nvPr>
        </p:nvSpPr>
        <p:spPr/>
        <p:txBody>
          <a:bodyPr/>
          <a:lstStyle/>
          <a:p>
            <a:endParaRPr lang="ru-RU"/>
          </a:p>
        </p:txBody>
      </p:sp>
    </p:spTree>
    <p:extLst>
      <p:ext uri="{BB962C8B-B14F-4D97-AF65-F5344CB8AC3E}">
        <p14:creationId xmlns:p14="http://schemas.microsoft.com/office/powerpoint/2010/main" val="3193489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75692" y="365125"/>
            <a:ext cx="9478108" cy="1325563"/>
          </a:xfrm>
        </p:spPr>
        <p:txBody>
          <a:bodyPr/>
          <a:lstStyle/>
          <a:p>
            <a:pPr algn="ctr"/>
            <a:r>
              <a:rPr lang="ru-RU" b="1" dirty="0"/>
              <a:t>Теория решения изобретательских задач</a:t>
            </a:r>
          </a:p>
        </p:txBody>
      </p:sp>
      <p:sp>
        <p:nvSpPr>
          <p:cNvPr id="3" name="Объект 2"/>
          <p:cNvSpPr>
            <a:spLocks noGrp="1"/>
          </p:cNvSpPr>
          <p:nvPr>
            <p:ph idx="1"/>
          </p:nvPr>
        </p:nvSpPr>
        <p:spPr>
          <a:xfrm>
            <a:off x="1899138" y="1825625"/>
            <a:ext cx="9454662" cy="4351338"/>
          </a:xfrm>
        </p:spPr>
        <p:txBody>
          <a:bodyPr>
            <a:normAutofit fontScale="92500"/>
          </a:bodyPr>
          <a:lstStyle/>
          <a:p>
            <a:pPr marL="0" indent="0">
              <a:buNone/>
            </a:pPr>
            <a:r>
              <a:rPr lang="ru-RU" dirty="0"/>
              <a:t>Задачи использования технологии ТРИЗ</a:t>
            </a:r>
            <a:r>
              <a:rPr lang="ru-RU" dirty="0" smtClean="0"/>
              <a:t>:</a:t>
            </a:r>
            <a:endParaRPr lang="ru-RU" dirty="0"/>
          </a:p>
          <a:p>
            <a:r>
              <a:rPr lang="ru-RU" dirty="0"/>
              <a:t>развитие нестандартного, системного, раскованного, широкоформатного, гибкого мышления, умения отслеживать тонкие причинно-следственные связи, видеть логические закономерности происходящих явлений и событий;</a:t>
            </a:r>
          </a:p>
          <a:p>
            <a:r>
              <a:rPr lang="ru-RU" dirty="0"/>
              <a:t>формирование целостной картины мира;</a:t>
            </a:r>
          </a:p>
          <a:p>
            <a:r>
              <a:rPr lang="ru-RU" dirty="0"/>
              <a:t>воспитание интереса к поисковой деятельности, стремления разрабатывать необычные варианты решения задачи;</a:t>
            </a:r>
          </a:p>
          <a:p>
            <a:r>
              <a:rPr lang="ru-RU" dirty="0"/>
              <a:t>развитие речи, памяти, творческого воображения.</a:t>
            </a:r>
          </a:p>
        </p:txBody>
      </p:sp>
    </p:spTree>
    <p:extLst>
      <p:ext uri="{BB962C8B-B14F-4D97-AF65-F5344CB8AC3E}">
        <p14:creationId xmlns:p14="http://schemas.microsoft.com/office/powerpoint/2010/main" val="2376244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512277" y="2845656"/>
            <a:ext cx="9144000" cy="2722806"/>
          </a:xfrm>
        </p:spPr>
        <p:txBody>
          <a:bodyPr>
            <a:normAutofit fontScale="90000"/>
          </a:bodyPr>
          <a:lstStyle/>
          <a:p>
            <a:r>
              <a:rPr lang="ru-RU" b="1" dirty="0" smtClean="0"/>
              <a:t>Составление </a:t>
            </a:r>
            <a:r>
              <a:rPr lang="ru-RU" b="1" dirty="0"/>
              <a:t>с детьми творческих рассказов по сюжетной картине с использованием технологии </a:t>
            </a:r>
            <a:r>
              <a:rPr lang="ru-RU" b="1" dirty="0" smtClean="0"/>
              <a:t>ТРИЗ</a:t>
            </a:r>
            <a:endParaRPr lang="ru-RU" b="1" dirty="0"/>
          </a:p>
        </p:txBody>
      </p:sp>
    </p:spTree>
    <p:extLst>
      <p:ext uri="{BB962C8B-B14F-4D97-AF65-F5344CB8AC3E}">
        <p14:creationId xmlns:p14="http://schemas.microsoft.com/office/powerpoint/2010/main" val="16212811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04646" y="365125"/>
            <a:ext cx="9349154" cy="1325563"/>
          </a:xfrm>
        </p:spPr>
        <p:txBody>
          <a:bodyPr>
            <a:normAutofit/>
          </a:bodyPr>
          <a:lstStyle/>
          <a:p>
            <a:r>
              <a:rPr lang="ru-RU" dirty="0"/>
              <a:t>Этап </a:t>
            </a:r>
            <a:r>
              <a:rPr lang="ru-RU" dirty="0" smtClean="0"/>
              <a:t>1: Определение </a:t>
            </a:r>
            <a:r>
              <a:rPr lang="ru-RU" dirty="0"/>
              <a:t>объектов на </a:t>
            </a:r>
            <a:r>
              <a:rPr lang="ru-RU" dirty="0" smtClean="0"/>
              <a:t>картине</a:t>
            </a:r>
            <a:endParaRPr lang="ru-RU" dirty="0"/>
          </a:p>
        </p:txBody>
      </p:sp>
      <p:sp>
        <p:nvSpPr>
          <p:cNvPr id="3" name="Объект 2"/>
          <p:cNvSpPr>
            <a:spLocks noGrp="1"/>
          </p:cNvSpPr>
          <p:nvPr>
            <p:ph idx="1"/>
          </p:nvPr>
        </p:nvSpPr>
        <p:spPr>
          <a:xfrm>
            <a:off x="1805354" y="1825625"/>
            <a:ext cx="9548446" cy="4351338"/>
          </a:xfrm>
        </p:spPr>
        <p:txBody>
          <a:bodyPr/>
          <a:lstStyle/>
          <a:p>
            <a:pPr marL="0" indent="0">
              <a:buNone/>
            </a:pPr>
            <a:r>
              <a:rPr lang="ru-RU" dirty="0" smtClean="0"/>
              <a:t>Этот </a:t>
            </a:r>
            <a:r>
              <a:rPr lang="ru-RU" dirty="0"/>
              <a:t>этап работы важен для обозначения объектов на картине и проговаривания их </a:t>
            </a:r>
            <a:r>
              <a:rPr lang="ru-RU" dirty="0" smtClean="0"/>
              <a:t>названий.</a:t>
            </a:r>
          </a:p>
          <a:p>
            <a:pPr marL="0" indent="0">
              <a:buNone/>
            </a:pPr>
            <a:r>
              <a:rPr lang="ru-RU" dirty="0"/>
              <a:t>Для мотивации детей к выделению объектов на картине кроме приемов «подзорная труба» можно использовать прием «бинокль» или приглашение «Волшебника Деления». Последовательность на называния объектов на картине может быть любой.</a:t>
            </a:r>
          </a:p>
        </p:txBody>
      </p:sp>
    </p:spTree>
    <p:extLst>
      <p:ext uri="{BB962C8B-B14F-4D97-AF65-F5344CB8AC3E}">
        <p14:creationId xmlns:p14="http://schemas.microsoft.com/office/powerpoint/2010/main" val="375986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365125"/>
            <a:ext cx="9525000" cy="1325563"/>
          </a:xfrm>
        </p:spPr>
        <p:txBody>
          <a:bodyPr>
            <a:normAutofit/>
          </a:bodyPr>
          <a:lstStyle/>
          <a:p>
            <a:r>
              <a:rPr lang="ru-RU" dirty="0"/>
              <a:t>Этап </a:t>
            </a:r>
            <a:r>
              <a:rPr lang="ru-RU" dirty="0" smtClean="0"/>
              <a:t>2: Установление </a:t>
            </a:r>
            <a:r>
              <a:rPr lang="ru-RU" dirty="0"/>
              <a:t>взаимосвязей между объектами на </a:t>
            </a:r>
            <a:r>
              <a:rPr lang="ru-RU" dirty="0" smtClean="0"/>
              <a:t>картине</a:t>
            </a:r>
            <a:endParaRPr lang="ru-RU" dirty="0"/>
          </a:p>
        </p:txBody>
      </p:sp>
      <p:sp>
        <p:nvSpPr>
          <p:cNvPr id="3" name="Объект 2"/>
          <p:cNvSpPr>
            <a:spLocks noGrp="1"/>
          </p:cNvSpPr>
          <p:nvPr>
            <p:ph idx="1"/>
          </p:nvPr>
        </p:nvSpPr>
        <p:spPr>
          <a:xfrm>
            <a:off x="1781908" y="1825625"/>
            <a:ext cx="9571892" cy="4351338"/>
          </a:xfrm>
        </p:spPr>
        <p:txBody>
          <a:bodyPr>
            <a:normAutofit fontScale="85000" lnSpcReduction="20000"/>
          </a:bodyPr>
          <a:lstStyle/>
          <a:p>
            <a:pPr marL="0" indent="0">
              <a:buNone/>
            </a:pPr>
            <a:r>
              <a:rPr lang="ru-RU" dirty="0"/>
              <a:t>Алгоритм установления взаимосвязей между объектами на картине</a:t>
            </a:r>
            <a:r>
              <a:rPr lang="ru-RU" dirty="0" smtClean="0"/>
              <a:t>:</a:t>
            </a:r>
            <a:endParaRPr lang="ru-RU" dirty="0"/>
          </a:p>
          <a:p>
            <a:pPr marL="514350" indent="-514350">
              <a:buFont typeface="+mj-lt"/>
              <a:buAutoNum type="arabicPeriod"/>
            </a:pPr>
            <a:r>
              <a:rPr lang="ru-RU" dirty="0"/>
              <a:t>в</a:t>
            </a:r>
            <a:r>
              <a:rPr lang="ru-RU" dirty="0" smtClean="0"/>
              <a:t>ыдели </a:t>
            </a:r>
            <a:r>
              <a:rPr lang="ru-RU" dirty="0"/>
              <a:t>два объекта на </a:t>
            </a:r>
            <a:r>
              <a:rPr lang="ru-RU" dirty="0" smtClean="0"/>
              <a:t>картине;</a:t>
            </a:r>
            <a:endParaRPr lang="ru-RU" dirty="0"/>
          </a:p>
          <a:p>
            <a:pPr marL="514350" indent="-514350">
              <a:buFont typeface="+mj-lt"/>
              <a:buAutoNum type="arabicPeriod"/>
            </a:pPr>
            <a:r>
              <a:rPr lang="ru-RU" dirty="0" smtClean="0"/>
              <a:t>объясни</a:t>
            </a:r>
            <a:r>
              <a:rPr lang="ru-RU" dirty="0"/>
              <a:t>, почему они между собой </a:t>
            </a:r>
            <a:r>
              <a:rPr lang="ru-RU" dirty="0" smtClean="0"/>
              <a:t>связаны;</a:t>
            </a:r>
            <a:endParaRPr lang="ru-RU" dirty="0"/>
          </a:p>
          <a:p>
            <a:pPr marL="514350" indent="-514350">
              <a:buFont typeface="+mj-lt"/>
              <a:buAutoNum type="arabicPeriod"/>
            </a:pPr>
            <a:r>
              <a:rPr lang="ru-RU" dirty="0" smtClean="0"/>
              <a:t>объедини </a:t>
            </a:r>
            <a:r>
              <a:rPr lang="ru-RU" dirty="0"/>
              <a:t>названные объекты стрелками.</a:t>
            </a:r>
          </a:p>
          <a:p>
            <a:pPr marL="0" indent="0">
              <a:buNone/>
            </a:pPr>
            <a:r>
              <a:rPr lang="ru-RU" dirty="0"/>
              <a:t>Для обучения установлению взаимосвязей между объектами на картине предлагаются следующие творческие задания</a:t>
            </a:r>
            <a:r>
              <a:rPr lang="ru-RU" dirty="0" smtClean="0"/>
              <a:t>:</a:t>
            </a:r>
            <a:endParaRPr lang="ru-RU" dirty="0"/>
          </a:p>
          <a:p>
            <a:pPr marL="514350" indent="-514350">
              <a:buFont typeface="+mj-lt"/>
              <a:buAutoNum type="arabicPeriod"/>
            </a:pPr>
            <a:r>
              <a:rPr lang="ru-RU" dirty="0"/>
              <a:t>пришел волшебник Объединения и соединил два предмета. Волшебник просит объяснить, почему он это сделал;</a:t>
            </a:r>
          </a:p>
          <a:p>
            <a:pPr marL="514350" indent="-514350">
              <a:buFont typeface="+mj-lt"/>
              <a:buAutoNum type="arabicPeriod"/>
            </a:pPr>
            <a:r>
              <a:rPr lang="ru-RU" dirty="0"/>
              <a:t>«Ищу друзей» - найти  объекты, которые между собой связанному эмоциональному расположению. И т.п.</a:t>
            </a:r>
          </a:p>
          <a:p>
            <a:pPr marL="0" indent="0">
              <a:buNone/>
            </a:pPr>
            <a:r>
              <a:rPr lang="ru-RU" dirty="0"/>
              <a:t>Работа по активации речи: обучение детей сопоставлению не только простых, но и сложноподчиненных предложений, с краткими рассказами - рассуждениями.</a:t>
            </a:r>
          </a:p>
        </p:txBody>
      </p:sp>
    </p:spTree>
    <p:extLst>
      <p:ext uri="{BB962C8B-B14F-4D97-AF65-F5344CB8AC3E}">
        <p14:creationId xmlns:p14="http://schemas.microsoft.com/office/powerpoint/2010/main" val="32262847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69476" y="365125"/>
            <a:ext cx="9384323" cy="1325563"/>
          </a:xfrm>
        </p:spPr>
        <p:txBody>
          <a:bodyPr>
            <a:normAutofit fontScale="90000"/>
          </a:bodyPr>
          <a:lstStyle/>
          <a:p>
            <a:r>
              <a:rPr lang="ru-RU" dirty="0"/>
              <a:t>Этап </a:t>
            </a:r>
            <a:r>
              <a:rPr lang="ru-RU" dirty="0" smtClean="0"/>
              <a:t>3: Составление </a:t>
            </a:r>
            <a:r>
              <a:rPr lang="ru-RU" dirty="0"/>
              <a:t>сравнений, загадок и метафор по </a:t>
            </a:r>
            <a:r>
              <a:rPr lang="ru-RU" dirty="0" smtClean="0"/>
              <a:t>картине</a:t>
            </a:r>
            <a:r>
              <a:rPr lang="ru-RU" dirty="0"/>
              <a:t/>
            </a:r>
            <a:br>
              <a:rPr lang="ru-RU" dirty="0"/>
            </a:br>
            <a:endParaRPr lang="ru-RU" dirty="0"/>
          </a:p>
        </p:txBody>
      </p:sp>
      <p:sp>
        <p:nvSpPr>
          <p:cNvPr id="3" name="Объект 2"/>
          <p:cNvSpPr>
            <a:spLocks noGrp="1"/>
          </p:cNvSpPr>
          <p:nvPr>
            <p:ph idx="1"/>
          </p:nvPr>
        </p:nvSpPr>
        <p:spPr>
          <a:xfrm>
            <a:off x="1746738" y="1813902"/>
            <a:ext cx="9736016" cy="4351338"/>
          </a:xfrm>
        </p:spPr>
        <p:txBody>
          <a:bodyPr/>
          <a:lstStyle/>
          <a:p>
            <a:pPr marL="0" indent="0">
              <a:buNone/>
            </a:pPr>
            <a:r>
              <a:rPr lang="ru-RU" dirty="0" smtClean="0"/>
              <a:t>«</a:t>
            </a:r>
            <a:r>
              <a:rPr lang="ru-RU" dirty="0"/>
              <a:t>Я смотрю на предмет, изображенный на картине, и могу сравнить его признаки с признаками других предметов».</a:t>
            </a:r>
          </a:p>
        </p:txBody>
      </p:sp>
    </p:spTree>
    <p:extLst>
      <p:ext uri="{BB962C8B-B14F-4D97-AF65-F5344CB8AC3E}">
        <p14:creationId xmlns:p14="http://schemas.microsoft.com/office/powerpoint/2010/main" val="3479613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99138" y="365125"/>
            <a:ext cx="9454662" cy="1325563"/>
          </a:xfrm>
        </p:spPr>
        <p:txBody>
          <a:bodyPr>
            <a:normAutofit fontScale="90000"/>
          </a:bodyPr>
          <a:lstStyle/>
          <a:p>
            <a:r>
              <a:rPr lang="ru-RU" dirty="0"/>
              <a:t>Этап </a:t>
            </a:r>
            <a:r>
              <a:rPr lang="ru-RU" dirty="0" smtClean="0"/>
              <a:t>4: Представление </a:t>
            </a:r>
            <a:r>
              <a:rPr lang="ru-RU" dirty="0"/>
              <a:t>возможных ощущений с помощью разных органов </a:t>
            </a:r>
            <a:r>
              <a:rPr lang="ru-RU" dirty="0" smtClean="0"/>
              <a:t>чувств</a:t>
            </a:r>
            <a:endParaRPr lang="ru-RU" dirty="0"/>
          </a:p>
        </p:txBody>
      </p:sp>
      <p:sp>
        <p:nvSpPr>
          <p:cNvPr id="3" name="Объект 2"/>
          <p:cNvSpPr>
            <a:spLocks noGrp="1"/>
          </p:cNvSpPr>
          <p:nvPr>
            <p:ph idx="1"/>
          </p:nvPr>
        </p:nvSpPr>
        <p:spPr>
          <a:xfrm>
            <a:off x="1887414" y="1825625"/>
            <a:ext cx="9466385" cy="4351338"/>
          </a:xfrm>
        </p:spPr>
        <p:txBody>
          <a:bodyPr/>
          <a:lstStyle/>
          <a:p>
            <a:pPr marL="0" indent="0">
              <a:buNone/>
            </a:pPr>
            <a:r>
              <a:rPr lang="ru-RU" dirty="0"/>
              <a:t>На основе восприятия объекта представлять возможные ощущения через разные органы чувств (слух, обоняние, осязание</a:t>
            </a:r>
            <a:r>
              <a:rPr lang="ru-RU" dirty="0" smtClean="0"/>
              <a:t>);</a:t>
            </a:r>
            <a:endParaRPr lang="ru-RU" dirty="0"/>
          </a:p>
          <a:p>
            <a:pPr marL="0" indent="0">
              <a:buNone/>
            </a:pPr>
            <a:r>
              <a:rPr lang="ru-RU" dirty="0"/>
              <a:t> «Я смотрю на предмет и представляю, чем он может пахнуть, какие издает звуки и какой он на ощупь</a:t>
            </a:r>
            <a:r>
              <a:rPr lang="ru-RU" dirty="0" smtClean="0"/>
              <a:t>»;</a:t>
            </a:r>
            <a:endParaRPr lang="ru-RU" dirty="0"/>
          </a:p>
          <a:p>
            <a:pPr marL="0" indent="0">
              <a:buNone/>
            </a:pPr>
            <a:r>
              <a:rPr lang="ru-RU" dirty="0"/>
              <a:t>А</a:t>
            </a:r>
            <a:r>
              <a:rPr lang="ru-RU" dirty="0" smtClean="0"/>
              <a:t>ктивизировать </a:t>
            </a:r>
            <a:r>
              <a:rPr lang="ru-RU" dirty="0"/>
              <a:t>в речи слова, характеризующие звуки, запахи и тактильные ощущения.</a:t>
            </a:r>
          </a:p>
        </p:txBody>
      </p:sp>
    </p:spTree>
    <p:extLst>
      <p:ext uri="{BB962C8B-B14F-4D97-AF65-F5344CB8AC3E}">
        <p14:creationId xmlns:p14="http://schemas.microsoft.com/office/powerpoint/2010/main" val="16149537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6030" y="365125"/>
            <a:ext cx="9407769" cy="1325563"/>
          </a:xfrm>
        </p:spPr>
        <p:txBody>
          <a:bodyPr>
            <a:normAutofit fontScale="90000"/>
          </a:bodyPr>
          <a:lstStyle/>
          <a:p>
            <a:r>
              <a:rPr lang="ru-RU" dirty="0"/>
              <a:t>Этап </a:t>
            </a:r>
            <a:r>
              <a:rPr lang="ru-RU" dirty="0" smtClean="0"/>
              <a:t>5: Составление </a:t>
            </a:r>
            <a:r>
              <a:rPr lang="ru-RU" dirty="0"/>
              <a:t>рифмованных текстов по мотивам содержания </a:t>
            </a:r>
            <a:r>
              <a:rPr lang="ru-RU" dirty="0" smtClean="0"/>
              <a:t>картины</a:t>
            </a:r>
            <a:endParaRPr lang="ru-RU" dirty="0"/>
          </a:p>
        </p:txBody>
      </p:sp>
      <p:sp>
        <p:nvSpPr>
          <p:cNvPr id="3" name="Объект 2"/>
          <p:cNvSpPr>
            <a:spLocks noGrp="1"/>
          </p:cNvSpPr>
          <p:nvPr>
            <p:ph idx="1"/>
          </p:nvPr>
        </p:nvSpPr>
        <p:spPr>
          <a:xfrm>
            <a:off x="1617784" y="1825625"/>
            <a:ext cx="9736015" cy="4351338"/>
          </a:xfrm>
        </p:spPr>
        <p:txBody>
          <a:bodyPr/>
          <a:lstStyle/>
          <a:p>
            <a:pPr marL="0" indent="0">
              <a:buNone/>
            </a:pPr>
            <a:r>
              <a:rPr lang="ru-RU" dirty="0" smtClean="0"/>
              <a:t>Подбирать </a:t>
            </a:r>
            <a:r>
              <a:rPr lang="ru-RU" dirty="0"/>
              <a:t>рифмы к названиям объектов на картине и составлять с ними рифмованные тексты;</a:t>
            </a:r>
          </a:p>
          <a:p>
            <a:pPr marL="0" indent="0">
              <a:buNone/>
            </a:pPr>
            <a:r>
              <a:rPr lang="ru-RU" dirty="0"/>
              <a:t>«Я называю предмет и составляю с его названием рифмовку</a:t>
            </a:r>
            <a:r>
              <a:rPr lang="ru-RU" dirty="0" smtClean="0"/>
              <a:t>».</a:t>
            </a:r>
            <a:endParaRPr lang="ru-RU" dirty="0"/>
          </a:p>
          <a:p>
            <a:pPr marL="0" indent="0">
              <a:buNone/>
            </a:pPr>
            <a:r>
              <a:rPr lang="ru-RU" dirty="0"/>
              <a:t>А</a:t>
            </a:r>
            <a:r>
              <a:rPr lang="ru-RU" dirty="0" smtClean="0"/>
              <a:t>ктивизировать </a:t>
            </a:r>
            <a:r>
              <a:rPr lang="ru-RU" dirty="0"/>
              <a:t>речь с помощью рифмующихся слов;</a:t>
            </a:r>
          </a:p>
          <a:p>
            <a:pPr marL="0" indent="0">
              <a:buNone/>
            </a:pPr>
            <a:endParaRPr lang="ru-RU" dirty="0"/>
          </a:p>
        </p:txBody>
      </p:sp>
    </p:spTree>
    <p:extLst>
      <p:ext uri="{BB962C8B-B14F-4D97-AF65-F5344CB8AC3E}">
        <p14:creationId xmlns:p14="http://schemas.microsoft.com/office/powerpoint/2010/main" val="34539506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10862" y="365125"/>
            <a:ext cx="9442938" cy="1325563"/>
          </a:xfrm>
        </p:spPr>
        <p:txBody>
          <a:bodyPr>
            <a:normAutofit fontScale="90000"/>
          </a:bodyPr>
          <a:lstStyle/>
          <a:p>
            <a:r>
              <a:rPr lang="ru-RU" dirty="0"/>
              <a:t>Этап </a:t>
            </a:r>
            <a:r>
              <a:rPr lang="ru-RU" dirty="0" smtClean="0"/>
              <a:t>6: Определение </a:t>
            </a:r>
            <a:r>
              <a:rPr lang="ru-RU" dirty="0"/>
              <a:t>местонахождения объектов на </a:t>
            </a:r>
            <a:r>
              <a:rPr lang="ru-RU" dirty="0" smtClean="0"/>
              <a:t>картине</a:t>
            </a:r>
            <a:endParaRPr lang="ru-RU" dirty="0"/>
          </a:p>
        </p:txBody>
      </p:sp>
      <p:sp>
        <p:nvSpPr>
          <p:cNvPr id="3" name="Объект 2"/>
          <p:cNvSpPr>
            <a:spLocks noGrp="1"/>
          </p:cNvSpPr>
          <p:nvPr>
            <p:ph idx="1"/>
          </p:nvPr>
        </p:nvSpPr>
        <p:spPr>
          <a:xfrm>
            <a:off x="1875692" y="1825625"/>
            <a:ext cx="9478108" cy="4351338"/>
          </a:xfrm>
        </p:spPr>
        <p:txBody>
          <a:bodyPr/>
          <a:lstStyle/>
          <a:p>
            <a:pPr marL="0" indent="0">
              <a:buNone/>
            </a:pPr>
            <a:r>
              <a:rPr lang="ru-RU" dirty="0"/>
              <a:t>П</a:t>
            </a:r>
            <a:r>
              <a:rPr lang="ru-RU" dirty="0" smtClean="0"/>
              <a:t>ространственная </a:t>
            </a:r>
            <a:r>
              <a:rPr lang="ru-RU" dirty="0"/>
              <a:t>ориентировка на картине;</a:t>
            </a:r>
          </a:p>
          <a:p>
            <a:pPr marL="0" indent="0">
              <a:buNone/>
            </a:pPr>
            <a:r>
              <a:rPr lang="ru-RU" dirty="0" smtClean="0"/>
              <a:t>«</a:t>
            </a:r>
            <a:r>
              <a:rPr lang="ru-RU" dirty="0"/>
              <a:t>У каждого объекта есть свое место на </a:t>
            </a:r>
            <a:r>
              <a:rPr lang="ru-RU" dirty="0" smtClean="0"/>
              <a:t>картине;</a:t>
            </a:r>
          </a:p>
          <a:p>
            <a:pPr marL="0" indent="0">
              <a:buNone/>
            </a:pPr>
            <a:r>
              <a:rPr lang="ru-RU" dirty="0"/>
              <a:t>А</a:t>
            </a:r>
            <a:r>
              <a:rPr lang="ru-RU" dirty="0" smtClean="0"/>
              <a:t>ктивизировать </a:t>
            </a:r>
            <a:r>
              <a:rPr lang="ru-RU" dirty="0"/>
              <a:t>в речи слова, обозначающие пространственные понятия (наречия</a:t>
            </a:r>
            <a:r>
              <a:rPr lang="ru-RU" dirty="0" smtClean="0"/>
              <a:t>).</a:t>
            </a:r>
            <a:endParaRPr lang="ru-RU" dirty="0"/>
          </a:p>
          <a:p>
            <a:pPr marL="0" indent="0">
              <a:buNone/>
            </a:pPr>
            <a:endParaRPr lang="ru-RU" dirty="0"/>
          </a:p>
        </p:txBody>
      </p:sp>
    </p:spTree>
    <p:extLst>
      <p:ext uri="{BB962C8B-B14F-4D97-AF65-F5344CB8AC3E}">
        <p14:creationId xmlns:p14="http://schemas.microsoft.com/office/powerpoint/2010/main" val="387596586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TotalTime>
  <Words>807</Words>
  <Application>Microsoft Office PowerPoint</Application>
  <PresentationFormat>Произвольный</PresentationFormat>
  <Paragraphs>66</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Тема Office</vt:lpstr>
      <vt:lpstr>ТРИЗ и РТВ при обучении детей рассказыванию</vt:lpstr>
      <vt:lpstr>Теория решения изобретательских задач</vt:lpstr>
      <vt:lpstr>Составление с детьми творческих рассказов по сюжетной картине с использованием технологии ТРИЗ</vt:lpstr>
      <vt:lpstr>Этап 1: Определение объектов на картине</vt:lpstr>
      <vt:lpstr>Этап 2: Установление взаимосвязей между объектами на картине</vt:lpstr>
      <vt:lpstr>Этап 3: Составление сравнений, загадок и метафор по картине </vt:lpstr>
      <vt:lpstr>Этап 4: Представление возможных ощущений с помощью разных органов чувств</vt:lpstr>
      <vt:lpstr>Этап 5: Составление рифмованных текстов по мотивам содержания картины</vt:lpstr>
      <vt:lpstr>Этап 6: Определение местонахождения объектов на картине</vt:lpstr>
      <vt:lpstr>Этап 7: Составление речевых зарисовок с использованием разных точек зрения</vt:lpstr>
      <vt:lpstr>Этап 8: Описание объекта с изменением его характеристики во времени</vt:lpstr>
      <vt:lpstr>Этап 9: Понятие о смысловых характеристиках картины</vt:lpstr>
      <vt:lpstr>Итоговая беседа: Составление детьми творческих рассказов по картине</vt:lpstr>
      <vt:lpstr>Презентация PowerPoint</vt:lpstr>
      <vt:lpstr>Развитие творческого воображения</vt:lpstr>
      <vt:lpstr>Методы РТВ:</vt:lpstr>
      <vt:lpstr>Презентация PowerPoint</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user</dc:creator>
  <cp:lastModifiedBy>Windows User</cp:lastModifiedBy>
  <cp:revision>7</cp:revision>
  <dcterms:created xsi:type="dcterms:W3CDTF">2021-10-28T11:48:12Z</dcterms:created>
  <dcterms:modified xsi:type="dcterms:W3CDTF">2022-10-27T17:05:02Z</dcterms:modified>
</cp:coreProperties>
</file>