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notesMasterIdLst>
    <p:notesMasterId r:id="rId23"/>
  </p:notesMasterIdLst>
  <p:sldIdLst>
    <p:sldId id="291" r:id="rId2"/>
    <p:sldId id="286" r:id="rId3"/>
    <p:sldId id="257" r:id="rId4"/>
    <p:sldId id="258" r:id="rId5"/>
    <p:sldId id="264" r:id="rId6"/>
    <p:sldId id="265" r:id="rId7"/>
    <p:sldId id="267" r:id="rId8"/>
    <p:sldId id="256" r:id="rId9"/>
    <p:sldId id="289" r:id="rId10"/>
    <p:sldId id="293" r:id="rId11"/>
    <p:sldId id="272" r:id="rId12"/>
    <p:sldId id="273" r:id="rId13"/>
    <p:sldId id="283" r:id="rId14"/>
    <p:sldId id="292" r:id="rId15"/>
    <p:sldId id="279" r:id="rId16"/>
    <p:sldId id="280" r:id="rId17"/>
    <p:sldId id="281" r:id="rId18"/>
    <p:sldId id="282" r:id="rId19"/>
    <p:sldId id="276" r:id="rId20"/>
    <p:sldId id="287" r:id="rId21"/>
    <p:sldId id="288" r:id="rId22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 Unicode MS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 Unicode MS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 Unicode MS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 Unicode MS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 Unicode MS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Tahoma" pitchFamily="32" charset="0"/>
        <a:ea typeface="+mn-ea"/>
        <a:cs typeface="Arial Unicode MS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Tahoma" pitchFamily="32" charset="0"/>
        <a:ea typeface="+mn-ea"/>
        <a:cs typeface="Arial Unicode MS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Tahoma" pitchFamily="32" charset="0"/>
        <a:ea typeface="+mn-ea"/>
        <a:cs typeface="Arial Unicode MS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Tahoma" pitchFamily="32" charset="0"/>
        <a:ea typeface="+mn-ea"/>
        <a:cs typeface="Arial Unicode M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200" smtClean="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5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200" smtClean="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FB7CEE81-66FA-481A-B150-64EA5484E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0706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407C902-C395-4669-A4CD-B3EDDC0BDC48}" type="slidenum">
              <a:rPr lang="ru-RU"/>
              <a:pPr/>
              <a:t>1</a:t>
            </a:fld>
            <a:endParaRPr lang="ru-RU"/>
          </a:p>
        </p:txBody>
      </p:sp>
      <p:sp>
        <p:nvSpPr>
          <p:cNvPr id="317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17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D39CC01-2762-4381-87A2-07834ED8E15F}" type="slidenum">
              <a:rPr lang="ru-RU"/>
              <a:pPr/>
              <a:t>15</a:t>
            </a:fld>
            <a:endParaRPr lang="ru-RU"/>
          </a:p>
        </p:txBody>
      </p:sp>
      <p:sp>
        <p:nvSpPr>
          <p:cNvPr id="552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53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21F9AD5-969B-4445-8C0B-738556431D37}" type="slidenum">
              <a:rPr lang="ru-RU"/>
              <a:pPr/>
              <a:t>16</a:t>
            </a:fld>
            <a:endParaRPr lang="ru-RU"/>
          </a:p>
        </p:txBody>
      </p:sp>
      <p:sp>
        <p:nvSpPr>
          <p:cNvPr id="563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63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178B071-7F68-4E64-AB10-C56ED39BD5F8}" type="slidenum">
              <a:rPr lang="ru-RU"/>
              <a:pPr/>
              <a:t>17</a:t>
            </a:fld>
            <a:endParaRPr lang="ru-RU"/>
          </a:p>
        </p:txBody>
      </p:sp>
      <p:sp>
        <p:nvSpPr>
          <p:cNvPr id="573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73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AE072CB-06FB-4B10-A959-7CA58DEDC846}" type="slidenum">
              <a:rPr lang="ru-RU"/>
              <a:pPr/>
              <a:t>18</a:t>
            </a:fld>
            <a:endParaRPr lang="ru-RU"/>
          </a:p>
        </p:txBody>
      </p:sp>
      <p:sp>
        <p:nvSpPr>
          <p:cNvPr id="583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83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2F619CC-9CE7-4FA8-88A0-B0D12E06DED6}" type="slidenum">
              <a:rPr lang="ru-RU"/>
              <a:pPr/>
              <a:t>19</a:t>
            </a:fld>
            <a:endParaRPr lang="ru-RU"/>
          </a:p>
        </p:txBody>
      </p:sp>
      <p:sp>
        <p:nvSpPr>
          <p:cNvPr id="5222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222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4133F93-A242-428D-BAAE-3DE5A3F1A05A}" type="slidenum">
              <a:rPr lang="ru-RU"/>
              <a:pPr/>
              <a:t>3</a:t>
            </a:fld>
            <a:endParaRPr lang="ru-RU"/>
          </a:p>
        </p:txBody>
      </p:sp>
      <p:sp>
        <p:nvSpPr>
          <p:cNvPr id="327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27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22DA3FA-8AF5-4E1F-AF74-04D88670D950}" type="slidenum">
              <a:rPr lang="ru-RU"/>
              <a:pPr/>
              <a:t>4</a:t>
            </a:fld>
            <a:endParaRPr lang="ru-RU"/>
          </a:p>
        </p:txBody>
      </p:sp>
      <p:sp>
        <p:nvSpPr>
          <p:cNvPr id="337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37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EC82374-9D99-4DD9-9FF3-093E6A3A6F99}" type="slidenum">
              <a:rPr lang="ru-RU"/>
              <a:pPr/>
              <a:t>5</a:t>
            </a:fld>
            <a:endParaRPr lang="ru-RU"/>
          </a:p>
        </p:txBody>
      </p:sp>
      <p:sp>
        <p:nvSpPr>
          <p:cNvPr id="3993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994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8CCF600-36AA-4387-9100-5726391A85F5}" type="slidenum">
              <a:rPr lang="ru-RU"/>
              <a:pPr/>
              <a:t>6</a:t>
            </a:fld>
            <a:endParaRPr lang="ru-RU"/>
          </a:p>
        </p:txBody>
      </p:sp>
      <p:sp>
        <p:nvSpPr>
          <p:cNvPr id="409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09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F56D3DE-48C2-450E-89C2-2D0B0FF23E21}" type="slidenum">
              <a:rPr lang="ru-RU"/>
              <a:pPr/>
              <a:t>7</a:t>
            </a:fld>
            <a:endParaRPr lang="ru-RU"/>
          </a:p>
        </p:txBody>
      </p:sp>
      <p:sp>
        <p:nvSpPr>
          <p:cNvPr id="4301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301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407C902-C395-4669-A4CD-B3EDDC0BDC48}" type="slidenum">
              <a:rPr lang="ru-RU"/>
              <a:pPr/>
              <a:t>8</a:t>
            </a:fld>
            <a:endParaRPr lang="ru-RU"/>
          </a:p>
        </p:txBody>
      </p:sp>
      <p:sp>
        <p:nvSpPr>
          <p:cNvPr id="317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17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F052605-ED42-4C85-A635-778C3CAEA56C}" type="slidenum">
              <a:rPr lang="ru-RU"/>
              <a:pPr/>
              <a:t>11</a:t>
            </a:fld>
            <a:endParaRPr lang="ru-RU"/>
          </a:p>
        </p:txBody>
      </p:sp>
      <p:sp>
        <p:nvSpPr>
          <p:cNvPr id="4813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81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7675DED-6FB2-4398-AD3E-1913D0319874}" type="slidenum">
              <a:rPr lang="ru-RU"/>
              <a:pPr/>
              <a:t>12</a:t>
            </a:fld>
            <a:endParaRPr lang="ru-RU"/>
          </a:p>
        </p:txBody>
      </p:sp>
      <p:sp>
        <p:nvSpPr>
          <p:cNvPr id="4915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91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DAE7B9-ABCF-4374-8D65-78417C9956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0A16C8-CD9F-49B7-85DA-7B829EBC19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D6E135-22B2-4AF6-930F-317C0E07E4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2F9FA-6FDD-4B62-A97A-9919DC7E16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332203-DE9D-4E63-8C0B-E34AF6691C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7C0E1E-B6B5-43BB-964D-A8140AF3E3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F55DFF-0075-486F-8CAF-3962432298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BC833E-ABCB-4039-965E-083E84C49B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75CDD-BB1A-4F4B-9FE5-0730E85BB5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54760B9A-D8C7-4804-A4FB-E991083E3B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637BB6B-EE1B-48FB-8575-0D55C373DE88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3220BA-6FF1-4257-9CD0-0C748BABE2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637BB6B-EE1B-48FB-8575-0D55C373DE88}" type="datetimeFigureOut">
              <a:rPr lang="en-US" smtClean="0"/>
              <a:pPr/>
              <a:t>3/16/2024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20C8832-6451-424E-BC88-4C67D58CBA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611560" y="500063"/>
            <a:ext cx="7992888" cy="55113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dirty="0">
                <a:solidFill>
                  <a:srgbClr val="FFFFFF"/>
                </a:solidFill>
              </a:rPr>
              <a:t> </a:t>
            </a:r>
            <a:r>
              <a:rPr lang="ru-RU" sz="3200" b="1" dirty="0" smtClean="0">
                <a:solidFill>
                  <a:srgbClr val="FFFFFF"/>
                </a:solidFill>
              </a:rPr>
              <a:t>                               </a:t>
            </a:r>
            <a:r>
              <a:rPr lang="ru-RU" sz="4400" b="1" dirty="0" smtClean="0">
                <a:solidFill>
                  <a:srgbClr val="FFFFFF"/>
                </a:solidFill>
              </a:rPr>
              <a:t>  01.02.2024</a:t>
            </a:r>
            <a:endParaRPr lang="ru-RU" sz="4400" b="1" dirty="0" smtClean="0">
              <a:solidFill>
                <a:srgbClr val="FFFFFF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1" dirty="0" smtClean="0">
              <a:solidFill>
                <a:srgbClr val="FFFFFF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1" dirty="0">
              <a:solidFill>
                <a:srgbClr val="FFFFFF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 dirty="0" smtClean="0">
                <a:solidFill>
                  <a:srgbClr val="FFFFFF"/>
                </a:solidFill>
              </a:rPr>
              <a:t>Поршневой жидкостный насос. Гидравлический пресс</a:t>
            </a:r>
            <a:r>
              <a:rPr lang="ru-RU" sz="4400" b="1" dirty="0" smtClean="0">
                <a:solidFill>
                  <a:srgbClr val="FFFFFF"/>
                </a:solidFill>
              </a:rPr>
              <a:t>.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1" dirty="0">
              <a:solidFill>
                <a:srgbClr val="FFFFFF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 dirty="0" smtClean="0">
                <a:solidFill>
                  <a:srgbClr val="FFFFFF"/>
                </a:solidFill>
              </a:rPr>
              <a:t> </a:t>
            </a:r>
            <a:endParaRPr lang="ru-RU" sz="4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6297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204864"/>
            <a:ext cx="844173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Гидравлический </a:t>
            </a:r>
          </a:p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пресс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79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0" y="0"/>
            <a:ext cx="9144000" cy="14487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 smtClean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Гидравлические машины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-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это машины , действие которых основано  на законах движения и равновесия жидкостей.</a:t>
            </a:r>
            <a:endParaRPr lang="ru-RU" sz="2400" dirty="0">
              <a:solidFill>
                <a:schemeClr val="bg1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357158" y="6397625"/>
            <a:ext cx="85725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i="1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Схема гидравлического пресса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 l="18755"/>
          <a:stretch>
            <a:fillRect/>
          </a:stretch>
        </p:blipFill>
        <p:spPr bwMode="auto">
          <a:xfrm>
            <a:off x="1115616" y="1412776"/>
            <a:ext cx="6624736" cy="5005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1870865" y="5155654"/>
            <a:ext cx="676275" cy="14763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786322"/>
            <a:ext cx="3741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Давление под первым поршнем :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43438" y="4786322"/>
            <a:ext cx="3722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Давление под вторым поршнем: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5940152" y="5221907"/>
            <a:ext cx="676275" cy="1476375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Равно 21"/>
          <p:cNvSpPr/>
          <p:nvPr/>
        </p:nvSpPr>
        <p:spPr>
          <a:xfrm>
            <a:off x="3428992" y="5572140"/>
            <a:ext cx="1214446" cy="571504"/>
          </a:xfrm>
          <a:prstGeom prst="mathEqual">
            <a:avLst/>
          </a:prstGeom>
          <a:ln/>
        </p:spPr>
        <p:style>
          <a:lnRef idx="2">
            <a:schemeClr val="dk1"/>
          </a:lnRef>
          <a:fillRef idx="1002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6631"/>
            <a:ext cx="7682364" cy="46940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1428728" y="1857364"/>
            <a:ext cx="972572" cy="2565333"/>
          </a:xfrm>
          <a:prstGeom prst="rect">
            <a:avLst/>
          </a:prstGeom>
          <a:noFill/>
        </p:spPr>
      </p:pic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6072192" y="1714496"/>
            <a:ext cx="1057143" cy="3002287"/>
          </a:xfrm>
          <a:prstGeom prst="rect">
            <a:avLst/>
          </a:prstGeom>
          <a:noFill/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3786182" y="-428652"/>
            <a:ext cx="114300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ru-RU" sz="2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₌</a:t>
            </a:r>
            <a:r>
              <a:rPr kumimoji="0" lang="en-US" sz="15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642910" y="571501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32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532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2478" y="1916832"/>
            <a:ext cx="543610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Применение 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гидравлических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 машин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59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60350"/>
            <a:ext cx="8207375" cy="590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0" y="6324600"/>
            <a:ext cx="8748713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>
                <a:solidFill>
                  <a:srgbClr val="FFFFFF"/>
                </a:solidFill>
              </a:rPr>
              <a:t>    Применение гидравлических механизмов в промышленности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60350"/>
            <a:ext cx="8207375" cy="5832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179388" y="6251575"/>
            <a:ext cx="8964612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>
                <a:solidFill>
                  <a:srgbClr val="FFFFFF"/>
                </a:solidFill>
              </a:rPr>
              <a:t>Применение в горной и нефтедобывающей промышленностях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60350"/>
            <a:ext cx="8207375" cy="590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519113" y="6308725"/>
            <a:ext cx="8229600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>
                <a:solidFill>
                  <a:srgbClr val="FFFFFF"/>
                </a:solidFill>
              </a:rPr>
              <a:t>Специализированное применение (спасательные работы)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60350"/>
            <a:ext cx="8135937" cy="5832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1187450" y="6251575"/>
            <a:ext cx="7632700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>
                <a:solidFill>
                  <a:srgbClr val="FFFFFF"/>
                </a:solidFill>
              </a:rPr>
              <a:t>Применение на мобильной технике и транспорте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8929688" cy="3787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 1. Какую силу нужно приложить к меньшему поршню площадью 0,1 м</a:t>
            </a:r>
            <a:r>
              <a:rPr lang="ru-RU" sz="2400" baseline="300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2</a:t>
            </a:r>
            <a:r>
              <a:rPr lang="ru-RU" sz="24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, чтобы поднять тело весом 500 Н, находящийся на поршне площадью 5м</a:t>
            </a:r>
            <a:r>
              <a:rPr lang="ru-RU" sz="2400" baseline="300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2</a:t>
            </a:r>
            <a:r>
              <a:rPr lang="ru-RU" sz="24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?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dirty="0">
              <a:solidFill>
                <a:srgbClr val="FFFFFF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endParaRPr lang="ru-RU" sz="2400" dirty="0">
              <a:solidFill>
                <a:srgbClr val="FFFFFF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Вопросы: </a:t>
            </a:r>
          </a:p>
          <a:p>
            <a:pPr marL="457200" indent="-457200"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Какое явление используют в устройстве поршневого водяного насоса?</a:t>
            </a:r>
          </a:p>
          <a:p>
            <a:pPr marL="457200" indent="-457200"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Какой закон используют в устройстве гидравлических машин?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dirty="0">
              <a:solidFill>
                <a:srgbClr val="FFFFFF"/>
              </a:solidFill>
              <a:latin typeface="Times New Roman" pitchFamily="16" charset="0"/>
              <a:cs typeface="Times New Roman" pitchFamily="1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0985"/>
            <a:ext cx="8856984" cy="53245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Вопросы: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1. Что называют давлением?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2. В каких </a:t>
            </a:r>
            <a:r>
              <a:rPr lang="ru-RU" sz="2400" dirty="0" smtClean="0">
                <a:solidFill>
                  <a:schemeClr val="bg1"/>
                </a:solidFill>
              </a:rPr>
              <a:t>единицах измеряется </a:t>
            </a:r>
            <a:r>
              <a:rPr lang="ru-RU" sz="2400" dirty="0" smtClean="0">
                <a:solidFill>
                  <a:schemeClr val="bg1"/>
                </a:solidFill>
              </a:rPr>
              <a:t>давление?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3. В чём заключается закон Паскаля?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4. Что такое атмосферное давление? 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5. </a:t>
            </a:r>
            <a:r>
              <a:rPr lang="ru-RU" sz="2400" dirty="0" smtClean="0">
                <a:solidFill>
                  <a:schemeClr val="bg1"/>
                </a:solidFill>
              </a:rPr>
              <a:t>Привести </a:t>
            </a:r>
            <a:r>
              <a:rPr lang="ru-RU" sz="2400" dirty="0" smtClean="0">
                <a:solidFill>
                  <a:schemeClr val="bg1"/>
                </a:solidFill>
              </a:rPr>
              <a:t>примеры, опытов </a:t>
            </a:r>
            <a:r>
              <a:rPr lang="ru-RU" sz="2400" dirty="0">
                <a:solidFill>
                  <a:schemeClr val="bg1"/>
                </a:solidFill>
              </a:rPr>
              <a:t>доказывающие наличие атмосферного давления</a:t>
            </a:r>
            <a:r>
              <a:rPr lang="ru-RU" sz="2400" dirty="0" smtClean="0">
                <a:solidFill>
                  <a:schemeClr val="bg1"/>
                </a:solidFill>
              </a:rPr>
              <a:t>. 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48680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2. Два сообщающихся сосуда с различными поперечными сечениями наполнены водой. Площадь поперечного сечения у узкого сосуда в 100 раз меньше, чем у широкого. На меньший поршень поставили гирю весом 10 Н. Какой груз можно положить на меньший поршень, чтобы оба груза находились в равновесии?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656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0413" y="404664"/>
            <a:ext cx="6375464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Домашнее задание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7685" y="1987099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1">
                    <a:lumMod val="95000"/>
                  </a:schemeClr>
                </a:solidFill>
              </a:rPr>
              <a:t>§ 44, стр.149-150, </a:t>
            </a:r>
            <a:r>
              <a:rPr lang="ru-RU" sz="3600" dirty="0">
                <a:solidFill>
                  <a:prstClr val="white">
                    <a:lumMod val="95000"/>
                  </a:prstClr>
                </a:solidFill>
              </a:rPr>
              <a:t>§ </a:t>
            </a:r>
            <a:r>
              <a:rPr lang="ru-RU" sz="3600" dirty="0" smtClean="0">
                <a:solidFill>
                  <a:schemeClr val="tx1">
                    <a:lumMod val="95000"/>
                  </a:schemeClr>
                </a:solidFill>
              </a:rPr>
              <a:t>45, упр. 28 письменно.</a:t>
            </a:r>
            <a:endParaRPr lang="ru-RU" sz="36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1143000"/>
            <a:ext cx="5857875" cy="4845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928688" y="682625"/>
            <a:ext cx="74295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Жидкостный манометр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28688" y="285750"/>
            <a:ext cx="74295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Назовите прибор.</a:t>
            </a:r>
            <a:endParaRPr lang="ru-RU" sz="2400" dirty="0">
              <a:solidFill>
                <a:srgbClr val="FFFFFF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928688" y="6165304"/>
            <a:ext cx="74295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Для чего он предназначен?</a:t>
            </a:r>
            <a:endParaRPr lang="ru-RU" sz="2400" dirty="0">
              <a:solidFill>
                <a:srgbClr val="FFFFFF"/>
              </a:solidFill>
              <a:latin typeface="Times New Roman" pitchFamily="16" charset="0"/>
              <a:cs typeface="Times New Roman" pitchFamily="1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1155700"/>
            <a:ext cx="5013746" cy="43754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601232" y="527771"/>
            <a:ext cx="828675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Металлический манометр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58598" y="110258"/>
            <a:ext cx="74295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Назовите прибор.</a:t>
            </a:r>
            <a:endParaRPr lang="ru-RU" sz="2400" dirty="0">
              <a:solidFill>
                <a:srgbClr val="FFFFFF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928688" y="6165304"/>
            <a:ext cx="74295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Для чего он предназначен?</a:t>
            </a:r>
            <a:endParaRPr lang="ru-RU" sz="2400" dirty="0">
              <a:solidFill>
                <a:srgbClr val="FFFFFF"/>
              </a:solidFill>
              <a:latin typeface="Times New Roman" pitchFamily="16" charset="0"/>
              <a:cs typeface="Times New Roman" pitchFamily="1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162" y="869260"/>
            <a:ext cx="7488063" cy="53680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663575" y="6396038"/>
            <a:ext cx="7869238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>
                <a:solidFill>
                  <a:srgbClr val="FFFFFF"/>
                </a:solidFill>
              </a:rPr>
              <a:t>        Манометр на ножном насосе (автомобильном)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09023" y="205582"/>
            <a:ext cx="7869238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>
                <a:solidFill>
                  <a:srgbClr val="FFFFFF"/>
                </a:solidFill>
              </a:rPr>
              <a:t>        </a:t>
            </a:r>
            <a:r>
              <a:rPr lang="ru-RU" sz="2000" b="1" dirty="0" smtClean="0">
                <a:solidFill>
                  <a:srgbClr val="FFFFFF"/>
                </a:solidFill>
              </a:rPr>
              <a:t>Что это за прибор? И для чего он предназначен?</a:t>
            </a:r>
            <a:endParaRPr lang="ru-RU" sz="20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783879"/>
            <a:ext cx="4739030" cy="53470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428625" y="6180138"/>
            <a:ext cx="8429625" cy="703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>
                <a:solidFill>
                  <a:srgbClr val="FFFFFF"/>
                </a:solidFill>
              </a:rPr>
              <a:t>               Современный стрелочный манометр для измерения давления в газовых баллонах 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09023" y="205582"/>
            <a:ext cx="7869238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>
                <a:solidFill>
                  <a:srgbClr val="FFFFFF"/>
                </a:solidFill>
              </a:rPr>
              <a:t>        </a:t>
            </a:r>
            <a:r>
              <a:rPr lang="ru-RU" sz="2000" b="1" dirty="0" smtClean="0">
                <a:solidFill>
                  <a:srgbClr val="FFFFFF"/>
                </a:solidFill>
              </a:rPr>
              <a:t>Что это за прибор? И для чего он предназначен?</a:t>
            </a:r>
            <a:endParaRPr lang="ru-RU" sz="20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8822"/>
            <a:ext cx="2820863" cy="2820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762" y="1628775"/>
            <a:ext cx="3461961" cy="230797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431640"/>
            <a:ext cx="4516205" cy="32721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3995936" y="1556793"/>
            <a:ext cx="4876245" cy="126406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Прибор для измерения артериального давления называется: </a:t>
            </a:r>
            <a:r>
              <a:rPr lang="ru-RU" sz="2800" b="1" dirty="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тонометр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09023" y="205582"/>
            <a:ext cx="7869238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>
                <a:solidFill>
                  <a:srgbClr val="FFFFFF"/>
                </a:solidFill>
              </a:rPr>
              <a:t>        </a:t>
            </a:r>
            <a:r>
              <a:rPr lang="ru-RU" sz="2000" b="1" dirty="0" smtClean="0">
                <a:solidFill>
                  <a:srgbClr val="FFFFFF"/>
                </a:solidFill>
              </a:rPr>
              <a:t>Что это за прибор? И для чего он предназначен?</a:t>
            </a:r>
            <a:endParaRPr lang="ru-RU" sz="20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1214438" y="500063"/>
            <a:ext cx="7219950" cy="49573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1" dirty="0" smtClean="0">
              <a:solidFill>
                <a:srgbClr val="FFFFFF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1" dirty="0" smtClean="0">
              <a:solidFill>
                <a:srgbClr val="FFFFFF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dirty="0" smtClean="0">
                <a:solidFill>
                  <a:srgbClr val="FFFFFF"/>
                </a:solidFill>
              </a:rPr>
              <a:t>                                       </a:t>
            </a:r>
            <a:r>
              <a:rPr lang="ru-RU" sz="3200" b="1" dirty="0" smtClean="0">
                <a:solidFill>
                  <a:srgbClr val="FFFFFF"/>
                </a:solidFill>
              </a:rPr>
              <a:t>          </a:t>
            </a:r>
            <a:endParaRPr lang="ru-RU" sz="4400" b="1" dirty="0">
              <a:solidFill>
                <a:srgbClr val="FFFFFF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 dirty="0">
                <a:solidFill>
                  <a:srgbClr val="FFFFFF"/>
                </a:solidFill>
              </a:rPr>
              <a:t>   </a:t>
            </a:r>
            <a:endParaRPr lang="ru-RU" sz="4400" b="1" dirty="0" smtClean="0">
              <a:solidFill>
                <a:srgbClr val="FFFFFF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1" dirty="0">
              <a:solidFill>
                <a:srgbClr val="FFFFFF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 dirty="0" smtClean="0">
                <a:solidFill>
                  <a:srgbClr val="FFFFFF"/>
                </a:solidFill>
              </a:rPr>
              <a:t>Поршневой жидкостный насос. Гидравлический пресс. </a:t>
            </a:r>
            <a:endParaRPr lang="ru-RU" sz="4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5328" y="0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Поршневой жидкостный насос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923803"/>
            <a:ext cx="8683045" cy="39341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972085" y="2923803"/>
            <a:ext cx="4002525" cy="39341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7729" y="836712"/>
            <a:ext cx="868539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1. Откройте § 44 прочитайте про устройство поршневого жидкостного насоса  </a:t>
            </a:r>
          </a:p>
          <a:p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tx1"/>
                </a:solidFill>
              </a:rPr>
              <a:t> его принцип действия.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2. Из каких частей состоит поршневой жидкостный насос?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>
                <a:solidFill>
                  <a:schemeClr val="tx1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аполните карточку. 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4. В тетради опишите </a:t>
            </a:r>
            <a:r>
              <a:rPr lang="ru-RU" dirty="0">
                <a:solidFill>
                  <a:schemeClr val="tx1"/>
                </a:solidFill>
              </a:rPr>
              <a:t>принцип действия </a:t>
            </a:r>
            <a:r>
              <a:rPr lang="ru-RU" dirty="0" smtClean="0">
                <a:solidFill>
                  <a:schemeClr val="tx1"/>
                </a:solidFill>
              </a:rPr>
              <a:t>насоса.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(Время выполнения 10 мин.)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9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</TotalTime>
  <Words>341</Words>
  <Application>Microsoft Office PowerPoint</Application>
  <PresentationFormat>Экран (4:3)</PresentationFormat>
  <Paragraphs>78</Paragraphs>
  <Slides>21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Пользователь</cp:lastModifiedBy>
  <cp:revision>82</cp:revision>
  <cp:lastPrinted>1601-01-01T00:00:00Z</cp:lastPrinted>
  <dcterms:created xsi:type="dcterms:W3CDTF">2009-03-02T12:17:23Z</dcterms:created>
  <dcterms:modified xsi:type="dcterms:W3CDTF">2024-03-16T14:27:23Z</dcterms:modified>
</cp:coreProperties>
</file>