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7" r:id="rId9"/>
    <p:sldId id="266" r:id="rId10"/>
    <p:sldId id="265" r:id="rId11"/>
    <p:sldId id="26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lesin.oleg@mail.ru" userId="dc497c3c0eedf8f6" providerId="LiveId" clId="{DF6383B5-41AE-4577-9FF5-F613130D5EB6}"/>
    <pc:docChg chg="undo custSel addSld delSld modSld">
      <pc:chgData name="plesin.oleg@mail.ru" userId="dc497c3c0eedf8f6" providerId="LiveId" clId="{DF6383B5-41AE-4577-9FF5-F613130D5EB6}" dt="2023-12-19T14:53:25.568" v="716" actId="2696"/>
      <pc:docMkLst>
        <pc:docMk/>
      </pc:docMkLst>
      <pc:sldChg chg="modSp mod">
        <pc:chgData name="plesin.oleg@mail.ru" userId="dc497c3c0eedf8f6" providerId="LiveId" clId="{DF6383B5-41AE-4577-9FF5-F613130D5EB6}" dt="2023-12-19T14:37:02.470" v="530" actId="27636"/>
        <pc:sldMkLst>
          <pc:docMk/>
          <pc:sldMk cId="1409866056" sldId="256"/>
        </pc:sldMkLst>
        <pc:spChg chg="mod">
          <ac:chgData name="plesin.oleg@mail.ru" userId="dc497c3c0eedf8f6" providerId="LiveId" clId="{DF6383B5-41AE-4577-9FF5-F613130D5EB6}" dt="2023-12-19T14:37:02.470" v="530" actId="27636"/>
          <ac:spMkLst>
            <pc:docMk/>
            <pc:sldMk cId="1409866056" sldId="256"/>
            <ac:spMk id="2" creationId="{F2793E27-1D46-4216-959F-4E20B0B57772}"/>
          </ac:spMkLst>
        </pc:spChg>
        <pc:spChg chg="mod">
          <ac:chgData name="plesin.oleg@mail.ru" userId="dc497c3c0eedf8f6" providerId="LiveId" clId="{DF6383B5-41AE-4577-9FF5-F613130D5EB6}" dt="2023-12-19T14:36:42.892" v="525" actId="20577"/>
          <ac:spMkLst>
            <pc:docMk/>
            <pc:sldMk cId="1409866056" sldId="256"/>
            <ac:spMk id="3" creationId="{3503F823-4FE5-41F4-BA4C-A7E7FD31991A}"/>
          </ac:spMkLst>
        </pc:spChg>
      </pc:sldChg>
      <pc:sldChg chg="new del">
        <pc:chgData name="plesin.oleg@mail.ru" userId="dc497c3c0eedf8f6" providerId="LiveId" clId="{DF6383B5-41AE-4577-9FF5-F613130D5EB6}" dt="2023-12-19T14:31:48.150" v="414" actId="680"/>
        <pc:sldMkLst>
          <pc:docMk/>
          <pc:sldMk cId="1072326451" sldId="257"/>
        </pc:sldMkLst>
      </pc:sldChg>
      <pc:sldChg chg="modSp new mod">
        <pc:chgData name="plesin.oleg@mail.ru" userId="dc497c3c0eedf8f6" providerId="LiveId" clId="{DF6383B5-41AE-4577-9FF5-F613130D5EB6}" dt="2023-12-19T14:53:17.721" v="715" actId="948"/>
        <pc:sldMkLst>
          <pc:docMk/>
          <pc:sldMk cId="2398501405" sldId="257"/>
        </pc:sldMkLst>
        <pc:spChg chg="mod">
          <ac:chgData name="plesin.oleg@mail.ru" userId="dc497c3c0eedf8f6" providerId="LiveId" clId="{DF6383B5-41AE-4577-9FF5-F613130D5EB6}" dt="2023-12-19T14:50:44.443" v="658" actId="20577"/>
          <ac:spMkLst>
            <pc:docMk/>
            <pc:sldMk cId="2398501405" sldId="257"/>
            <ac:spMk id="2" creationId="{865A3CAF-A2EF-450D-9B3B-7AEEF59B0EB0}"/>
          </ac:spMkLst>
        </pc:spChg>
        <pc:spChg chg="mod">
          <ac:chgData name="plesin.oleg@mail.ru" userId="dc497c3c0eedf8f6" providerId="LiveId" clId="{DF6383B5-41AE-4577-9FF5-F613130D5EB6}" dt="2023-12-19T14:53:17.721" v="715" actId="948"/>
          <ac:spMkLst>
            <pc:docMk/>
            <pc:sldMk cId="2398501405" sldId="257"/>
            <ac:spMk id="3" creationId="{EDEA627A-CDB2-49B7-9D36-AC2C50E6C0BB}"/>
          </ac:spMkLst>
        </pc:spChg>
      </pc:sldChg>
      <pc:sldChg chg="new del">
        <pc:chgData name="plesin.oleg@mail.ru" userId="dc497c3c0eedf8f6" providerId="LiveId" clId="{DF6383B5-41AE-4577-9FF5-F613130D5EB6}" dt="2023-12-19T14:35:37.588" v="514" actId="680"/>
        <pc:sldMkLst>
          <pc:docMk/>
          <pc:sldMk cId="1751450561" sldId="258"/>
        </pc:sldMkLst>
      </pc:sldChg>
      <pc:sldChg chg="modSp new del mod">
        <pc:chgData name="plesin.oleg@mail.ru" userId="dc497c3c0eedf8f6" providerId="LiveId" clId="{DF6383B5-41AE-4577-9FF5-F613130D5EB6}" dt="2023-12-19T14:53:25.568" v="716" actId="2696"/>
        <pc:sldMkLst>
          <pc:docMk/>
          <pc:sldMk cId="4150519890" sldId="258"/>
        </pc:sldMkLst>
        <pc:spChg chg="mod">
          <ac:chgData name="plesin.oleg@mail.ru" userId="dc497c3c0eedf8f6" providerId="LiveId" clId="{DF6383B5-41AE-4577-9FF5-F613130D5EB6}" dt="2023-12-19T14:38:27.907" v="554" actId="14100"/>
          <ac:spMkLst>
            <pc:docMk/>
            <pc:sldMk cId="4150519890" sldId="258"/>
            <ac:spMk id="2" creationId="{0FEA0DA7-7548-442E-A222-C1748FB4E0D3}"/>
          </ac:spMkLst>
        </pc:spChg>
        <pc:spChg chg="mod">
          <ac:chgData name="plesin.oleg@mail.ru" userId="dc497c3c0eedf8f6" providerId="LiveId" clId="{DF6383B5-41AE-4577-9FF5-F613130D5EB6}" dt="2023-12-19T14:39:21.649" v="568" actId="948"/>
          <ac:spMkLst>
            <pc:docMk/>
            <pc:sldMk cId="4150519890" sldId="258"/>
            <ac:spMk id="3" creationId="{05E671EB-9574-4383-9E29-B6A2271AF1E2}"/>
          </ac:spMkLst>
        </pc:spChg>
      </pc:sldChg>
      <pc:sldChg chg="new">
        <pc:chgData name="plesin.oleg@mail.ru" userId="dc497c3c0eedf8f6" providerId="LiveId" clId="{DF6383B5-41AE-4577-9FF5-F613130D5EB6}" dt="2023-12-19T14:40:29.538" v="570" actId="680"/>
        <pc:sldMkLst>
          <pc:docMk/>
          <pc:sldMk cId="3556504793" sldId="259"/>
        </pc:sldMkLst>
      </pc:sldChg>
      <pc:sldChg chg="modSp new mod">
        <pc:chgData name="plesin.oleg@mail.ru" userId="dc497c3c0eedf8f6" providerId="LiveId" clId="{DF6383B5-41AE-4577-9FF5-F613130D5EB6}" dt="2023-12-19T14:51:08.178" v="673" actId="14100"/>
        <pc:sldMkLst>
          <pc:docMk/>
          <pc:sldMk cId="3343961345" sldId="260"/>
        </pc:sldMkLst>
        <pc:spChg chg="mod">
          <ac:chgData name="plesin.oleg@mail.ru" userId="dc497c3c0eedf8f6" providerId="LiveId" clId="{DF6383B5-41AE-4577-9FF5-F613130D5EB6}" dt="2023-12-19T14:51:08.178" v="673" actId="14100"/>
          <ac:spMkLst>
            <pc:docMk/>
            <pc:sldMk cId="3343961345" sldId="260"/>
            <ac:spMk id="2" creationId="{E232CD4A-B8BA-40C8-8A93-C9DCEE04AF09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3.7180597521970907E-2"/>
          <c:y val="0.10728599228357474"/>
          <c:w val="0.94551254009915431"/>
          <c:h val="0.762435695538057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Средние заработные платы в СССР (в рублях)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Инженеры</c:v>
                </c:pt>
                <c:pt idx="1">
                  <c:v>Педагоги</c:v>
                </c:pt>
                <c:pt idx="2">
                  <c:v>Врачи</c:v>
                </c:pt>
                <c:pt idx="3">
                  <c:v>Рабочие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170</c:v>
                </c:pt>
                <c:pt idx="1">
                  <c:v>117</c:v>
                </c:pt>
                <c:pt idx="2">
                  <c:v>115</c:v>
                </c:pt>
                <c:pt idx="3">
                  <c:v>130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0F-4583-BC6B-91B2AEE5A7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9437312"/>
        <c:axId val="69438848"/>
      </c:barChart>
      <c:catAx>
        <c:axId val="69437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9438848"/>
        <c:crosses val="autoZero"/>
        <c:auto val="1"/>
        <c:lblAlgn val="ctr"/>
        <c:lblOffset val="100"/>
        <c:noMultiLvlLbl val="0"/>
      </c:catAx>
      <c:valAx>
        <c:axId val="69438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9437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Заработная плата в наше время (в рублях)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Лист1!$A$2:$A$6</c:f>
              <c:strCache>
                <c:ptCount val="5"/>
                <c:pt idx="0">
                  <c:v>Инженеры</c:v>
                </c:pt>
                <c:pt idx="1">
                  <c:v>Финансовые аналитики</c:v>
                </c:pt>
                <c:pt idx="2">
                  <c:v>Бухгалтеры</c:v>
                </c:pt>
                <c:pt idx="3">
                  <c:v>IT-специалисты</c:v>
                </c:pt>
                <c:pt idx="4">
                  <c:v>Врачи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68705</c:v>
                </c:pt>
                <c:pt idx="1">
                  <c:v>119643</c:v>
                </c:pt>
                <c:pt idx="2">
                  <c:v>32821</c:v>
                </c:pt>
                <c:pt idx="3">
                  <c:v>170000</c:v>
                </c:pt>
                <c:pt idx="4">
                  <c:v>66000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6F-407F-9019-4643D92667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9875968"/>
        <c:axId val="69922816"/>
      </c:barChart>
      <c:catAx>
        <c:axId val="69875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9922816"/>
        <c:crosses val="autoZero"/>
        <c:auto val="1"/>
        <c:lblAlgn val="ctr"/>
        <c:lblOffset val="100"/>
        <c:noMultiLvlLbl val="0"/>
      </c:catAx>
      <c:valAx>
        <c:axId val="69922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9875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Самые востребованные профессии 50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 назад</a:t>
            </a:r>
          </a:p>
        </c:rich>
      </c:tx>
      <c:layout>
        <c:manualLayout>
          <c:xMode val="edge"/>
          <c:yMode val="edge"/>
          <c:x val="0.13479065119517783"/>
          <c:y val="1.838071483309572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Самые востребованные профессиии 50 лет назад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1D6-46E4-AE95-33C2A21DAB5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91D6-46E4-AE95-33C2A21DAB5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91D6-46E4-AE95-33C2A21DAB5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91D6-46E4-AE95-33C2A21DAB5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91D6-46E4-AE95-33C2A21DAB53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91D6-46E4-AE95-33C2A21DAB53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91D6-46E4-AE95-33C2A21DAB5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Рабочие</c:v>
                </c:pt>
                <c:pt idx="1">
                  <c:v>Педагоги</c:v>
                </c:pt>
                <c:pt idx="2">
                  <c:v>Врачи</c:v>
                </c:pt>
                <c:pt idx="3">
                  <c:v>Почтальоны</c:v>
                </c:pt>
                <c:pt idx="4">
                  <c:v>Продавцы</c:v>
                </c:pt>
                <c:pt idx="5">
                  <c:v>Водители</c:v>
                </c:pt>
                <c:pt idx="6">
                  <c:v>Прочие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11</c:v>
                </c:pt>
                <c:pt idx="1">
                  <c:v>9</c:v>
                </c:pt>
                <c:pt idx="2">
                  <c:v>3</c:v>
                </c:pt>
                <c:pt idx="3">
                  <c:v>3</c:v>
                </c:pt>
                <c:pt idx="4">
                  <c:v>2</c:v>
                </c:pt>
                <c:pt idx="5">
                  <c:v>2</c:v>
                </c:pt>
                <c:pt idx="6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91D6-46E4-AE95-33C2A21DAB53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8.4159973635392349E-2"/>
          <c:y val="0.14273433842435282"/>
          <c:w val="0.8316800527292153"/>
          <c:h val="4.917498264507145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Самые востребованные профессии сейчас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807B-4CE0-A12A-50F3DB679C5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807B-4CE0-A12A-50F3DB679C5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807B-4CE0-A12A-50F3DB679C5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807B-4CE0-A12A-50F3DB679C5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807B-4CE0-A12A-50F3DB679C58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807B-4CE0-A12A-50F3DB679C5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807B-4CE0-A12A-50F3DB679C5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ИТ-специалисты</c:v>
                </c:pt>
                <c:pt idx="1">
                  <c:v>Инженеры</c:v>
                </c:pt>
                <c:pt idx="2">
                  <c:v>Врачи</c:v>
                </c:pt>
                <c:pt idx="3">
                  <c:v>Педагоги</c:v>
                </c:pt>
                <c:pt idx="4">
                  <c:v>Психологи</c:v>
                </c:pt>
                <c:pt idx="5">
                  <c:v>Юристы</c:v>
                </c:pt>
                <c:pt idx="6">
                  <c:v>Прочие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7</c:v>
                </c:pt>
                <c:pt idx="1">
                  <c:v>7</c:v>
                </c:pt>
                <c:pt idx="2">
                  <c:v>5</c:v>
                </c:pt>
                <c:pt idx="3">
                  <c:v>5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807B-4CE0-A12A-50F3DB679C58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Профессии, которые будут востребованы в ближайшеем будущеем</a:t>
            </a:r>
          </a:p>
        </c:rich>
      </c:tx>
      <c:layout>
        <c:manualLayout>
          <c:xMode val="edge"/>
          <c:yMode val="edge"/>
          <c:x val="0.14449644487801744"/>
          <c:y val="1.5067223544921444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Профессии, которые будут востребованы в ближайшем будущем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6586-47ED-B7DB-16DD0FDD150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6586-47ED-B7DB-16DD0FDD150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6586-47ED-B7DB-16DD0FDD150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6586-47ED-B7DB-16DD0FDD150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6586-47ED-B7DB-16DD0FDD1505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6586-47ED-B7DB-16DD0FDD1505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6586-47ED-B7DB-16DD0FDD150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Инженеры</c:v>
                </c:pt>
                <c:pt idx="1">
                  <c:v>Врачи</c:v>
                </c:pt>
                <c:pt idx="2">
                  <c:v>ИТ-специалисты</c:v>
                </c:pt>
                <c:pt idx="3">
                  <c:v>Педагоги</c:v>
                </c:pt>
                <c:pt idx="4">
                  <c:v>Работники полиции</c:v>
                </c:pt>
                <c:pt idx="5">
                  <c:v>Военные</c:v>
                </c:pt>
                <c:pt idx="6">
                  <c:v>Прочие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7</c:v>
                </c:pt>
                <c:pt idx="1">
                  <c:v>7</c:v>
                </c:pt>
                <c:pt idx="2">
                  <c:v>6</c:v>
                </c:pt>
                <c:pt idx="3">
                  <c:v>6</c:v>
                </c:pt>
                <c:pt idx="4">
                  <c:v>2</c:v>
                </c:pt>
                <c:pt idx="5">
                  <c:v>2</c:v>
                </c:pt>
                <c:pt idx="6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6586-47ED-B7DB-16DD0FDD150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6DE884F-A879-47C3-9309-1A0643F429C0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1AD6A-2C5E-4C63-8BDB-A1EF97E477F3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930095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E884F-A879-47C3-9309-1A0643F429C0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1AD6A-2C5E-4C63-8BDB-A1EF97E477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663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E884F-A879-47C3-9309-1A0643F429C0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1AD6A-2C5E-4C63-8BDB-A1EF97E477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672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E884F-A879-47C3-9309-1A0643F429C0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1AD6A-2C5E-4C63-8BDB-A1EF97E477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466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E884F-A879-47C3-9309-1A0643F429C0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1AD6A-2C5E-4C63-8BDB-A1EF97E477F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9141514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E884F-A879-47C3-9309-1A0643F429C0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1AD6A-2C5E-4C63-8BDB-A1EF97E477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874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E884F-A879-47C3-9309-1A0643F429C0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1AD6A-2C5E-4C63-8BDB-A1EF97E477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004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E884F-A879-47C3-9309-1A0643F429C0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1AD6A-2C5E-4C63-8BDB-A1EF97E477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359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E884F-A879-47C3-9309-1A0643F429C0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1AD6A-2C5E-4C63-8BDB-A1EF97E477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075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E884F-A879-47C3-9309-1A0643F429C0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1AD6A-2C5E-4C63-8BDB-A1EF97E477F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13189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E884F-A879-47C3-9309-1A0643F429C0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1AD6A-2C5E-4C63-8BDB-A1EF97E477F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09761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66DE884F-A879-47C3-9309-1A0643F429C0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1AD6A-2C5E-4C63-8BDB-A1EF97E477F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44211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793E27-1D46-4216-959F-4E20B0B577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96714"/>
            <a:ext cx="9144000" cy="3606678"/>
          </a:xfrm>
        </p:spPr>
        <p:txBody>
          <a:bodyPr>
            <a:norm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«Крутихинская СОШ»</a:t>
            </a:r>
            <a:b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САМЫЕ ВОСТРЕБОВАННЫЕ ПРОФЕССИИ: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И 50 ЛЕТ НАЗАД</a:t>
            </a:r>
            <a:b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503F823-4FE5-41F4-BA4C-A7E7FD3199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575660"/>
            <a:ext cx="9144000" cy="2702047"/>
          </a:xfrm>
        </p:spPr>
        <p:txBody>
          <a:bodyPr>
            <a:noAutofit/>
          </a:bodyPr>
          <a:lstStyle/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</a:t>
            </a:r>
          </a:p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9 класса</a:t>
            </a:r>
          </a:p>
          <a:p>
            <a:pPr algn="r"/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Плёсин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Олег Александрович</a:t>
            </a:r>
          </a:p>
          <a:p>
            <a:pPr algn="r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проекта:</a:t>
            </a:r>
          </a:p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истории и обществознания</a:t>
            </a:r>
          </a:p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Суворова Татьяна Алексеевна</a:t>
            </a:r>
          </a:p>
          <a:p>
            <a:pPr algn="r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Крутиха, 2023</a:t>
            </a:r>
          </a:p>
        </p:txBody>
      </p:sp>
    </p:spTree>
    <p:extLst>
      <p:ext uri="{BB962C8B-B14F-4D97-AF65-F5344CB8AC3E}">
        <p14:creationId xmlns:p14="http://schemas.microsoft.com/office/powerpoint/2010/main" val="1409866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C822CD-61F1-4675-9E6B-C53DAB2ED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606669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D093E3-AD2A-4AD9-A232-8DC4C1C732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292469"/>
            <a:ext cx="9601200" cy="4879731"/>
          </a:xfrm>
        </p:spPr>
        <p:txBody>
          <a:bodyPr>
            <a:normAutofit/>
          </a:bodyPr>
          <a:lstStyle/>
          <a:p>
            <a:pPr marL="0" indent="4572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заключение данного проекта можно с уверенностью сказать, что тема данного проекта является важной и актуальной, особенно для учеников, стоящих перед выбором профиля и будущей профессии. Многие люди до сих пор не определились, какую карьеру они хотели бы вести, поэтому исследование профессий, которые были востребованы в прошлом и будут продолжать оставаться перспективными в будущем, имеет большое значение.</a:t>
            </a:r>
          </a:p>
          <a:p>
            <a:pPr marL="0" indent="4572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Выводы, полученные в результате данного исследования, помогут учащимся определиться с выбором будущей профессии и подготовиться к будущим вызовам на рынке труда. Тем самым, данный проект способствует развитию осознанности и позволяет принимать информированные решения, которые определят успешность нашего будущего карьерного пути.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96203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1407" y="2228849"/>
            <a:ext cx="9601200" cy="3581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77935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5A3CAF-A2EF-450D-9B3B-7AEEF59B0E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7928" y="391885"/>
            <a:ext cx="9601200" cy="639305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EA627A-CDB2-49B7-9D36-AC2C50E6C0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125415"/>
            <a:ext cx="9601200" cy="4741985"/>
          </a:xfrm>
        </p:spPr>
        <p:txBody>
          <a:bodyPr>
            <a:normAutofit/>
          </a:bodyPr>
          <a:lstStyle/>
          <a:p>
            <a:pPr marL="0" indent="180000" algn="just">
              <a:lnSpc>
                <a:spcPct val="150000"/>
              </a:lnSpc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 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Данная тема является важной и актуальной, особенно для учеников, которые стоят перед выбором профиля и будущей профессии. Многие из нас до сих пор не определились, какую карьеру хотели бы преследовать. Моей целью является исследование профессий, которые были востребованы в прошлом и которые будут продолжать оставаться перспективными в будущем. Приступая к данной работе, хотелось выяснить, какие профессии смогут выдержать конкуренцию на рынке труда и останутся актуальными на протяжении долгого времени. Это исследование поможет нам принять осознанные решения относительно нашего будущего и выбора профессии.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180000" algn="just">
              <a:lnSpc>
                <a:spcPct val="150000"/>
              </a:lnSpc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работы: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ыяснить, какие профессии были актуальны 50 лет назад и актуальны сейчас.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180000" algn="just">
              <a:lnSpc>
                <a:spcPct val="150000"/>
              </a:lnSpc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Изучить востребованные профессии: сейчас и 50 лет назад</a:t>
            </a:r>
          </a:p>
          <a:p>
            <a:pPr marL="0" indent="180000"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  <a:buNone/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Сравнить заработную плату: сейчас и 50 лет назад</a:t>
            </a:r>
          </a:p>
          <a:p>
            <a:pPr marL="0" indent="180000"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  <a:buNone/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Провести анкетирование среди учащихся школы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8501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B3589C-DE50-4109-8F8E-A1029A68E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492071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Востребованные профессии в 1970 г.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A1E1B8-7051-4F28-96A9-094ED6E372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0346" y="1487837"/>
            <a:ext cx="9601200" cy="4619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Инженеры и технические специалисты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3.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Врачи и медицинские работники</a:t>
            </a:r>
          </a:p>
          <a:p>
            <a:pPr marL="457200" lvl="2" indent="-457200">
              <a:spcBef>
                <a:spcPts val="1000"/>
              </a:spcBef>
              <a:buFont typeface="Franklin Gothic Book" panose="020B0503020102020204" pitchFamily="34" charset="0"/>
              <a:buAutoNum type="arabicPeriod"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2" indent="-457200">
              <a:spcBef>
                <a:spcPts val="1000"/>
              </a:spcBef>
              <a:buFont typeface="Franklin Gothic Book" panose="020B0503020102020204" pitchFamily="34" charset="0"/>
              <a:buAutoNum type="arabicPeriod"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2" indent="-457200">
              <a:spcBef>
                <a:spcPts val="1000"/>
              </a:spcBef>
              <a:buFont typeface="Franklin Gothic Book" panose="020B0503020102020204" pitchFamily="34" charset="0"/>
              <a:buAutoNum type="arabicPeriod"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2" indent="-457200">
              <a:spcBef>
                <a:spcPts val="1000"/>
              </a:spcBef>
              <a:buFont typeface="Franklin Gothic Book" panose="020B0503020102020204" pitchFamily="34" charset="0"/>
              <a:buAutoNum type="arabicPeriod"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2" indent="-457200">
              <a:spcBef>
                <a:spcPts val="1000"/>
              </a:spcBef>
              <a:buFont typeface="Franklin Gothic Book" panose="020B0503020102020204" pitchFamily="34" charset="0"/>
              <a:buAutoNum type="arabicPeriod"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2" indent="0">
              <a:spcBef>
                <a:spcPts val="1000"/>
              </a:spcBef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и педагоги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4.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Производственные рабочие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Font typeface="Franklin Gothic Book" panose="020B0503020102020204" pitchFamily="34" charset="0"/>
              <a:buAutoNum type="arabicPeriod"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114" y="1825245"/>
            <a:ext cx="3100875" cy="19795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Ностальгия учителей по СССР / Skillbox Media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115" y="4142241"/>
            <a:ext cx="3100874" cy="197958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В нынешней системе реально создать только коуча»: врачи о шансах на в... »  Медвестник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4122" y="1825245"/>
            <a:ext cx="3100874" cy="19795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От мигранта до экспата – Еженедельный «Ъ» – Коммерсантъ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515" y="4142242"/>
            <a:ext cx="3100874" cy="19795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56504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78790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Востребованные профессии сегодня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480088"/>
            <a:ext cx="9601200" cy="43873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Инженеры				3.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IT-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специалисты</a:t>
            </a: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Бухгалтеры и финансовые аналитики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Медицинские работники</a:t>
            </a:r>
          </a:p>
        </p:txBody>
      </p:sp>
      <p:pic>
        <p:nvPicPr>
          <p:cNvPr id="4" name="Рисунок 3" descr="Профессия инженер: описание профессии, где учиться, работать, плюсы и  минусы профессии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467" y="1836548"/>
            <a:ext cx="3220767" cy="1945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Бухгалтер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465" y="4098517"/>
            <a:ext cx="3220769" cy="194503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Профессия IT-специалист: описание, где получить в России, перспективы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255" y="1836548"/>
            <a:ext cx="3213019" cy="194503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ВОЗ и МОТ призвали усилить защиту медицинских работников | Новости ООН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254" y="4098517"/>
            <a:ext cx="3213019" cy="19760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45884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856281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Заработная плата 50 лет назад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2608317"/>
              </p:ext>
            </p:extLst>
          </p:nvPr>
        </p:nvGraphicFramePr>
        <p:xfrm>
          <a:off x="1666067" y="1387421"/>
          <a:ext cx="8857281" cy="4122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13918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Заработная плата сегодня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4916910"/>
              </p:ext>
            </p:extLst>
          </p:nvPr>
        </p:nvGraphicFramePr>
        <p:xfrm>
          <a:off x="1689314" y="1449090"/>
          <a:ext cx="8996767" cy="4037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247663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2FB62A-F7F6-418A-883A-6FB24B810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36814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Опрос и его результаты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6E77D43-AFB8-4586-B048-99F4C83C5A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63436" y="1445077"/>
            <a:ext cx="4447786" cy="4090309"/>
          </a:xfrm>
        </p:spPr>
        <p:txBody>
          <a:bodyPr>
            <a:normAutofit fontScale="92500"/>
          </a:bodyPr>
          <a:lstStyle/>
          <a:p>
            <a:pPr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Учащимся 8-9 классов было задано несколько вопросов:</a:t>
            </a:r>
          </a:p>
          <a:p>
            <a:pPr marL="342900" lvl="0" indent="-342900" algn="just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ru-R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три профессии, которые, по вашему мнению, были востребованы 50 лет назад.</a:t>
            </a:r>
          </a:p>
          <a:p>
            <a:pPr marL="342900" indent="-342900" algn="just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три профессии, которые, по вашему мнению, востребованы сейчас.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три профессии, которые, по вашему мнению, будут востребованы ещё долгие годы.</a:t>
            </a:r>
          </a:p>
          <a:p>
            <a:pPr marL="342900" lvl="0" indent="-342900" algn="just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98883" y="1494064"/>
            <a:ext cx="4447786" cy="4675414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B2AC1635-9034-4A5C-B144-98B771D1F5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2083405"/>
              </p:ext>
            </p:extLst>
          </p:nvPr>
        </p:nvGraphicFramePr>
        <p:xfrm>
          <a:off x="6167071" y="1566287"/>
          <a:ext cx="5643930" cy="41587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745766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8122" y="432707"/>
            <a:ext cx="9601200" cy="1485900"/>
          </a:xfrm>
        </p:spPr>
        <p:txBody>
          <a:bodyPr/>
          <a:lstStyle/>
          <a:p>
            <a:pPr algn="ctr"/>
            <a:r>
              <a:rPr lang="ru-RU" dirty="0"/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Опрос и его результаты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63436" y="1453244"/>
            <a:ext cx="4447786" cy="4939393"/>
          </a:xfrm>
        </p:spPr>
        <p:txBody>
          <a:bodyPr>
            <a:normAutofit/>
          </a:bodyPr>
          <a:lstStyle/>
          <a:p>
            <a:pPr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Учащимся 8-9 классов было задано несколько вопросов:</a:t>
            </a:r>
          </a:p>
          <a:p>
            <a:pPr marL="342900" lvl="0" indent="-342900" algn="just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три профессии, которые, по вашему мнению, были востребованы 50 лет назад.</a:t>
            </a:r>
          </a:p>
          <a:p>
            <a:pPr marL="342900" indent="-342900" algn="just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ru-RU" sz="15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три профессии, которые, по вашему мнению, востребованы сейчас.</a:t>
            </a:r>
          </a:p>
          <a:p>
            <a:pPr marL="342900" indent="-342900" algn="just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три профессии, которые, по вашему мнению, будут востребованы ещё долгие годы.</a:t>
            </a:r>
          </a:p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935436" y="2228849"/>
            <a:ext cx="5054082" cy="4155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 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EA2B8506-64DE-46A1-9984-2CBABCC764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69008291"/>
              </p:ext>
            </p:extLst>
          </p:nvPr>
        </p:nvGraphicFramePr>
        <p:xfrm>
          <a:off x="5854225" y="1679280"/>
          <a:ext cx="6337775" cy="3988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58529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6786" y="644237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Опрос и его результаты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296785" y="1496291"/>
            <a:ext cx="4447786" cy="4628805"/>
          </a:xfrm>
        </p:spPr>
        <p:txBody>
          <a:bodyPr>
            <a:normAutofit/>
          </a:bodyPr>
          <a:lstStyle/>
          <a:p>
            <a:pPr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Учащимся 8-9 классов было задано несколько вопросов:</a:t>
            </a:r>
          </a:p>
          <a:p>
            <a:pPr marL="342900" lvl="0" indent="-342900" algn="just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три профессии, которые, по вашему мнению, были востребованы 50 лет назад.</a:t>
            </a:r>
          </a:p>
          <a:p>
            <a:pPr marL="342900" indent="-342900" algn="just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три профессии, которые, по вашему мнению, востребованы сейчас.</a:t>
            </a:r>
          </a:p>
          <a:p>
            <a:pPr marL="342900" indent="-342900" algn="just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ru-RU" sz="15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три профессии, которые, по вашему мнению, будут востребованы ещё долгие годы.</a:t>
            </a:r>
          </a:p>
          <a:p>
            <a:endParaRPr lang="ru-RU" sz="15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8435846" y="4278085"/>
            <a:ext cx="4447786" cy="35814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CFC11F5A-5480-4E29-8D6C-40152A24C9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4950661"/>
              </p:ext>
            </p:extLst>
          </p:nvPr>
        </p:nvGraphicFramePr>
        <p:xfrm>
          <a:off x="6176044" y="1507644"/>
          <a:ext cx="5727089" cy="4214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67839034"/>
      </p:ext>
    </p:extLst>
  </p:cSld>
  <p:clrMapOvr>
    <a:masterClrMapping/>
  </p:clrMapOvr>
</p:sld>
</file>

<file path=ppt/theme/theme1.xml><?xml version="1.0" encoding="utf-8"?>
<a:theme xmlns:a="http://schemas.openxmlformats.org/drawingml/2006/main" name="Уголки">
  <a:themeElements>
    <a:clrScheme name="Уголки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Уголки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Уголки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231</TotalTime>
  <Words>574</Words>
  <Application>Microsoft Office PowerPoint</Application>
  <PresentationFormat>Широкоэкранный</PresentationFormat>
  <Paragraphs>69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Franklin Gothic Book</vt:lpstr>
      <vt:lpstr>Times New Roman</vt:lpstr>
      <vt:lpstr>Уголки</vt:lpstr>
      <vt:lpstr>МБОУ «Крутихинская СОШ»          САМЫЕ ВОСТРЕБОВАННЫЕ ПРОФЕССИИ:  СЕГОДНЯ И 50 ЛЕТ НАЗАД   </vt:lpstr>
      <vt:lpstr>Введение</vt:lpstr>
      <vt:lpstr>Востребованные профессии в 1970 г.</vt:lpstr>
      <vt:lpstr>Востребованные профессии сегодня</vt:lpstr>
      <vt:lpstr>Заработная плата 50 лет назад</vt:lpstr>
      <vt:lpstr>Заработная плата сегодня</vt:lpstr>
      <vt:lpstr>Опрос и его результаты</vt:lpstr>
      <vt:lpstr> Опрос и его результаты</vt:lpstr>
      <vt:lpstr> Опрос и его результаты</vt:lpstr>
      <vt:lpstr>Заключение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plesin.oleg@mail.ru</dc:creator>
  <cp:lastModifiedBy>plesin.oleg@mail.ru</cp:lastModifiedBy>
  <cp:revision>13</cp:revision>
  <dcterms:created xsi:type="dcterms:W3CDTF">2023-12-19T14:22:56Z</dcterms:created>
  <dcterms:modified xsi:type="dcterms:W3CDTF">2023-12-21T18:36:37Z</dcterms:modified>
</cp:coreProperties>
</file>