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72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1F30D8F-985B-4D45-8875-8D4F3A779732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5D6E251-11B7-4D1F-81FC-E8D4848D120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r.ru/kak-83159-" TargetMode="External"/><Relationship Id="rId2" Type="http://schemas.openxmlformats.org/officeDocument/2006/relationships/hyperlink" Target="http://dic.academic.ru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yandex.ru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84784"/>
            <a:ext cx="7416824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Тема проекта: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«Субъективные причины     подростковой преступности»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221088"/>
            <a:ext cx="4506168" cy="1752600"/>
          </a:xfrm>
        </p:spPr>
        <p:txBody>
          <a:bodyPr>
            <a:noAutofit/>
          </a:bodyPr>
          <a:lstStyle/>
          <a:p>
            <a:pPr algn="r"/>
            <a:r>
              <a:rPr lang="ru-RU" sz="1600" dirty="0" smtClean="0"/>
              <a:t>Выполнила: </a:t>
            </a:r>
          </a:p>
          <a:p>
            <a:pPr algn="r"/>
            <a:r>
              <a:rPr lang="ru-RU" sz="1600" dirty="0" smtClean="0"/>
              <a:t>Плешкова Юлия</a:t>
            </a:r>
          </a:p>
          <a:p>
            <a:pPr algn="r"/>
            <a:r>
              <a:rPr lang="ru-RU" sz="1600" dirty="0" smtClean="0"/>
              <a:t>Ученица 9 класса</a:t>
            </a:r>
          </a:p>
          <a:p>
            <a:pPr algn="r"/>
            <a:endParaRPr lang="ru-RU" sz="1600" dirty="0" smtClean="0"/>
          </a:p>
          <a:p>
            <a:pPr algn="r"/>
            <a:r>
              <a:rPr lang="ru-RU" sz="1600" dirty="0"/>
              <a:t>Руководитель проекта:</a:t>
            </a:r>
          </a:p>
          <a:p>
            <a:pPr algn="r"/>
            <a:r>
              <a:rPr lang="ru-RU" sz="1600" dirty="0"/>
              <a:t>Суворова Татьяна Алексеевна</a:t>
            </a:r>
          </a:p>
          <a:p>
            <a:pPr algn="r"/>
            <a:r>
              <a:rPr lang="ru-RU" sz="1600" dirty="0" smtClean="0"/>
              <a:t> </a:t>
            </a:r>
          </a:p>
          <a:p>
            <a:pPr algn="r"/>
            <a:r>
              <a:rPr lang="ru-RU" sz="1600" dirty="0" smtClean="0"/>
              <a:t>МБОУ «</a:t>
            </a:r>
            <a:r>
              <a:rPr lang="ru-RU" sz="1600" dirty="0" err="1" smtClean="0"/>
              <a:t>Крутихинская</a:t>
            </a:r>
            <a:r>
              <a:rPr lang="ru-RU" sz="1600" dirty="0" smtClean="0"/>
              <a:t> СОШ»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96004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427168" cy="1069848"/>
          </a:xfrm>
        </p:spPr>
        <p:txBody>
          <a:bodyPr/>
          <a:lstStyle/>
          <a:p>
            <a:r>
              <a:rPr lang="ru-RU" dirty="0" smtClean="0"/>
              <a:t>Юридическая ответственность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780928"/>
            <a:ext cx="75975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Юридическая ответственность — применение мер государственного принуждения к виновному лицу за совершение противоправного деяния. Это правоотношение, в которое вступает государство, в лице его компетентных органов, и правонарушитель, на которого возлагается обязанность претерпевать соответствующие лишения за совершенное им противоправное деяние.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48663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620688"/>
            <a:ext cx="4114800" cy="1069848"/>
          </a:xfrm>
        </p:spPr>
        <p:txBody>
          <a:bodyPr/>
          <a:lstStyle/>
          <a:p>
            <a:r>
              <a:rPr lang="ru-RU" dirty="0"/>
              <a:t>Виды наказаний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908" y="2204864"/>
            <a:ext cx="80648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УК РФ Статья 88.</a:t>
            </a:r>
          </a:p>
          <a:p>
            <a:endParaRPr lang="ru-RU" sz="2000" dirty="0" smtClean="0"/>
          </a:p>
          <a:p>
            <a:r>
              <a:rPr lang="ru-RU" sz="2000" b="1" dirty="0" smtClean="0"/>
              <a:t>Видами наказаний</a:t>
            </a:r>
            <a:r>
              <a:rPr lang="ru-RU" sz="2000" dirty="0" smtClean="0"/>
              <a:t>, назначаемых несовершеннолетним, являются:</a:t>
            </a:r>
          </a:p>
          <a:p>
            <a:endParaRPr lang="ru-RU" sz="2000" dirty="0" smtClean="0"/>
          </a:p>
          <a:p>
            <a:r>
              <a:rPr lang="ru-RU" sz="2000" b="1" dirty="0" smtClean="0"/>
              <a:t>а)</a:t>
            </a:r>
            <a:r>
              <a:rPr lang="ru-RU" sz="2000" dirty="0" smtClean="0"/>
              <a:t> штраф;</a:t>
            </a:r>
          </a:p>
          <a:p>
            <a:r>
              <a:rPr lang="ru-RU" sz="2000" b="1" dirty="0" smtClean="0"/>
              <a:t>б)</a:t>
            </a:r>
            <a:r>
              <a:rPr lang="ru-RU" sz="2000" dirty="0" smtClean="0"/>
              <a:t> лишение права заниматься определенной деятельностью;</a:t>
            </a:r>
          </a:p>
          <a:p>
            <a:r>
              <a:rPr lang="ru-RU" sz="2000" b="1" dirty="0" smtClean="0"/>
              <a:t>в)</a:t>
            </a:r>
            <a:r>
              <a:rPr lang="ru-RU" sz="2000" dirty="0" smtClean="0"/>
              <a:t> обязательные работы;</a:t>
            </a:r>
          </a:p>
          <a:p>
            <a:r>
              <a:rPr lang="ru-RU" sz="2000" b="1" dirty="0" smtClean="0"/>
              <a:t>г)</a:t>
            </a:r>
            <a:r>
              <a:rPr lang="ru-RU" sz="2000" dirty="0" smtClean="0"/>
              <a:t> исправительные работы;</a:t>
            </a:r>
          </a:p>
          <a:p>
            <a:r>
              <a:rPr lang="ru-RU" sz="2000" b="1" dirty="0" smtClean="0"/>
              <a:t>д)</a:t>
            </a:r>
            <a:r>
              <a:rPr lang="ru-RU" sz="2000" dirty="0" smtClean="0"/>
              <a:t> ограничение свободы;</a:t>
            </a:r>
          </a:p>
        </p:txBody>
      </p:sp>
    </p:spTree>
    <p:extLst>
      <p:ext uri="{BB962C8B-B14F-4D97-AF65-F5344CB8AC3E}">
        <p14:creationId xmlns:p14="http://schemas.microsoft.com/office/powerpoint/2010/main" val="944243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804" y="692696"/>
            <a:ext cx="7931224" cy="1069848"/>
          </a:xfrm>
        </p:spPr>
        <p:txBody>
          <a:bodyPr>
            <a:noAutofit/>
          </a:bodyPr>
          <a:lstStyle/>
          <a:p>
            <a:r>
              <a:rPr lang="ru-RU" dirty="0"/>
              <a:t>Профилактика предотвращения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преступлений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1088" y="2348880"/>
            <a:ext cx="8659967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Борьба с преступностью – сложная системная деятельность, представляющая собой единство трех следующих подсистем: общей организации борьбы; предупреждения преступности и правоохранительной деятельности.</a:t>
            </a:r>
          </a:p>
          <a:p>
            <a:endParaRPr lang="ru-RU" sz="1600" dirty="0" smtClean="0"/>
          </a:p>
          <a:p>
            <a:r>
              <a:rPr lang="ru-RU" sz="1600" dirty="0" smtClean="0"/>
              <a:t>Общая организация – прогнозирование, разработка стратегии и тактики борьбы с преступностью; программно-целевое планирование борьбы с преступностью; обеспечение эффективной правовой основы борьбы с преступностью; и многое др.</a:t>
            </a:r>
          </a:p>
          <a:p>
            <a:endParaRPr lang="ru-RU" sz="1600" dirty="0" smtClean="0"/>
          </a:p>
          <a:p>
            <a:r>
              <a:rPr lang="ru-RU" sz="1600" dirty="0" smtClean="0"/>
              <a:t>Предупреждение преступлений – многоуровневая система мер воздействия на криминогенные объекты с целью их ограничения, устранения или нейтрализации, осуществляемых государственными органами, должностными лицами, гражданами и общественными формированиями.</a:t>
            </a:r>
          </a:p>
          <a:p>
            <a:endParaRPr lang="ru-RU" sz="1600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8141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9848"/>
          </a:xfrm>
        </p:spPr>
        <p:txBody>
          <a:bodyPr/>
          <a:lstStyle/>
          <a:p>
            <a:r>
              <a:rPr lang="ru-RU" dirty="0" smtClean="0"/>
              <a:t>Области </a:t>
            </a:r>
            <a:r>
              <a:rPr lang="ru-RU" dirty="0"/>
              <a:t>борьбы с преступностью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56792"/>
            <a:ext cx="84614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/>
              <a:t>Важнейшими задачами в области борьбы с преступностью являются: </a:t>
            </a:r>
            <a:endParaRPr lang="ru-RU" u="sng" dirty="0" smtClean="0"/>
          </a:p>
          <a:p>
            <a:endParaRPr lang="ru-RU" dirty="0" smtClean="0"/>
          </a:p>
          <a:p>
            <a:r>
              <a:rPr lang="ru-RU" sz="1600" b="1" dirty="0" smtClean="0"/>
              <a:t>1</a:t>
            </a:r>
            <a:r>
              <a:rPr lang="ru-RU" sz="1600" b="1" dirty="0" smtClean="0"/>
              <a:t>. </a:t>
            </a:r>
            <a:r>
              <a:rPr lang="ru-RU" sz="1600" dirty="0" smtClean="0"/>
              <a:t>Выявление</a:t>
            </a:r>
            <a:r>
              <a:rPr lang="ru-RU" sz="1600" dirty="0" smtClean="0"/>
              <a:t>, устранение и предупреждение причин и условий, порождающих </a:t>
            </a:r>
            <a:r>
              <a:rPr lang="ru-RU" sz="1600" dirty="0" smtClean="0"/>
              <a:t>преступность.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b="1" dirty="0" smtClean="0"/>
              <a:t>2.</a:t>
            </a:r>
            <a:r>
              <a:rPr lang="ru-RU" sz="1600" dirty="0" smtClean="0"/>
              <a:t> Усиление роли государства как гаранта безопасности личности и общества, создание необходимой для этого правовой базы и механизма ее </a:t>
            </a:r>
            <a:r>
              <a:rPr lang="ru-RU" sz="1600" dirty="0" smtClean="0"/>
              <a:t>применения.</a:t>
            </a:r>
          </a:p>
          <a:p>
            <a:endParaRPr lang="ru-RU" sz="1600" dirty="0" smtClean="0"/>
          </a:p>
          <a:p>
            <a:r>
              <a:rPr lang="ru-RU" sz="1600" b="1" dirty="0" smtClean="0"/>
              <a:t>3.</a:t>
            </a:r>
            <a:r>
              <a:rPr lang="ru-RU" sz="1600" dirty="0" smtClean="0"/>
              <a:t> Укрепление системы правоохранительных органов, прежде всего структур, противодействующих организованной преступности и терроризму, создание условий для их эффективной </a:t>
            </a:r>
            <a:r>
              <a:rPr lang="ru-RU" sz="1600" dirty="0" smtClean="0"/>
              <a:t>деятельности.</a:t>
            </a:r>
          </a:p>
          <a:p>
            <a:endParaRPr lang="ru-RU" sz="1600" dirty="0" smtClean="0"/>
          </a:p>
          <a:p>
            <a:r>
              <a:rPr lang="ru-RU" sz="1600" b="1" dirty="0" smtClean="0"/>
              <a:t>4. </a:t>
            </a:r>
            <a:r>
              <a:rPr lang="ru-RU" sz="1600" dirty="0" smtClean="0"/>
              <a:t>Привлечение государственных органов в пределах их компетенции к деятельности по предупреждению противоправных действий </a:t>
            </a:r>
            <a:r>
              <a:rPr lang="ru-RU" sz="1600" dirty="0" smtClean="0"/>
              <a:t>.</a:t>
            </a:r>
          </a:p>
          <a:p>
            <a:endParaRPr lang="ru-RU" sz="1600" dirty="0" smtClean="0"/>
          </a:p>
          <a:p>
            <a:r>
              <a:rPr lang="ru-RU" sz="1600" b="1" dirty="0" smtClean="0"/>
              <a:t>5.</a:t>
            </a:r>
            <a:r>
              <a:rPr lang="ru-RU" sz="1600" dirty="0" smtClean="0"/>
              <a:t> Расширение взаимовыгодного международного сотрудничества в правоохранительной сфере, в первую очередь с государствами - участниками СНГ</a:t>
            </a:r>
            <a:r>
              <a:rPr lang="ru-RU" sz="1600" dirty="0" smtClean="0"/>
              <a:t>.</a:t>
            </a:r>
          </a:p>
          <a:p>
            <a:endParaRPr lang="ru-RU" sz="1600" dirty="0" smtClean="0"/>
          </a:p>
          <a:p>
            <a:r>
              <a:rPr lang="ru-RU" sz="1600" b="1" dirty="0" smtClean="0"/>
              <a:t>6. </a:t>
            </a:r>
            <a:r>
              <a:rPr lang="ru-RU" sz="1600" dirty="0" smtClean="0"/>
              <a:t>Формирование правовой культуры </a:t>
            </a:r>
            <a:r>
              <a:rPr lang="ru-RU" sz="1600" dirty="0" smtClean="0"/>
              <a:t>граждан.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03595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836712"/>
            <a:ext cx="2314600" cy="1069848"/>
          </a:xfrm>
        </p:spPr>
        <p:txBody>
          <a:bodyPr>
            <a:noAutofit/>
          </a:bodyPr>
          <a:lstStyle/>
          <a:p>
            <a:r>
              <a:rPr lang="ru-RU" dirty="0" smtClean="0"/>
              <a:t>Гипотеза</a:t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dirty="0" smtClean="0"/>
              <a:t>Итог: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780928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Таким образом я считаю, что моя гипотеза </a:t>
            </a:r>
            <a:r>
              <a:rPr lang="ru-RU" sz="2000" dirty="0" smtClean="0"/>
              <a:t>доказана, ведь высокий </a:t>
            </a:r>
            <a:r>
              <a:rPr lang="ru-RU" sz="2000" dirty="0" smtClean="0"/>
              <a:t>уровень просвещения в правовой области положительно влияет на низкий уровень </a:t>
            </a:r>
            <a:r>
              <a:rPr lang="ru-RU" sz="2000" dirty="0" smtClean="0"/>
              <a:t>правонарушений. Наша школа является примером систематической профилактической работы в этом направлении и уровень преступности в нашей школе очень низкий.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55776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620688"/>
            <a:ext cx="3106688" cy="1069848"/>
          </a:xfrm>
        </p:spPr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203454"/>
            <a:ext cx="78340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Таким образом, проведя анализ причин и условий преступности несовершеннолетних, важно отметить, что на преступность влияет обстановка в </a:t>
            </a:r>
            <a:r>
              <a:rPr lang="ru-RU" dirty="0" smtClean="0"/>
              <a:t>обществе</a:t>
            </a:r>
            <a:r>
              <a:rPr lang="ru-RU" dirty="0" smtClean="0"/>
              <a:t>, </a:t>
            </a:r>
            <a:r>
              <a:rPr lang="ru-RU" dirty="0" smtClean="0"/>
              <a:t>условия существования несовершеннолетних, его семья. Важно бороться с причинами и условиями преступность несовершеннолетних не жестокими мерами, а с пониманием и осознанием, что за любое преступление должно быть наказание. Подростки и родители должны осознавать, что несовершеннолетний имеет свои обязанности и он отвечает за свои проступки и поступки. Задача закона направить на путь исправления, а для этого он должен быть совершенным и единым для всех.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728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</a:t>
            </a:r>
            <a:r>
              <a:rPr lang="ru-RU" dirty="0"/>
              <a:t>использованной литературы: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2420888"/>
            <a:ext cx="61926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hlinkClick r:id="rId2"/>
              </a:rPr>
              <a:t>http://dic.academic.ru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>
                <a:hlinkClick r:id="rId3"/>
              </a:rPr>
              <a:t>http://www.bor.ru/kak-83159-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 err="1" smtClean="0"/>
              <a:t>podrostkovaya-prestupnost-</a:t>
            </a:r>
            <a:r>
              <a:rPr lang="ru-RU" sz="2400" dirty="0" err="1" smtClean="0">
                <a:hlinkClick r:id="rId4"/>
              </a:rPr>
              <a:t>https</a:t>
            </a:r>
            <a:r>
              <a:rPr lang="ru-RU" sz="2400" dirty="0" smtClean="0">
                <a:hlinkClick r:id="rId4"/>
              </a:rPr>
              <a:t>://yandex.ru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Конституция Российской Федерации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76129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924944"/>
            <a:ext cx="5544616" cy="1069848"/>
          </a:xfrm>
        </p:spPr>
        <p:txBody>
          <a:bodyPr/>
          <a:lstStyle/>
          <a:p>
            <a:r>
              <a:rPr lang="ru-RU" dirty="0" smtClean="0"/>
              <a:t>Спасибо за </a:t>
            </a:r>
            <a:r>
              <a:rPr lang="ru-RU" dirty="0" smtClean="0"/>
              <a:t>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8977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620688"/>
            <a:ext cx="3682752" cy="1069848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5428" y="1916832"/>
            <a:ext cx="80648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Преступность как неординарное явление всегда интересовала не только специалистов. Человечество живет в страхе перед преступностью и столько, сколько оно существует, ищет методы и средства борьбы с ней. Раздумья о том, что это за феномен, кто такие преступники, почему они совершают преступления, можно найти в трудах многих ученых с древнейших времен: философов, историков, правоведов, социологов, психологов и психиатров.</a:t>
            </a:r>
          </a:p>
          <a:p>
            <a:endParaRPr lang="ru-RU" dirty="0" smtClean="0"/>
          </a:p>
          <a:p>
            <a:r>
              <a:rPr lang="ru-RU" dirty="0" smtClean="0"/>
              <a:t>Преступность несовершеннолетних – совокупность преступлений, совершенных лицами в возрасте от 14 до 18 лет. На сегодняшний день это одна из самых актуальных проблем, стоящих перед обществом и государством. Многие ученые и сотрудники органов внутренних дел заняты изучением и поиском решения данной проблемы, но уровень преступности среди подростков неуклонно растет. Это означает, что ныне известные методы профилактики правонарушений не действуют.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9885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620688"/>
            <a:ext cx="3682752" cy="1069848"/>
          </a:xfrm>
        </p:spPr>
        <p:txBody>
          <a:bodyPr/>
          <a:lstStyle/>
          <a:p>
            <a:r>
              <a:rPr lang="ru-RU" dirty="0" smtClean="0"/>
              <a:t>Цель и задачи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916832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Цель проекта</a:t>
            </a:r>
            <a:r>
              <a:rPr lang="ru-RU" dirty="0" smtClean="0"/>
              <a:t>: определить основные причины подростковой преступности в современном обществе и найти более эффективные способы их профилактики.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9713" y="3212976"/>
            <a:ext cx="76181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Задачи проекта:</a:t>
            </a:r>
          </a:p>
          <a:p>
            <a:r>
              <a:rPr lang="ru-RU" dirty="0" smtClean="0"/>
              <a:t>- изучить нормативно – правовую базу по выбранной теме;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изучить понятие «преступление»;</a:t>
            </a:r>
          </a:p>
          <a:p>
            <a:r>
              <a:rPr lang="ru-RU" dirty="0" smtClean="0"/>
              <a:t>- выявить причины подростковой преступности;</a:t>
            </a:r>
          </a:p>
          <a:p>
            <a:r>
              <a:rPr lang="ru-RU" dirty="0" smtClean="0"/>
              <a:t>- изучить меры юридической ответственности применяемой к подросткам вовлеченным в преступные деяния;</a:t>
            </a:r>
          </a:p>
          <a:p>
            <a:r>
              <a:rPr lang="ru-RU" dirty="0" smtClean="0"/>
              <a:t>- изучить систему профилактических мер  нацеленных на предупреждение подростковой преступности.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895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848872" cy="1069848"/>
          </a:xfrm>
        </p:spPr>
        <p:txBody>
          <a:bodyPr>
            <a:normAutofit/>
          </a:bodyPr>
          <a:lstStyle/>
          <a:p>
            <a:r>
              <a:rPr lang="ru-RU" dirty="0" smtClean="0"/>
              <a:t>Гипотеза и метод исследования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2326" y="2761383"/>
            <a:ext cx="71287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Гипотеза:</a:t>
            </a:r>
            <a:r>
              <a:rPr lang="ru-RU" sz="2000" dirty="0" smtClean="0"/>
              <a:t> Низкий уровень правосознания подростков связан с недостаточностью профилактических мероприятий в образовательном учреждении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2326" y="4221088"/>
            <a:ext cx="67687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Метод исследования: </a:t>
            </a:r>
            <a:endParaRPr lang="ru-RU" sz="2000" b="1" dirty="0"/>
          </a:p>
          <a:p>
            <a:r>
              <a:rPr lang="ru-RU" sz="2000" dirty="0" smtClean="0"/>
              <a:t> -</a:t>
            </a:r>
            <a:r>
              <a:rPr lang="ru-RU" sz="2000" dirty="0"/>
              <a:t>изучение законодательства РФ по вопросам подростковой преступности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-анкетирование учащихся 7-9 классов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04347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6480720" cy="1069848"/>
          </a:xfrm>
        </p:spPr>
        <p:txBody>
          <a:bodyPr>
            <a:noAutofit/>
          </a:bodyPr>
          <a:lstStyle/>
          <a:p>
            <a:r>
              <a:rPr lang="ru-RU" dirty="0" smtClean="0"/>
              <a:t>Преступление и его виды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44824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Преступление</a:t>
            </a:r>
            <a:r>
              <a:rPr lang="ru-RU" dirty="0" smtClean="0"/>
              <a:t>  — правонарушение (общественно опасное деяние), совершение которого влечёт применение к виновному лицу мер уголовной ответственности.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068960"/>
            <a:ext cx="82509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Виды преступлений:</a:t>
            </a:r>
          </a:p>
          <a:p>
            <a:endParaRPr lang="ru-RU" dirty="0" smtClean="0"/>
          </a:p>
          <a:p>
            <a:r>
              <a:rPr lang="ru-RU" dirty="0" smtClean="0"/>
              <a:t>1. преступления против личности;</a:t>
            </a:r>
          </a:p>
          <a:p>
            <a:r>
              <a:rPr lang="ru-RU" dirty="0" smtClean="0"/>
              <a:t>2. преступления в сфере экономики;</a:t>
            </a:r>
          </a:p>
          <a:p>
            <a:r>
              <a:rPr lang="ru-RU" dirty="0" smtClean="0"/>
              <a:t>3. преступления против общественной безопасности и  общественного  порядка;</a:t>
            </a:r>
          </a:p>
          <a:p>
            <a:r>
              <a:rPr lang="ru-RU" dirty="0" smtClean="0"/>
              <a:t>4. преступления против государственной власти;</a:t>
            </a:r>
          </a:p>
          <a:p>
            <a:r>
              <a:rPr lang="ru-RU" dirty="0" smtClean="0"/>
              <a:t>5. преступления против военной службы;</a:t>
            </a:r>
          </a:p>
          <a:p>
            <a:r>
              <a:rPr lang="ru-RU" dirty="0" smtClean="0"/>
              <a:t>6. преступления против мира и безопасности человечества.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010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20688"/>
            <a:ext cx="5976664" cy="1069848"/>
          </a:xfrm>
        </p:spPr>
        <p:txBody>
          <a:bodyPr>
            <a:noAutofit/>
          </a:bodyPr>
          <a:lstStyle/>
          <a:p>
            <a:r>
              <a:rPr lang="ru-RU" dirty="0"/>
              <a:t>Причины преступности </a:t>
            </a:r>
            <a:br>
              <a:rPr lang="ru-RU" dirty="0"/>
            </a:br>
            <a:r>
              <a:rPr lang="ru-RU" dirty="0" smtClean="0"/>
              <a:t> несовершеннолетних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780928"/>
            <a:ext cx="57839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Социально-экономические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Семья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Психологические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Отсутствие организованного досуга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93705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97" y="764704"/>
            <a:ext cx="3653779" cy="274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771" y="764704"/>
            <a:ext cx="3681828" cy="274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96224"/>
            <a:ext cx="3762465" cy="282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710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620688"/>
            <a:ext cx="3610744" cy="1069848"/>
          </a:xfrm>
        </p:spPr>
        <p:txBody>
          <a:bodyPr/>
          <a:lstStyle/>
          <a:p>
            <a:r>
              <a:rPr lang="ru-RU" dirty="0" smtClean="0"/>
              <a:t>Тестирование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556792"/>
            <a:ext cx="914501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Сколько Вам  лет?</a:t>
            </a:r>
          </a:p>
          <a:p>
            <a:r>
              <a:rPr lang="ru-RU" sz="1400" b="1" dirty="0"/>
              <a:t>1.  </a:t>
            </a:r>
            <a:r>
              <a:rPr lang="ru-RU" sz="1400" dirty="0"/>
              <a:t>«Кто с твоей точки зрения играет важную роль в профилактике правонарушений и преступности  среди учащихся?»</a:t>
            </a:r>
          </a:p>
          <a:p>
            <a:r>
              <a:rPr lang="ru-RU" sz="1400" dirty="0"/>
              <a:t>а) «Я сам»   б) «Моя семья»   в) «Классный руководитель»  г) «инспектор по делам несовершеннолетних»   д) «Социальный педагог»  е) мое мнение </a:t>
            </a:r>
          </a:p>
          <a:p>
            <a:r>
              <a:rPr lang="ru-RU" sz="1400" b="1" dirty="0"/>
              <a:t>2)</a:t>
            </a:r>
            <a:r>
              <a:rPr lang="ru-RU" sz="1400" dirty="0"/>
              <a:t> Что может послужить причиной совершаемых подростком преступлений?</a:t>
            </a:r>
          </a:p>
          <a:p>
            <a:r>
              <a:rPr lang="ru-RU" sz="1400" dirty="0"/>
              <a:t>а) семейная ситуация;  б) компании; в) особенности характера; г) мое   мнение </a:t>
            </a:r>
          </a:p>
          <a:p>
            <a:r>
              <a:rPr lang="ru-RU" sz="1400" b="1" dirty="0"/>
              <a:t>3)</a:t>
            </a:r>
            <a:r>
              <a:rPr lang="ru-RU" sz="1400" dirty="0"/>
              <a:t> Какие меры предупреждения необходимо использовать, чтобы уберечь подростков от нарушения закона?</a:t>
            </a:r>
          </a:p>
          <a:p>
            <a:r>
              <a:rPr lang="ru-RU" sz="1400" dirty="0"/>
              <a:t>а) разъяснение специалистами статей законов и ответственности за них;</a:t>
            </a:r>
          </a:p>
          <a:p>
            <a:r>
              <a:rPr lang="ru-RU" sz="1400" dirty="0"/>
              <a:t>б) обсуждение статей законов в семье;</a:t>
            </a:r>
          </a:p>
          <a:p>
            <a:r>
              <a:rPr lang="ru-RU" sz="1400" dirty="0"/>
              <a:t>в) тренинги и игры по правовой тематике.</a:t>
            </a:r>
          </a:p>
          <a:p>
            <a:r>
              <a:rPr lang="ru-RU" sz="1400" dirty="0"/>
              <a:t>г) организация досуговой деятельности в вечернее время</a:t>
            </a:r>
          </a:p>
          <a:p>
            <a:r>
              <a:rPr lang="ru-RU" sz="1400" dirty="0"/>
              <a:t>д) мое мнение</a:t>
            </a:r>
          </a:p>
          <a:p>
            <a:r>
              <a:rPr lang="ru-RU" sz="1400" b="1" dirty="0"/>
              <a:t>4)</a:t>
            </a:r>
            <a:r>
              <a:rPr lang="ru-RU" sz="1400" dirty="0"/>
              <a:t> «Что, на твой взгляд, необходимо сделать, чтобы понизить уровень преступности и правонарушений?» </a:t>
            </a:r>
          </a:p>
          <a:p>
            <a:r>
              <a:rPr lang="ru-RU" sz="1400" dirty="0"/>
              <a:t>а) Ужесточить меры наказания; б) Организовать занятость детей во внеурочное время, сделать больше кружков, спортивных площадок и секций; в) Ужесточить обязанности родителей; г) Регулярно в школе вести разъяснительную работу с учащимися, проводить правовые лекции, месячники профилактики</a:t>
            </a:r>
          </a:p>
          <a:p>
            <a:endParaRPr lang="ru-RU" sz="1400" dirty="0"/>
          </a:p>
          <a:p>
            <a:r>
              <a:rPr lang="ru-RU" sz="1400" b="1" dirty="0"/>
              <a:t>5)</a:t>
            </a:r>
            <a:r>
              <a:rPr lang="ru-RU" sz="1400" dirty="0"/>
              <a:t> Соблюдаешь ли ты 120 закон?</a:t>
            </a:r>
          </a:p>
          <a:p>
            <a:r>
              <a:rPr lang="ru-RU" sz="1400" dirty="0"/>
              <a:t>                     а)  Да                                 б)  Нет</a:t>
            </a:r>
          </a:p>
          <a:p>
            <a:r>
              <a:rPr lang="ru-RU" sz="1400" b="1" dirty="0" smtClean="0"/>
              <a:t>6)</a:t>
            </a:r>
            <a:r>
              <a:rPr lang="ru-RU" sz="1400" dirty="0" smtClean="0"/>
              <a:t> </a:t>
            </a:r>
            <a:r>
              <a:rPr lang="ru-RU" sz="1400" dirty="0"/>
              <a:t>Ты бы сам смог (ла) совершить преступление, правонарушение?</a:t>
            </a:r>
          </a:p>
          <a:p>
            <a:r>
              <a:rPr lang="ru-RU" sz="1400" dirty="0"/>
              <a:t>                     А)  Да                                 б)  Нет</a:t>
            </a:r>
          </a:p>
        </p:txBody>
      </p:sp>
    </p:spTree>
    <p:extLst>
      <p:ext uri="{BB962C8B-B14F-4D97-AF65-F5344CB8AC3E}">
        <p14:creationId xmlns:p14="http://schemas.microsoft.com/office/powerpoint/2010/main" val="3775313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620688"/>
            <a:ext cx="5050904" cy="1069848"/>
          </a:xfrm>
        </p:spPr>
        <p:txBody>
          <a:bodyPr/>
          <a:lstStyle/>
          <a:p>
            <a:r>
              <a:rPr lang="ru-RU" dirty="0" smtClean="0"/>
              <a:t>Итоги тестирования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42409"/>
            <a:ext cx="7859841" cy="459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9240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186</TotalTime>
  <Words>1052</Words>
  <Application>Microsoft Office PowerPoint</Application>
  <PresentationFormat>Экран (4:3)</PresentationFormat>
  <Paragraphs>108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Городская</vt:lpstr>
      <vt:lpstr>           Тема проекта:      «Субъективные причины     подростковой преступности»</vt:lpstr>
      <vt:lpstr>Актуальность</vt:lpstr>
      <vt:lpstr>Цель и задачи</vt:lpstr>
      <vt:lpstr>Гипотеза и метод исследования</vt:lpstr>
      <vt:lpstr>Преступление и его виды</vt:lpstr>
      <vt:lpstr>Причины преступности   несовершеннолетних</vt:lpstr>
      <vt:lpstr>Презентация PowerPoint</vt:lpstr>
      <vt:lpstr>Тестирование</vt:lpstr>
      <vt:lpstr>Итоги тестирования</vt:lpstr>
      <vt:lpstr>Юридическая ответственность </vt:lpstr>
      <vt:lpstr>Виды наказаний</vt:lpstr>
      <vt:lpstr>Профилактика предотвращения             преступлений</vt:lpstr>
      <vt:lpstr>Области борьбы с преступностью</vt:lpstr>
      <vt:lpstr>Гипотеза    Итог:</vt:lpstr>
      <vt:lpstr>Заключение</vt:lpstr>
      <vt:lpstr>Список использованной литературы: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проекта:      «Субъективные причины     подростковой преступности»</dc:title>
  <dc:creator>SERGEI</dc:creator>
  <cp:lastModifiedBy>ученик</cp:lastModifiedBy>
  <cp:revision>16</cp:revision>
  <dcterms:created xsi:type="dcterms:W3CDTF">2023-12-19T17:44:24Z</dcterms:created>
  <dcterms:modified xsi:type="dcterms:W3CDTF">2023-12-24T13:08:53Z</dcterms:modified>
</cp:coreProperties>
</file>