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3" r:id="rId18"/>
    <p:sldId id="272" r:id="rId19"/>
    <p:sldId id="274" r:id="rId20"/>
    <p:sldId id="275" r:id="rId21"/>
    <p:sldId id="276" r:id="rId22"/>
    <p:sldId id="277" r:id="rId23"/>
    <p:sldId id="278" r:id="rId24"/>
    <p:sldId id="279" r:id="rId25"/>
    <p:sldId id="280" r:id="rId26"/>
    <p:sldId id="281" r:id="rId2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4" d="100"/>
          <a:sy n="74" d="100"/>
        </p:scale>
        <p:origin x="-570"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09F26408-DB79-45A8-A5D4-A20DF511AF0D}"/>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xmlns="" id="{B7F4AEA6-C352-4177-A4E5-9668278ED79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xmlns="" id="{BA18A7B3-0740-41D9-A367-C435D87E6DAD}"/>
              </a:ext>
            </a:extLst>
          </p:cNvPr>
          <p:cNvSpPr>
            <a:spLocks noGrp="1"/>
          </p:cNvSpPr>
          <p:nvPr>
            <p:ph type="dt" sz="half" idx="10"/>
          </p:nvPr>
        </p:nvSpPr>
        <p:spPr/>
        <p:txBody>
          <a:bodyPr/>
          <a:lstStyle/>
          <a:p>
            <a:fld id="{3DA0BF60-580B-49EF-9289-6F379AAAAEC1}" type="datetimeFigureOut">
              <a:rPr lang="ru-RU" smtClean="0"/>
              <a:t>23.10.2022</a:t>
            </a:fld>
            <a:endParaRPr lang="ru-RU"/>
          </a:p>
        </p:txBody>
      </p:sp>
      <p:sp>
        <p:nvSpPr>
          <p:cNvPr id="5" name="Нижний колонтитул 4">
            <a:extLst>
              <a:ext uri="{FF2B5EF4-FFF2-40B4-BE49-F238E27FC236}">
                <a16:creationId xmlns:a16="http://schemas.microsoft.com/office/drawing/2014/main" xmlns="" id="{F91E1B36-C283-45EF-9D71-222DDA86D3B1}"/>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3503D386-166D-41CC-A52D-26BB7BD071E2}"/>
              </a:ext>
            </a:extLst>
          </p:cNvPr>
          <p:cNvSpPr>
            <a:spLocks noGrp="1"/>
          </p:cNvSpPr>
          <p:nvPr>
            <p:ph type="sldNum" sz="quarter" idx="12"/>
          </p:nvPr>
        </p:nvSpPr>
        <p:spPr/>
        <p:txBody>
          <a:bodyPr/>
          <a:lstStyle/>
          <a:p>
            <a:fld id="{A62CAD70-5B35-47E8-9339-B3FDC0D136FB}" type="slidenum">
              <a:rPr lang="ru-RU" smtClean="0"/>
              <a:t>‹#›</a:t>
            </a:fld>
            <a:endParaRPr lang="ru-RU"/>
          </a:p>
        </p:txBody>
      </p:sp>
      <p:pic>
        <p:nvPicPr>
          <p:cNvPr id="8" name="Рисунок 7">
            <a:extLst>
              <a:ext uri="{FF2B5EF4-FFF2-40B4-BE49-F238E27FC236}">
                <a16:creationId xmlns:a16="http://schemas.microsoft.com/office/drawing/2014/main" xmlns="" id="{348BA332-0F43-4430-8B1B-FF64DB00428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25"/>
          <a:stretch/>
        </p:blipFill>
        <p:spPr>
          <a:xfrm>
            <a:off x="0" y="0"/>
            <a:ext cx="12192000" cy="6858000"/>
          </a:xfrm>
          <a:prstGeom prst="rect">
            <a:avLst/>
          </a:prstGeom>
        </p:spPr>
      </p:pic>
      <p:pic>
        <p:nvPicPr>
          <p:cNvPr id="10" name="Рисунок 9">
            <a:extLst>
              <a:ext uri="{FF2B5EF4-FFF2-40B4-BE49-F238E27FC236}">
                <a16:creationId xmlns:a16="http://schemas.microsoft.com/office/drawing/2014/main" xmlns="" id="{73E06A9B-0ABD-4EC6-BBD9-DF648753D69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524000" y="-547387"/>
            <a:ext cx="8387006" cy="8114700"/>
          </a:xfrm>
          <a:prstGeom prst="rect">
            <a:avLst/>
          </a:prstGeom>
          <a:noFill/>
        </p:spPr>
      </p:pic>
    </p:spTree>
    <p:extLst>
      <p:ext uri="{BB962C8B-B14F-4D97-AF65-F5344CB8AC3E}">
        <p14:creationId xmlns:p14="http://schemas.microsoft.com/office/powerpoint/2010/main" val="18268554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BAA032E-2285-42C1-AADB-58FC85B74EFA}"/>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xmlns="" id="{B4971439-2D1D-4E26-AB1B-79CC16BF2E7B}"/>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27708FF7-8715-461C-B391-CED7E2F1F0C9}"/>
              </a:ext>
            </a:extLst>
          </p:cNvPr>
          <p:cNvSpPr>
            <a:spLocks noGrp="1"/>
          </p:cNvSpPr>
          <p:nvPr>
            <p:ph type="dt" sz="half" idx="10"/>
          </p:nvPr>
        </p:nvSpPr>
        <p:spPr/>
        <p:txBody>
          <a:bodyPr/>
          <a:lstStyle/>
          <a:p>
            <a:fld id="{3DA0BF60-580B-49EF-9289-6F379AAAAEC1}" type="datetimeFigureOut">
              <a:rPr lang="ru-RU" smtClean="0"/>
              <a:t>23.10.2022</a:t>
            </a:fld>
            <a:endParaRPr lang="ru-RU"/>
          </a:p>
        </p:txBody>
      </p:sp>
      <p:sp>
        <p:nvSpPr>
          <p:cNvPr id="5" name="Нижний колонтитул 4">
            <a:extLst>
              <a:ext uri="{FF2B5EF4-FFF2-40B4-BE49-F238E27FC236}">
                <a16:creationId xmlns:a16="http://schemas.microsoft.com/office/drawing/2014/main" xmlns="" id="{A8A61D78-D33C-4DBE-A7BE-92E658CD726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FE91293A-0C53-4F54-945E-C0B4411D133B}"/>
              </a:ext>
            </a:extLst>
          </p:cNvPr>
          <p:cNvSpPr>
            <a:spLocks noGrp="1"/>
          </p:cNvSpPr>
          <p:nvPr>
            <p:ph type="sldNum" sz="quarter" idx="12"/>
          </p:nvPr>
        </p:nvSpPr>
        <p:spPr/>
        <p:txBody>
          <a:bodyPr/>
          <a:lstStyle/>
          <a:p>
            <a:fld id="{A62CAD70-5B35-47E8-9339-B3FDC0D136FB}" type="slidenum">
              <a:rPr lang="ru-RU" smtClean="0"/>
              <a:t>‹#›</a:t>
            </a:fld>
            <a:endParaRPr lang="ru-RU"/>
          </a:p>
        </p:txBody>
      </p:sp>
    </p:spTree>
    <p:extLst>
      <p:ext uri="{BB962C8B-B14F-4D97-AF65-F5344CB8AC3E}">
        <p14:creationId xmlns:p14="http://schemas.microsoft.com/office/powerpoint/2010/main" val="22455727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xmlns="" id="{1E69C44C-F650-494D-ACE9-23464AD9D559}"/>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xmlns="" id="{7010E215-5966-44A6-A27B-36A2012524E9}"/>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FC15C4CC-025B-47E3-84C7-B9A6F3B8480C}"/>
              </a:ext>
            </a:extLst>
          </p:cNvPr>
          <p:cNvSpPr>
            <a:spLocks noGrp="1"/>
          </p:cNvSpPr>
          <p:nvPr>
            <p:ph type="dt" sz="half" idx="10"/>
          </p:nvPr>
        </p:nvSpPr>
        <p:spPr/>
        <p:txBody>
          <a:bodyPr/>
          <a:lstStyle/>
          <a:p>
            <a:fld id="{3DA0BF60-580B-49EF-9289-6F379AAAAEC1}" type="datetimeFigureOut">
              <a:rPr lang="ru-RU" smtClean="0"/>
              <a:t>23.10.2022</a:t>
            </a:fld>
            <a:endParaRPr lang="ru-RU"/>
          </a:p>
        </p:txBody>
      </p:sp>
      <p:sp>
        <p:nvSpPr>
          <p:cNvPr id="5" name="Нижний колонтитул 4">
            <a:extLst>
              <a:ext uri="{FF2B5EF4-FFF2-40B4-BE49-F238E27FC236}">
                <a16:creationId xmlns:a16="http://schemas.microsoft.com/office/drawing/2014/main" xmlns="" id="{0F37EFF5-5B8D-406B-881A-6F357B5A4F5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6FC0B8F6-549F-4BCE-BAAF-2D013D132E0D}"/>
              </a:ext>
            </a:extLst>
          </p:cNvPr>
          <p:cNvSpPr>
            <a:spLocks noGrp="1"/>
          </p:cNvSpPr>
          <p:nvPr>
            <p:ph type="sldNum" sz="quarter" idx="12"/>
          </p:nvPr>
        </p:nvSpPr>
        <p:spPr/>
        <p:txBody>
          <a:bodyPr/>
          <a:lstStyle/>
          <a:p>
            <a:fld id="{A62CAD70-5B35-47E8-9339-B3FDC0D136FB}" type="slidenum">
              <a:rPr lang="ru-RU" smtClean="0"/>
              <a:t>‹#›</a:t>
            </a:fld>
            <a:endParaRPr lang="ru-RU"/>
          </a:p>
        </p:txBody>
      </p:sp>
    </p:spTree>
    <p:extLst>
      <p:ext uri="{BB962C8B-B14F-4D97-AF65-F5344CB8AC3E}">
        <p14:creationId xmlns:p14="http://schemas.microsoft.com/office/powerpoint/2010/main" val="5967569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C50B353-13A1-4FD5-961B-C60B9F3EBC0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6CA6A3BB-B3B9-4145-AFB7-410CABBDCA59}"/>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C5F01564-CA67-45DD-8225-D29FA397CA08}"/>
              </a:ext>
            </a:extLst>
          </p:cNvPr>
          <p:cNvSpPr>
            <a:spLocks noGrp="1"/>
          </p:cNvSpPr>
          <p:nvPr>
            <p:ph type="dt" sz="half" idx="10"/>
          </p:nvPr>
        </p:nvSpPr>
        <p:spPr/>
        <p:txBody>
          <a:bodyPr/>
          <a:lstStyle/>
          <a:p>
            <a:fld id="{3DA0BF60-580B-49EF-9289-6F379AAAAEC1}" type="datetimeFigureOut">
              <a:rPr lang="ru-RU" smtClean="0"/>
              <a:t>23.10.2022</a:t>
            </a:fld>
            <a:endParaRPr lang="ru-RU"/>
          </a:p>
        </p:txBody>
      </p:sp>
      <p:sp>
        <p:nvSpPr>
          <p:cNvPr id="5" name="Нижний колонтитул 4">
            <a:extLst>
              <a:ext uri="{FF2B5EF4-FFF2-40B4-BE49-F238E27FC236}">
                <a16:creationId xmlns:a16="http://schemas.microsoft.com/office/drawing/2014/main" xmlns="" id="{06AA4E2E-3ED9-4DDF-8E2F-FF428615132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F4C3DE31-E31B-460D-B328-D4C13752DEEA}"/>
              </a:ext>
            </a:extLst>
          </p:cNvPr>
          <p:cNvSpPr>
            <a:spLocks noGrp="1"/>
          </p:cNvSpPr>
          <p:nvPr>
            <p:ph type="sldNum" sz="quarter" idx="12"/>
          </p:nvPr>
        </p:nvSpPr>
        <p:spPr/>
        <p:txBody>
          <a:bodyPr/>
          <a:lstStyle/>
          <a:p>
            <a:fld id="{A62CAD70-5B35-47E8-9339-B3FDC0D136FB}" type="slidenum">
              <a:rPr lang="ru-RU" smtClean="0"/>
              <a:t>‹#›</a:t>
            </a:fld>
            <a:endParaRPr lang="ru-RU"/>
          </a:p>
        </p:txBody>
      </p:sp>
    </p:spTree>
    <p:extLst>
      <p:ext uri="{BB962C8B-B14F-4D97-AF65-F5344CB8AC3E}">
        <p14:creationId xmlns:p14="http://schemas.microsoft.com/office/powerpoint/2010/main" val="12275726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F49BA99-277E-46C1-A6E0-27EF3F028173}"/>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xmlns="" id="{F4359D58-F3B5-4AD7-8E58-149A13D8C6B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xmlns="" id="{DB06FDEC-7075-4D75-A3DD-79EB3F5E8C78}"/>
              </a:ext>
            </a:extLst>
          </p:cNvPr>
          <p:cNvSpPr>
            <a:spLocks noGrp="1"/>
          </p:cNvSpPr>
          <p:nvPr>
            <p:ph type="dt" sz="half" idx="10"/>
          </p:nvPr>
        </p:nvSpPr>
        <p:spPr/>
        <p:txBody>
          <a:bodyPr/>
          <a:lstStyle/>
          <a:p>
            <a:fld id="{3DA0BF60-580B-49EF-9289-6F379AAAAEC1}" type="datetimeFigureOut">
              <a:rPr lang="ru-RU" smtClean="0"/>
              <a:t>23.10.2022</a:t>
            </a:fld>
            <a:endParaRPr lang="ru-RU"/>
          </a:p>
        </p:txBody>
      </p:sp>
      <p:sp>
        <p:nvSpPr>
          <p:cNvPr id="5" name="Нижний колонтитул 4">
            <a:extLst>
              <a:ext uri="{FF2B5EF4-FFF2-40B4-BE49-F238E27FC236}">
                <a16:creationId xmlns:a16="http://schemas.microsoft.com/office/drawing/2014/main" xmlns="" id="{86303487-ECE5-4ED2-AE00-261927FFC18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BA45B600-6C07-4351-A515-100603083958}"/>
              </a:ext>
            </a:extLst>
          </p:cNvPr>
          <p:cNvSpPr>
            <a:spLocks noGrp="1"/>
          </p:cNvSpPr>
          <p:nvPr>
            <p:ph type="sldNum" sz="quarter" idx="12"/>
          </p:nvPr>
        </p:nvSpPr>
        <p:spPr/>
        <p:txBody>
          <a:bodyPr/>
          <a:lstStyle/>
          <a:p>
            <a:fld id="{A62CAD70-5B35-47E8-9339-B3FDC0D136FB}" type="slidenum">
              <a:rPr lang="ru-RU" smtClean="0"/>
              <a:t>‹#›</a:t>
            </a:fld>
            <a:endParaRPr lang="ru-RU"/>
          </a:p>
        </p:txBody>
      </p:sp>
    </p:spTree>
    <p:extLst>
      <p:ext uri="{BB962C8B-B14F-4D97-AF65-F5344CB8AC3E}">
        <p14:creationId xmlns:p14="http://schemas.microsoft.com/office/powerpoint/2010/main" val="26313148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EA7C2DD-FB83-4A00-97C1-4C0D7CA04F41}"/>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19856229-DF07-4C80-AC7A-EE3FF10CE3BE}"/>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xmlns="" id="{651B31A4-1C42-434F-B2B8-83E53197B4DA}"/>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xmlns="" id="{0561132A-6BD1-4D08-9B74-E05742641EF9}"/>
              </a:ext>
            </a:extLst>
          </p:cNvPr>
          <p:cNvSpPr>
            <a:spLocks noGrp="1"/>
          </p:cNvSpPr>
          <p:nvPr>
            <p:ph type="dt" sz="half" idx="10"/>
          </p:nvPr>
        </p:nvSpPr>
        <p:spPr/>
        <p:txBody>
          <a:bodyPr/>
          <a:lstStyle/>
          <a:p>
            <a:fld id="{3DA0BF60-580B-49EF-9289-6F379AAAAEC1}" type="datetimeFigureOut">
              <a:rPr lang="ru-RU" smtClean="0"/>
              <a:t>23.10.2022</a:t>
            </a:fld>
            <a:endParaRPr lang="ru-RU"/>
          </a:p>
        </p:txBody>
      </p:sp>
      <p:sp>
        <p:nvSpPr>
          <p:cNvPr id="6" name="Нижний колонтитул 5">
            <a:extLst>
              <a:ext uri="{FF2B5EF4-FFF2-40B4-BE49-F238E27FC236}">
                <a16:creationId xmlns:a16="http://schemas.microsoft.com/office/drawing/2014/main" xmlns="" id="{904EEE57-8323-4F83-BFD8-0B32DCF4030B}"/>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971F35BA-1E64-4CFF-868D-65525EF695C8}"/>
              </a:ext>
            </a:extLst>
          </p:cNvPr>
          <p:cNvSpPr>
            <a:spLocks noGrp="1"/>
          </p:cNvSpPr>
          <p:nvPr>
            <p:ph type="sldNum" sz="quarter" idx="12"/>
          </p:nvPr>
        </p:nvSpPr>
        <p:spPr/>
        <p:txBody>
          <a:bodyPr/>
          <a:lstStyle/>
          <a:p>
            <a:fld id="{A62CAD70-5B35-47E8-9339-B3FDC0D136FB}" type="slidenum">
              <a:rPr lang="ru-RU" smtClean="0"/>
              <a:t>‹#›</a:t>
            </a:fld>
            <a:endParaRPr lang="ru-RU"/>
          </a:p>
        </p:txBody>
      </p:sp>
    </p:spTree>
    <p:extLst>
      <p:ext uri="{BB962C8B-B14F-4D97-AF65-F5344CB8AC3E}">
        <p14:creationId xmlns:p14="http://schemas.microsoft.com/office/powerpoint/2010/main" val="4224861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9FA5A92-E9E7-4328-AB8A-1B5CCC7A05F7}"/>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xmlns="" id="{88B73538-C973-415B-954B-C40C649EA2E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xmlns="" id="{DD2AE862-F6C2-45D5-9465-BB3CFD26C04D}"/>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xmlns="" id="{F2753868-DBCD-46D8-990D-1670AF9135F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xmlns="" id="{5752F433-EED0-4642-BFC7-88365EE5AF8E}"/>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xmlns="" id="{AFF08D85-F92C-4AA3-AF0A-CC25D06AE13E}"/>
              </a:ext>
            </a:extLst>
          </p:cNvPr>
          <p:cNvSpPr>
            <a:spLocks noGrp="1"/>
          </p:cNvSpPr>
          <p:nvPr>
            <p:ph type="dt" sz="half" idx="10"/>
          </p:nvPr>
        </p:nvSpPr>
        <p:spPr/>
        <p:txBody>
          <a:bodyPr/>
          <a:lstStyle/>
          <a:p>
            <a:fld id="{3DA0BF60-580B-49EF-9289-6F379AAAAEC1}" type="datetimeFigureOut">
              <a:rPr lang="ru-RU" smtClean="0"/>
              <a:t>23.10.2022</a:t>
            </a:fld>
            <a:endParaRPr lang="ru-RU"/>
          </a:p>
        </p:txBody>
      </p:sp>
      <p:sp>
        <p:nvSpPr>
          <p:cNvPr id="8" name="Нижний колонтитул 7">
            <a:extLst>
              <a:ext uri="{FF2B5EF4-FFF2-40B4-BE49-F238E27FC236}">
                <a16:creationId xmlns:a16="http://schemas.microsoft.com/office/drawing/2014/main" xmlns="" id="{DAC65813-08E8-43D6-AB1F-82BEE31274F8}"/>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xmlns="" id="{28D08358-4A99-4A9F-BC9E-FEC1C92A7261}"/>
              </a:ext>
            </a:extLst>
          </p:cNvPr>
          <p:cNvSpPr>
            <a:spLocks noGrp="1"/>
          </p:cNvSpPr>
          <p:nvPr>
            <p:ph type="sldNum" sz="quarter" idx="12"/>
          </p:nvPr>
        </p:nvSpPr>
        <p:spPr/>
        <p:txBody>
          <a:bodyPr/>
          <a:lstStyle/>
          <a:p>
            <a:fld id="{A62CAD70-5B35-47E8-9339-B3FDC0D136FB}" type="slidenum">
              <a:rPr lang="ru-RU" smtClean="0"/>
              <a:t>‹#›</a:t>
            </a:fld>
            <a:endParaRPr lang="ru-RU"/>
          </a:p>
        </p:txBody>
      </p:sp>
    </p:spTree>
    <p:extLst>
      <p:ext uri="{BB962C8B-B14F-4D97-AF65-F5344CB8AC3E}">
        <p14:creationId xmlns:p14="http://schemas.microsoft.com/office/powerpoint/2010/main" val="1401457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FAD9208-E26F-4E07-8782-998FD30F2D1A}"/>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xmlns="" id="{4486C26D-C0EF-40CC-8AA0-263B22A1A1EA}"/>
              </a:ext>
            </a:extLst>
          </p:cNvPr>
          <p:cNvSpPr>
            <a:spLocks noGrp="1"/>
          </p:cNvSpPr>
          <p:nvPr>
            <p:ph type="dt" sz="half" idx="10"/>
          </p:nvPr>
        </p:nvSpPr>
        <p:spPr/>
        <p:txBody>
          <a:bodyPr/>
          <a:lstStyle/>
          <a:p>
            <a:fld id="{3DA0BF60-580B-49EF-9289-6F379AAAAEC1}" type="datetimeFigureOut">
              <a:rPr lang="ru-RU" smtClean="0"/>
              <a:t>23.10.2022</a:t>
            </a:fld>
            <a:endParaRPr lang="ru-RU"/>
          </a:p>
        </p:txBody>
      </p:sp>
      <p:sp>
        <p:nvSpPr>
          <p:cNvPr id="4" name="Нижний колонтитул 3">
            <a:extLst>
              <a:ext uri="{FF2B5EF4-FFF2-40B4-BE49-F238E27FC236}">
                <a16:creationId xmlns:a16="http://schemas.microsoft.com/office/drawing/2014/main" xmlns="" id="{4EDB57A0-9D95-4AEB-ACFF-3A8B04902F97}"/>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xmlns="" id="{2E4AE710-B796-4AC4-9DDD-A19FC5FBE1BF}"/>
              </a:ext>
            </a:extLst>
          </p:cNvPr>
          <p:cNvSpPr>
            <a:spLocks noGrp="1"/>
          </p:cNvSpPr>
          <p:nvPr>
            <p:ph type="sldNum" sz="quarter" idx="12"/>
          </p:nvPr>
        </p:nvSpPr>
        <p:spPr/>
        <p:txBody>
          <a:bodyPr/>
          <a:lstStyle/>
          <a:p>
            <a:fld id="{A62CAD70-5B35-47E8-9339-B3FDC0D136FB}" type="slidenum">
              <a:rPr lang="ru-RU" smtClean="0"/>
              <a:t>‹#›</a:t>
            </a:fld>
            <a:endParaRPr lang="ru-RU"/>
          </a:p>
        </p:txBody>
      </p:sp>
    </p:spTree>
    <p:extLst>
      <p:ext uri="{BB962C8B-B14F-4D97-AF65-F5344CB8AC3E}">
        <p14:creationId xmlns:p14="http://schemas.microsoft.com/office/powerpoint/2010/main" val="20893318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xmlns="" id="{888EB4F0-DDF1-4269-B8C8-EE8770BC68E8}"/>
              </a:ext>
            </a:extLst>
          </p:cNvPr>
          <p:cNvSpPr>
            <a:spLocks noGrp="1"/>
          </p:cNvSpPr>
          <p:nvPr>
            <p:ph type="dt" sz="half" idx="10"/>
          </p:nvPr>
        </p:nvSpPr>
        <p:spPr/>
        <p:txBody>
          <a:bodyPr/>
          <a:lstStyle/>
          <a:p>
            <a:fld id="{3DA0BF60-580B-49EF-9289-6F379AAAAEC1}" type="datetimeFigureOut">
              <a:rPr lang="ru-RU" smtClean="0"/>
              <a:t>23.10.2022</a:t>
            </a:fld>
            <a:endParaRPr lang="ru-RU"/>
          </a:p>
        </p:txBody>
      </p:sp>
      <p:sp>
        <p:nvSpPr>
          <p:cNvPr id="3" name="Нижний колонтитул 2">
            <a:extLst>
              <a:ext uri="{FF2B5EF4-FFF2-40B4-BE49-F238E27FC236}">
                <a16:creationId xmlns:a16="http://schemas.microsoft.com/office/drawing/2014/main" xmlns="" id="{729A7ED7-2EA4-4B72-B37B-9D92ED785053}"/>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xmlns="" id="{E72FF5C8-8B7E-47DE-B2ED-681F1AAE7CF1}"/>
              </a:ext>
            </a:extLst>
          </p:cNvPr>
          <p:cNvSpPr>
            <a:spLocks noGrp="1"/>
          </p:cNvSpPr>
          <p:nvPr>
            <p:ph type="sldNum" sz="quarter" idx="12"/>
          </p:nvPr>
        </p:nvSpPr>
        <p:spPr/>
        <p:txBody>
          <a:bodyPr/>
          <a:lstStyle/>
          <a:p>
            <a:fld id="{A62CAD70-5B35-47E8-9339-B3FDC0D136FB}" type="slidenum">
              <a:rPr lang="ru-RU" smtClean="0"/>
              <a:t>‹#›</a:t>
            </a:fld>
            <a:endParaRPr lang="ru-RU"/>
          </a:p>
        </p:txBody>
      </p:sp>
    </p:spTree>
    <p:extLst>
      <p:ext uri="{BB962C8B-B14F-4D97-AF65-F5344CB8AC3E}">
        <p14:creationId xmlns:p14="http://schemas.microsoft.com/office/powerpoint/2010/main" val="4037526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DF43AF46-D788-40C5-BB5E-E07E30F8078E}"/>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xmlns="" id="{81B674AF-9F98-496A-A45A-314CE66652D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xmlns="" id="{E82E70AA-3B0B-47C5-9E75-6536772823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CF0841D2-3DE1-4814-9E13-BF0279ADBAA0}"/>
              </a:ext>
            </a:extLst>
          </p:cNvPr>
          <p:cNvSpPr>
            <a:spLocks noGrp="1"/>
          </p:cNvSpPr>
          <p:nvPr>
            <p:ph type="dt" sz="half" idx="10"/>
          </p:nvPr>
        </p:nvSpPr>
        <p:spPr/>
        <p:txBody>
          <a:bodyPr/>
          <a:lstStyle/>
          <a:p>
            <a:fld id="{3DA0BF60-580B-49EF-9289-6F379AAAAEC1}" type="datetimeFigureOut">
              <a:rPr lang="ru-RU" smtClean="0"/>
              <a:t>23.10.2022</a:t>
            </a:fld>
            <a:endParaRPr lang="ru-RU"/>
          </a:p>
        </p:txBody>
      </p:sp>
      <p:sp>
        <p:nvSpPr>
          <p:cNvPr id="6" name="Нижний колонтитул 5">
            <a:extLst>
              <a:ext uri="{FF2B5EF4-FFF2-40B4-BE49-F238E27FC236}">
                <a16:creationId xmlns:a16="http://schemas.microsoft.com/office/drawing/2014/main" xmlns="" id="{61516BAA-BDE1-4E2F-806B-E94C74E22DF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69C93084-4224-406D-8581-7D5490B2908D}"/>
              </a:ext>
            </a:extLst>
          </p:cNvPr>
          <p:cNvSpPr>
            <a:spLocks noGrp="1"/>
          </p:cNvSpPr>
          <p:nvPr>
            <p:ph type="sldNum" sz="quarter" idx="12"/>
          </p:nvPr>
        </p:nvSpPr>
        <p:spPr/>
        <p:txBody>
          <a:bodyPr/>
          <a:lstStyle/>
          <a:p>
            <a:fld id="{A62CAD70-5B35-47E8-9339-B3FDC0D136FB}" type="slidenum">
              <a:rPr lang="ru-RU" smtClean="0"/>
              <a:t>‹#›</a:t>
            </a:fld>
            <a:endParaRPr lang="ru-RU"/>
          </a:p>
        </p:txBody>
      </p:sp>
    </p:spTree>
    <p:extLst>
      <p:ext uri="{BB962C8B-B14F-4D97-AF65-F5344CB8AC3E}">
        <p14:creationId xmlns:p14="http://schemas.microsoft.com/office/powerpoint/2010/main" val="29781408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F01FA71-1910-4A33-B5E4-0B3DE131C199}"/>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xmlns="" id="{A9E75C61-66A6-451B-9E5C-F90954C6F71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xmlns="" id="{5FC5B095-5A09-402A-8AF8-4ACAAED113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14B5E25C-2A7D-4E6E-8F01-F401BE9A82EA}"/>
              </a:ext>
            </a:extLst>
          </p:cNvPr>
          <p:cNvSpPr>
            <a:spLocks noGrp="1"/>
          </p:cNvSpPr>
          <p:nvPr>
            <p:ph type="dt" sz="half" idx="10"/>
          </p:nvPr>
        </p:nvSpPr>
        <p:spPr/>
        <p:txBody>
          <a:bodyPr/>
          <a:lstStyle/>
          <a:p>
            <a:fld id="{3DA0BF60-580B-49EF-9289-6F379AAAAEC1}" type="datetimeFigureOut">
              <a:rPr lang="ru-RU" smtClean="0"/>
              <a:t>23.10.2022</a:t>
            </a:fld>
            <a:endParaRPr lang="ru-RU"/>
          </a:p>
        </p:txBody>
      </p:sp>
      <p:sp>
        <p:nvSpPr>
          <p:cNvPr id="6" name="Нижний колонтитул 5">
            <a:extLst>
              <a:ext uri="{FF2B5EF4-FFF2-40B4-BE49-F238E27FC236}">
                <a16:creationId xmlns:a16="http://schemas.microsoft.com/office/drawing/2014/main" xmlns="" id="{B24813AB-D3F3-4198-A477-3F6142D2E584}"/>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4A9464D1-416A-49A6-8AA9-11B419C516B7}"/>
              </a:ext>
            </a:extLst>
          </p:cNvPr>
          <p:cNvSpPr>
            <a:spLocks noGrp="1"/>
          </p:cNvSpPr>
          <p:nvPr>
            <p:ph type="sldNum" sz="quarter" idx="12"/>
          </p:nvPr>
        </p:nvSpPr>
        <p:spPr/>
        <p:txBody>
          <a:bodyPr/>
          <a:lstStyle/>
          <a:p>
            <a:fld id="{A62CAD70-5B35-47E8-9339-B3FDC0D136FB}" type="slidenum">
              <a:rPr lang="ru-RU" smtClean="0"/>
              <a:t>‹#›</a:t>
            </a:fld>
            <a:endParaRPr lang="ru-RU"/>
          </a:p>
        </p:txBody>
      </p:sp>
    </p:spTree>
    <p:extLst>
      <p:ext uri="{BB962C8B-B14F-4D97-AF65-F5344CB8AC3E}">
        <p14:creationId xmlns:p14="http://schemas.microsoft.com/office/powerpoint/2010/main" val="530400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E093641B-A565-49B5-97A3-AA03738C8E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xmlns="" id="{65450ED3-AAFE-4BA2-B2E4-F4556E2B7E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F3A22EE5-97B5-4E01-A7AF-E8386A7BCAA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A0BF60-580B-49EF-9289-6F379AAAAEC1}" type="datetimeFigureOut">
              <a:rPr lang="ru-RU" smtClean="0"/>
              <a:t>23.10.2022</a:t>
            </a:fld>
            <a:endParaRPr lang="ru-RU"/>
          </a:p>
        </p:txBody>
      </p:sp>
      <p:sp>
        <p:nvSpPr>
          <p:cNvPr id="5" name="Нижний колонтитул 4">
            <a:extLst>
              <a:ext uri="{FF2B5EF4-FFF2-40B4-BE49-F238E27FC236}">
                <a16:creationId xmlns:a16="http://schemas.microsoft.com/office/drawing/2014/main" xmlns="" id="{7C9A6D90-4808-4541-AF97-5D0946C933D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xmlns="" id="{79F178D6-57BD-44F9-8622-78DCE7166E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2CAD70-5B35-47E8-9339-B3FDC0D136FB}" type="slidenum">
              <a:rPr lang="ru-RU" smtClean="0"/>
              <a:t>‹#›</a:t>
            </a:fld>
            <a:endParaRPr lang="ru-RU"/>
          </a:p>
        </p:txBody>
      </p:sp>
      <p:pic>
        <p:nvPicPr>
          <p:cNvPr id="7" name="Рисунок 6">
            <a:extLst>
              <a:ext uri="{FF2B5EF4-FFF2-40B4-BE49-F238E27FC236}">
                <a16:creationId xmlns:a16="http://schemas.microsoft.com/office/drawing/2014/main" xmlns="" id="{95F75695-B59A-4FE2-AE5F-0ABD5F97D3A2}"/>
              </a:ext>
            </a:extLst>
          </p:cNvPr>
          <p:cNvPicPr>
            <a:picLocks noChangeAspect="1"/>
          </p:cNvPicPr>
          <p:nvPr userDrawn="1"/>
        </p:nvPicPr>
        <p:blipFill rotWithShape="1">
          <a:blip r:embed="rId13">
            <a:extLst>
              <a:ext uri="{28A0092B-C50C-407E-A947-70E740481C1C}">
                <a14:useLocalDpi xmlns:a14="http://schemas.microsoft.com/office/drawing/2010/main" val="0"/>
              </a:ext>
            </a:extLst>
          </a:blip>
          <a:srcRect t="15625"/>
          <a:stretch/>
        </p:blipFill>
        <p:spPr>
          <a:xfrm>
            <a:off x="0" y="0"/>
            <a:ext cx="12192000" cy="6858000"/>
          </a:xfrm>
          <a:prstGeom prst="rect">
            <a:avLst/>
          </a:prstGeom>
        </p:spPr>
      </p:pic>
      <p:sp>
        <p:nvSpPr>
          <p:cNvPr id="8" name="Прямоугольник 7">
            <a:extLst>
              <a:ext uri="{FF2B5EF4-FFF2-40B4-BE49-F238E27FC236}">
                <a16:creationId xmlns:a16="http://schemas.microsoft.com/office/drawing/2014/main" xmlns="" id="{BBBD4985-8E2F-4D74-9056-7E4196128AE5}"/>
              </a:ext>
            </a:extLst>
          </p:cNvPr>
          <p:cNvSpPr/>
          <p:nvPr userDrawn="1"/>
        </p:nvSpPr>
        <p:spPr>
          <a:xfrm>
            <a:off x="319029" y="306264"/>
            <a:ext cx="11553941" cy="6245472"/>
          </a:xfrm>
          <a:prstGeom prst="rect">
            <a:avLst/>
          </a:prstGeom>
          <a:solidFill>
            <a:schemeClr val="bg1"/>
          </a:solidFill>
          <a:ln>
            <a:noFill/>
          </a:ln>
          <a:effectLst>
            <a:glow rad="101600">
              <a:schemeClr val="bg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8738180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8A3D9AC-5F55-4E25-A55F-F6B860CD2323}"/>
              </a:ext>
            </a:extLst>
          </p:cNvPr>
          <p:cNvSpPr>
            <a:spLocks noGrp="1"/>
          </p:cNvSpPr>
          <p:nvPr>
            <p:ph type="ctrTitle"/>
          </p:nvPr>
        </p:nvSpPr>
        <p:spPr>
          <a:xfrm>
            <a:off x="1549758" y="2386314"/>
            <a:ext cx="9144000" cy="2387600"/>
          </a:xfrm>
        </p:spPr>
        <p:txBody>
          <a:bodyPr>
            <a:noAutofit/>
          </a:bodyPr>
          <a:lstStyle/>
          <a:p>
            <a:r>
              <a:rPr lang="ru-RU" sz="66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mn-lt"/>
              </a:rPr>
              <a:t>Проблема </a:t>
            </a:r>
            <a:br>
              <a:rPr lang="ru-RU" sz="66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mn-lt"/>
              </a:rPr>
            </a:br>
            <a:r>
              <a:rPr lang="ru-RU" sz="66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mn-lt"/>
              </a:rPr>
              <a:t>детских </a:t>
            </a:r>
            <a:br>
              <a:rPr lang="ru-RU" sz="66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mn-lt"/>
              </a:rPr>
            </a:br>
            <a:r>
              <a:rPr lang="ru-RU" sz="66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mn-lt"/>
              </a:rPr>
              <a:t>страхов</a:t>
            </a:r>
            <a:endParaRPr lang="ru-RU" sz="66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mn-lt"/>
            </a:endParaRPr>
          </a:p>
        </p:txBody>
      </p:sp>
      <p:sp>
        <p:nvSpPr>
          <p:cNvPr id="3" name="Подзаголовок 2">
            <a:extLst>
              <a:ext uri="{FF2B5EF4-FFF2-40B4-BE49-F238E27FC236}">
                <a16:creationId xmlns:a16="http://schemas.microsoft.com/office/drawing/2014/main" xmlns="" id="{8995AD5F-342A-4D43-B446-0F284C612E54}"/>
              </a:ext>
            </a:extLst>
          </p:cNvPr>
          <p:cNvSpPr>
            <a:spLocks noGrp="1"/>
          </p:cNvSpPr>
          <p:nvPr>
            <p:ph type="subTitle" idx="1"/>
          </p:nvPr>
        </p:nvSpPr>
        <p:spPr>
          <a:xfrm>
            <a:off x="9530366" y="5822649"/>
            <a:ext cx="2661634" cy="1035351"/>
          </a:xfrm>
        </p:spPr>
        <p:txBody>
          <a:bodyPr/>
          <a:lstStyle/>
          <a:p>
            <a:r>
              <a:rPr lang="ru-RU" dirty="0" smtClean="0"/>
              <a:t>Ширяева В.А.</a:t>
            </a:r>
          </a:p>
          <a:p>
            <a:r>
              <a:rPr lang="ru-RU" dirty="0" smtClean="0"/>
              <a:t>ППОб4701-01-20</a:t>
            </a:r>
            <a:endParaRPr lang="ru-RU" dirty="0"/>
          </a:p>
        </p:txBody>
      </p:sp>
    </p:spTree>
    <p:extLst>
      <p:ext uri="{BB962C8B-B14F-4D97-AF65-F5344CB8AC3E}">
        <p14:creationId xmlns:p14="http://schemas.microsoft.com/office/powerpoint/2010/main" val="1231997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524000" y="1495850"/>
            <a:ext cx="9144000" cy="2387600"/>
          </a:xfrm>
        </p:spPr>
        <p:txBody>
          <a:bodyPr/>
          <a:lstStyle/>
          <a:p>
            <a:r>
              <a:rPr lang="ru-RU" b="1" dirty="0" smtClean="0"/>
              <a:t>Виды</a:t>
            </a:r>
            <a:br>
              <a:rPr lang="ru-RU" b="1" dirty="0" smtClean="0"/>
            </a:br>
            <a:r>
              <a:rPr lang="ru-RU" b="1" dirty="0" smtClean="0"/>
              <a:t> </a:t>
            </a:r>
            <a:r>
              <a:rPr lang="ru-RU" b="1" dirty="0"/>
              <a:t>страхов</a:t>
            </a:r>
          </a:p>
        </p:txBody>
      </p:sp>
    </p:spTree>
    <p:extLst>
      <p:ext uri="{BB962C8B-B14F-4D97-AF65-F5344CB8AC3E}">
        <p14:creationId xmlns:p14="http://schemas.microsoft.com/office/powerpoint/2010/main" val="110384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latin typeface="+mn-lt"/>
              </a:rPr>
              <a:t>Навязчивые страхи</a:t>
            </a:r>
          </a:p>
        </p:txBody>
      </p:sp>
      <p:sp>
        <p:nvSpPr>
          <p:cNvPr id="3" name="Объект 2"/>
          <p:cNvSpPr>
            <a:spLocks noGrp="1"/>
          </p:cNvSpPr>
          <p:nvPr>
            <p:ph idx="1"/>
          </p:nvPr>
        </p:nvSpPr>
        <p:spPr/>
        <p:txBody>
          <a:bodyPr/>
          <a:lstStyle/>
          <a:p>
            <a:pPr marL="0" indent="0">
              <a:buNone/>
            </a:pPr>
            <a:r>
              <a:rPr lang="ru-RU" dirty="0" smtClean="0"/>
              <a:t>Эти </a:t>
            </a:r>
            <a:r>
              <a:rPr lang="ru-RU" dirty="0"/>
              <a:t>страхи ребенок испытывает в определенных, конкретных ситуациях, он боится обстоятельств, которые могут их за собой повлечь. К таким страхам относятся, например, страх высоты, закрытых и открытых пространств и </a:t>
            </a:r>
            <a:r>
              <a:rPr lang="ru-RU" dirty="0" err="1"/>
              <a:t>др</a:t>
            </a:r>
            <a:endParaRPr lang="ru-RU"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9566" y="3584633"/>
            <a:ext cx="3665336" cy="2750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71182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latin typeface="+mn-lt"/>
              </a:rPr>
              <a:t>Бредовые страхи </a:t>
            </a:r>
          </a:p>
        </p:txBody>
      </p:sp>
      <p:sp>
        <p:nvSpPr>
          <p:cNvPr id="3" name="Объект 2"/>
          <p:cNvSpPr>
            <a:spLocks noGrp="1"/>
          </p:cNvSpPr>
          <p:nvPr>
            <p:ph idx="1"/>
          </p:nvPr>
        </p:nvSpPr>
        <p:spPr/>
        <p:txBody>
          <a:bodyPr/>
          <a:lstStyle/>
          <a:p>
            <a:pPr marL="0" indent="0">
              <a:buNone/>
            </a:pPr>
            <a:r>
              <a:rPr lang="ru-RU" dirty="0" smtClean="0"/>
              <a:t>Самая </a:t>
            </a:r>
            <a:r>
              <a:rPr lang="ru-RU" dirty="0"/>
              <a:t>тяжелая форма страхов, причину появления которых найти невозможно. Например, почему ребенок боится играть с какой-то игрушкой или не хочет надевать какую-то одежду. Их наличие часто указывает на серьезные отклонения в психике малыша. Однако не стоит торопиться ставить какой-либо диагноз. Возможно, причина окажется вполне логичной. Например, он боится надевать определенные ботиночки, потому что когда-то в них поскользнулся и упал, больно ударившись, и теперь опасается повторения ситуации.</a:t>
            </a:r>
          </a:p>
        </p:txBody>
      </p:sp>
    </p:spTree>
    <p:extLst>
      <p:ext uri="{BB962C8B-B14F-4D97-AF65-F5344CB8AC3E}">
        <p14:creationId xmlns:p14="http://schemas.microsoft.com/office/powerpoint/2010/main" val="13095927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63958" y="352246"/>
            <a:ext cx="10515600" cy="1325563"/>
          </a:xfrm>
        </p:spPr>
        <p:txBody>
          <a:bodyPr/>
          <a:lstStyle/>
          <a:p>
            <a:pPr algn="ctr"/>
            <a:r>
              <a:rPr lang="ru-RU" b="1" dirty="0">
                <a:latin typeface="+mn-lt"/>
              </a:rPr>
              <a:t>Сверхценные страхи</a:t>
            </a:r>
          </a:p>
        </p:txBody>
      </p:sp>
      <p:sp>
        <p:nvSpPr>
          <p:cNvPr id="3" name="Объект 2"/>
          <p:cNvSpPr>
            <a:spLocks noGrp="1"/>
          </p:cNvSpPr>
          <p:nvPr>
            <p:ph idx="1"/>
          </p:nvPr>
        </p:nvSpPr>
        <p:spPr>
          <a:xfrm>
            <a:off x="851079" y="1658200"/>
            <a:ext cx="10515600" cy="4351338"/>
          </a:xfrm>
        </p:spPr>
        <p:txBody>
          <a:bodyPr>
            <a:normAutofit/>
          </a:bodyPr>
          <a:lstStyle/>
          <a:p>
            <a:pPr marL="0" indent="0">
              <a:buNone/>
            </a:pPr>
            <a:r>
              <a:rPr lang="ru-RU" dirty="0" smtClean="0"/>
              <a:t>Самый </a:t>
            </a:r>
            <a:r>
              <a:rPr lang="ru-RU" dirty="0"/>
              <a:t>распространенный вид. Они связаны с идеями фикс и вызваны собственной фантазией ребенка. В 90% случаев практикующие психологи сталкиваются именно с ними. Сначала эти страхи соответствуют какой-либо жизненной ситуации, а потом становятся настолько значимыми, что ни о чем другом ребенок думать не может</a:t>
            </a:r>
            <a:r>
              <a:rPr lang="ru-RU" dirty="0" smtClean="0"/>
              <a:t>.</a:t>
            </a:r>
            <a:endParaRPr lang="ru-RU" dirty="0"/>
          </a:p>
          <a:p>
            <a:pPr marL="0" indent="0">
              <a:buNone/>
            </a:pPr>
            <a:r>
              <a:rPr lang="ru-RU" dirty="0"/>
              <a:t>К детскому сверхценному страху можно отнести страх темноты, в которой детское воображение поселяет ужасных ведьм, оборотней и призраков, сказочных персонажей, а также страх потеряться, нападения, воды, огня, боли и резких звуков.</a:t>
            </a:r>
          </a:p>
        </p:txBody>
      </p:sp>
    </p:spTree>
    <p:extLst>
      <p:ext uri="{BB962C8B-B14F-4D97-AF65-F5344CB8AC3E}">
        <p14:creationId xmlns:p14="http://schemas.microsoft.com/office/powerpoint/2010/main" val="26507024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524000" y="2178430"/>
            <a:ext cx="9144000" cy="2387600"/>
          </a:xfrm>
        </p:spPr>
        <p:txBody>
          <a:bodyPr>
            <a:normAutofit fontScale="90000"/>
          </a:bodyPr>
          <a:lstStyle/>
          <a:p>
            <a:r>
              <a:rPr lang="ru-RU" dirty="0"/>
              <a:t> </a:t>
            </a:r>
            <a:r>
              <a:rPr lang="ru-RU" sz="7300" b="1" dirty="0"/>
              <a:t>Методики </a:t>
            </a:r>
            <a:r>
              <a:rPr lang="ru-RU" sz="7300" b="1" dirty="0" smtClean="0"/>
              <a:t/>
            </a:r>
            <a:br>
              <a:rPr lang="ru-RU" sz="7300" b="1" dirty="0" smtClean="0"/>
            </a:br>
            <a:r>
              <a:rPr lang="ru-RU" sz="7300" b="1" dirty="0" smtClean="0"/>
              <a:t>выявления</a:t>
            </a:r>
            <a:br>
              <a:rPr lang="ru-RU" sz="7300" b="1" dirty="0" smtClean="0"/>
            </a:br>
            <a:r>
              <a:rPr lang="ru-RU" sz="7300" b="1" dirty="0" smtClean="0"/>
              <a:t> </a:t>
            </a:r>
            <a:r>
              <a:rPr lang="ru-RU" sz="7300" b="1" dirty="0"/>
              <a:t>страхов</a:t>
            </a:r>
          </a:p>
        </p:txBody>
      </p:sp>
    </p:spTree>
    <p:extLst>
      <p:ext uri="{BB962C8B-B14F-4D97-AF65-F5344CB8AC3E}">
        <p14:creationId xmlns:p14="http://schemas.microsoft.com/office/powerpoint/2010/main" val="9591952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latin typeface="+mn-lt"/>
              </a:rPr>
              <a:t>Проективная методика А. И. Захарова «Мои страхи»</a:t>
            </a:r>
          </a:p>
        </p:txBody>
      </p:sp>
      <p:sp>
        <p:nvSpPr>
          <p:cNvPr id="3" name="Объект 2"/>
          <p:cNvSpPr>
            <a:spLocks noGrp="1"/>
          </p:cNvSpPr>
          <p:nvPr>
            <p:ph idx="1"/>
          </p:nvPr>
        </p:nvSpPr>
        <p:spPr/>
        <p:txBody>
          <a:bodyPr/>
          <a:lstStyle/>
          <a:p>
            <a:pPr marL="0" indent="0">
              <a:buNone/>
            </a:pPr>
            <a:r>
              <a:rPr lang="ru-RU" b="1" dirty="0" smtClean="0"/>
              <a:t>Цель:</a:t>
            </a:r>
            <a:r>
              <a:rPr lang="ru-RU" dirty="0" smtClean="0"/>
              <a:t> </a:t>
            </a:r>
            <a:r>
              <a:rPr lang="ru-RU" dirty="0"/>
              <a:t>Выявление страхов у детей</a:t>
            </a:r>
            <a:r>
              <a:rPr lang="ru-RU" dirty="0" smtClean="0"/>
              <a:t>.</a:t>
            </a:r>
          </a:p>
          <a:p>
            <a:pPr marL="0" indent="0">
              <a:buNone/>
            </a:pPr>
            <a:r>
              <a:rPr lang="ru-RU" dirty="0"/>
              <a:t>Перед детьми ставится цель отобразить наиболее яркий страх. Какой именно, детям не объясняется, каждый ребенок должен выбрать его сам.</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10326" y="3433233"/>
            <a:ext cx="4473820" cy="3204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66523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latin typeface="+mn-lt"/>
              </a:rPr>
              <a:t>Тест «Страхи в домиках» М. А. Панфиловой</a:t>
            </a:r>
          </a:p>
        </p:txBody>
      </p:sp>
      <p:sp>
        <p:nvSpPr>
          <p:cNvPr id="3" name="Объект 2"/>
          <p:cNvSpPr>
            <a:spLocks noGrp="1"/>
          </p:cNvSpPr>
          <p:nvPr>
            <p:ph idx="1"/>
          </p:nvPr>
        </p:nvSpPr>
        <p:spPr/>
        <p:txBody>
          <a:bodyPr/>
          <a:lstStyle/>
          <a:p>
            <a:pPr marL="0" indent="0">
              <a:buNone/>
            </a:pPr>
            <a:r>
              <a:rPr lang="ru-RU" b="1" dirty="0"/>
              <a:t>Назначение </a:t>
            </a:r>
            <a:r>
              <a:rPr lang="ru-RU" b="1" dirty="0" smtClean="0"/>
              <a:t>методики:</a:t>
            </a:r>
            <a:r>
              <a:rPr lang="ru-RU" dirty="0" smtClean="0"/>
              <a:t> Диагностика </a:t>
            </a:r>
            <a:r>
              <a:rPr lang="ru-RU" dirty="0"/>
              <a:t>наличия страхов</a:t>
            </a:r>
            <a:r>
              <a:rPr lang="ru-RU" dirty="0" smtClean="0"/>
              <a:t>.</a:t>
            </a:r>
          </a:p>
          <a:p>
            <a:pPr marL="0" indent="0">
              <a:buNone/>
            </a:pPr>
            <a:r>
              <a:rPr lang="ru-RU" dirty="0"/>
              <a:t>Ребенку предлагается нарисовать два дома – красный и черный (возможен вариант предъявления ребенку листа с уже нарисованными домами). В эти дома либо самостоятельно (если это младшие школьники и более старшие дети), либо с помощью экспериментатора (если это дошкольники) детям предлагается расселить страхи: в красный дом – «нестрашные», в черный – «страшные» страхи. После выполнения задания ребенку предлагается закрыть черный дом на замок (нарисовать его), а ключ выбросить или потерять</a:t>
            </a:r>
          </a:p>
        </p:txBody>
      </p:sp>
    </p:spTree>
    <p:extLst>
      <p:ext uri="{BB962C8B-B14F-4D97-AF65-F5344CB8AC3E}">
        <p14:creationId xmlns:p14="http://schemas.microsoft.com/office/powerpoint/2010/main" val="31947154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ctrTitle"/>
          </p:nvPr>
        </p:nvSpPr>
        <p:spPr>
          <a:xfrm>
            <a:off x="1446726" y="2126915"/>
            <a:ext cx="9144000" cy="2387600"/>
          </a:xfrm>
        </p:spPr>
        <p:txBody>
          <a:bodyPr>
            <a:noAutofit/>
          </a:bodyPr>
          <a:lstStyle/>
          <a:p>
            <a:r>
              <a:rPr lang="ru-RU" b="1" dirty="0" smtClean="0"/>
              <a:t>Методики </a:t>
            </a:r>
            <a:br>
              <a:rPr lang="ru-RU" b="1" dirty="0" smtClean="0"/>
            </a:br>
            <a:r>
              <a:rPr lang="ru-RU" b="1" dirty="0" smtClean="0"/>
              <a:t>коррекции</a:t>
            </a:r>
            <a:br>
              <a:rPr lang="ru-RU" b="1" dirty="0" smtClean="0"/>
            </a:br>
            <a:r>
              <a:rPr lang="ru-RU" b="1" dirty="0" smtClean="0"/>
              <a:t> страхов</a:t>
            </a:r>
            <a:endParaRPr lang="ru-RU" b="1" dirty="0"/>
          </a:p>
        </p:txBody>
      </p:sp>
    </p:spTree>
    <p:extLst>
      <p:ext uri="{BB962C8B-B14F-4D97-AF65-F5344CB8AC3E}">
        <p14:creationId xmlns:p14="http://schemas.microsoft.com/office/powerpoint/2010/main" val="238910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latin typeface="+mn-lt"/>
              </a:rPr>
              <a:t>Рисование страха</a:t>
            </a:r>
          </a:p>
        </p:txBody>
      </p:sp>
      <p:sp>
        <p:nvSpPr>
          <p:cNvPr id="3" name="Объект 2"/>
          <p:cNvSpPr>
            <a:spLocks noGrp="1"/>
          </p:cNvSpPr>
          <p:nvPr>
            <p:ph idx="1"/>
          </p:nvPr>
        </p:nvSpPr>
        <p:spPr>
          <a:xfrm>
            <a:off x="941231" y="1516532"/>
            <a:ext cx="10515600" cy="4351338"/>
          </a:xfrm>
        </p:spPr>
        <p:txBody>
          <a:bodyPr/>
          <a:lstStyle/>
          <a:p>
            <a:pPr marL="0" indent="0" algn="ctr">
              <a:buNone/>
            </a:pPr>
            <a:r>
              <a:rPr lang="ru-RU" dirty="0" smtClean="0"/>
              <a:t> </a:t>
            </a:r>
            <a:r>
              <a:rPr lang="ru-RU" dirty="0"/>
              <a:t>Это наиболее популярная методика. Она полезна для коррекции разнообразных страхов, но прежде всего тех, которые порождаются воображением: боязнь болезни, нападения, стихийных бедствий, транспорта, сказочных персонажей и др. Графическое изображение страхов требует волевых усилий и снижает тревожные ожидания их реализации.</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6621" y="3996960"/>
            <a:ext cx="4151312" cy="252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0532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latin typeface="+mn-lt"/>
              </a:rPr>
              <a:t>Методика игровой драматизации страхов</a:t>
            </a:r>
          </a:p>
        </p:txBody>
      </p:sp>
      <p:sp>
        <p:nvSpPr>
          <p:cNvPr id="3" name="Объект 2"/>
          <p:cNvSpPr>
            <a:spLocks noGrp="1"/>
          </p:cNvSpPr>
          <p:nvPr>
            <p:ph idx="1"/>
          </p:nvPr>
        </p:nvSpPr>
        <p:spPr>
          <a:xfrm>
            <a:off x="889715" y="1426380"/>
            <a:ext cx="10515600" cy="4351338"/>
          </a:xfrm>
        </p:spPr>
        <p:txBody>
          <a:bodyPr/>
          <a:lstStyle/>
          <a:p>
            <a:pPr marL="0" indent="0" algn="ctr">
              <a:buNone/>
            </a:pPr>
            <a:r>
              <a:rPr lang="ru-RU" dirty="0" smtClean="0"/>
              <a:t>При </a:t>
            </a:r>
            <a:r>
              <a:rPr lang="ru-RU" dirty="0"/>
              <a:t>игровой драматизации страхов терапевтический эффект их преодоления обеспечивается главным образом взятием роли объекта или источника угрозы. В истории с Красной Шапочкой это будет роль Волка, который в такой же степени теперь агрессивен, в какой Красная Шапочка, то есть ребенок, его боялся</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3214" y="3574441"/>
            <a:ext cx="3973355" cy="2981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97855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99564" y="473344"/>
            <a:ext cx="10515600" cy="4351338"/>
          </a:xfrm>
        </p:spPr>
        <p:txBody>
          <a:bodyPr/>
          <a:lstStyle/>
          <a:p>
            <a:pPr marL="0" indent="0">
              <a:buNone/>
            </a:pPr>
            <a:r>
              <a:rPr lang="ru-RU" dirty="0"/>
              <a:t>Страх и тревожность являются наиболее опасными из всех эмоций. Обширные области исследования, посвящённые страху и тревожности, создают прекрасные основания для дальнейшего понимания этих важных эмоций. Литературы по данной проблеме разработано немного, но она свидетельствует о том, что изучение страхов </a:t>
            </a:r>
            <a:r>
              <a:rPr lang="ru-RU" dirty="0" smtClean="0"/>
              <a:t>у </a:t>
            </a:r>
            <a:r>
              <a:rPr lang="ru-RU" dirty="0"/>
              <a:t>дошкольников </a:t>
            </a:r>
            <a:r>
              <a:rPr lang="ru-RU" dirty="0" smtClean="0"/>
              <a:t>весьма актуальна.</a:t>
            </a:r>
            <a:endParaRPr lang="ru-RU"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78883" y="3069944"/>
            <a:ext cx="4918141" cy="295088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29172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latin typeface="+mn-lt"/>
              </a:rPr>
              <a:t>Методика </a:t>
            </a:r>
            <a:r>
              <a:rPr lang="ru-RU" b="1" dirty="0" err="1">
                <a:latin typeface="+mn-lt"/>
              </a:rPr>
              <a:t>эмпатийного</a:t>
            </a:r>
            <a:r>
              <a:rPr lang="ru-RU" b="1" dirty="0">
                <a:latin typeface="+mn-lt"/>
              </a:rPr>
              <a:t> слушания К. </a:t>
            </a:r>
            <a:r>
              <a:rPr lang="ru-RU" b="1" dirty="0" err="1" smtClean="0">
                <a:latin typeface="+mn-lt"/>
              </a:rPr>
              <a:t>Роджерса</a:t>
            </a:r>
            <a:endParaRPr lang="ru-RU" b="1" dirty="0">
              <a:latin typeface="+mn-lt"/>
            </a:endParaRPr>
          </a:p>
        </p:txBody>
      </p:sp>
      <p:sp>
        <p:nvSpPr>
          <p:cNvPr id="3" name="Объект 2"/>
          <p:cNvSpPr>
            <a:spLocks noGrp="1"/>
          </p:cNvSpPr>
          <p:nvPr>
            <p:ph idx="1"/>
          </p:nvPr>
        </p:nvSpPr>
        <p:spPr/>
        <p:txBody>
          <a:bodyPr/>
          <a:lstStyle/>
          <a:p>
            <a:pPr marL="0" indent="0" algn="ctr">
              <a:buNone/>
            </a:pPr>
            <a:r>
              <a:rPr lang="ru-RU" dirty="0"/>
              <a:t>Суть такого слушания заключалась в том, чтобы выслушивать многократный рассказ ребенка и в момент максимального «накручивания» тяжелых аффективных переживаний резко увести его от воспоминаний случившегося внезапным вопросом или рассказом на другую тему. При этом психологу очень важно вовремя определить момент допустимого максимального напряжения эмоций, иначе у ребенка может случиться истерика.</a:t>
            </a:r>
          </a:p>
        </p:txBody>
      </p:sp>
    </p:spTree>
    <p:extLst>
      <p:ext uri="{BB962C8B-B14F-4D97-AF65-F5344CB8AC3E}">
        <p14:creationId xmlns:p14="http://schemas.microsoft.com/office/powerpoint/2010/main" val="13394136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latin typeface="+mn-lt"/>
              </a:rPr>
              <a:t>Методика «Страх и скульптор»</a:t>
            </a:r>
          </a:p>
        </p:txBody>
      </p:sp>
      <p:sp>
        <p:nvSpPr>
          <p:cNvPr id="3" name="Объект 2"/>
          <p:cNvSpPr>
            <a:spLocks noGrp="1"/>
          </p:cNvSpPr>
          <p:nvPr>
            <p:ph idx="1"/>
          </p:nvPr>
        </p:nvSpPr>
        <p:spPr/>
        <p:txBody>
          <a:bodyPr/>
          <a:lstStyle/>
          <a:p>
            <a:pPr algn="ctr"/>
            <a:r>
              <a:rPr lang="ru-RU" dirty="0"/>
              <a:t>Эта игра будет особенно полезна ребенку, если в процессе предыдущих игр и бесед вы заметили, что его чувство страха связано с другими сильными чувствами, например злостью и гневом. Здесь он получит возможность эмоциональной разрядки.</a:t>
            </a:r>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82930" y="3616640"/>
            <a:ext cx="4136823" cy="2759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04062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524000" y="1830701"/>
            <a:ext cx="9144000" cy="2387600"/>
          </a:xfrm>
        </p:spPr>
        <p:txBody>
          <a:bodyPr>
            <a:normAutofit/>
          </a:bodyPr>
          <a:lstStyle/>
          <a:p>
            <a:r>
              <a:rPr lang="ru-RU" sz="7200" b="1" dirty="0" smtClean="0"/>
              <a:t>Советы</a:t>
            </a:r>
            <a:br>
              <a:rPr lang="ru-RU" sz="7200" b="1" dirty="0" smtClean="0"/>
            </a:br>
            <a:r>
              <a:rPr lang="ru-RU" sz="7200" b="1" dirty="0" smtClean="0"/>
              <a:t> </a:t>
            </a:r>
            <a:r>
              <a:rPr lang="ru-RU" sz="7200" b="1" dirty="0"/>
              <a:t>педагогам</a:t>
            </a:r>
          </a:p>
        </p:txBody>
      </p:sp>
      <p:sp>
        <p:nvSpPr>
          <p:cNvPr id="5" name="Подзаголовок 4"/>
          <p:cNvSpPr>
            <a:spLocks noGrp="1"/>
          </p:cNvSpPr>
          <p:nvPr>
            <p:ph type="subTitle" idx="1"/>
          </p:nvPr>
        </p:nvSpPr>
        <p:spPr>
          <a:xfrm>
            <a:off x="1601273" y="5044472"/>
            <a:ext cx="9144000" cy="1655762"/>
          </a:xfrm>
        </p:spPr>
        <p:txBody>
          <a:bodyPr/>
          <a:lstStyle/>
          <a:p>
            <a:endParaRPr lang="ru-RU"/>
          </a:p>
        </p:txBody>
      </p:sp>
    </p:spTree>
    <p:extLst>
      <p:ext uri="{BB962C8B-B14F-4D97-AF65-F5344CB8AC3E}">
        <p14:creationId xmlns:p14="http://schemas.microsoft.com/office/powerpoint/2010/main" val="34122433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682580"/>
            <a:ext cx="10515600" cy="5494383"/>
          </a:xfrm>
        </p:spPr>
        <p:txBody>
          <a:bodyPr>
            <a:normAutofit fontScale="92500" lnSpcReduction="20000"/>
          </a:bodyPr>
          <a:lstStyle/>
          <a:p>
            <a:r>
              <a:rPr lang="ru-RU" dirty="0"/>
              <a:t>Нельзя оставлять без внимания жалобы малыша, следует относиться к ним с пониманием, каким бы беспочвенным не казался его страх</a:t>
            </a:r>
            <a:r>
              <a:rPr lang="ru-RU" dirty="0" smtClean="0"/>
              <a:t>.</a:t>
            </a:r>
          </a:p>
          <a:p>
            <a:r>
              <a:rPr lang="ru-RU" dirty="0"/>
              <a:t>Следует поговорить с воспитанником о его страхах. Лучше делать это в спокойной обстановке, посадив малыша на колени, или сесть рядом с ним</a:t>
            </a:r>
            <a:r>
              <a:rPr lang="ru-RU" dirty="0" smtClean="0"/>
              <a:t>.</a:t>
            </a:r>
          </a:p>
          <a:p>
            <a:r>
              <a:rPr lang="ru-RU" dirty="0"/>
              <a:t>Сочинить вместе с ребенком сказку или рассказ на тему его страха. Конец истории должен быть обязательно о том, как герой побеждает страх</a:t>
            </a:r>
            <a:r>
              <a:rPr lang="ru-RU" dirty="0" smtClean="0"/>
              <a:t>.</a:t>
            </a:r>
          </a:p>
          <a:p>
            <a:r>
              <a:rPr lang="ru-RU" dirty="0"/>
              <a:t>Нарисовать страх – это самый распространенный и действенный метод борьбы с ним. После того как ребенок нарисует, следует сжечь бумажку с рисунком, и обязательно объяснить малышу, что страха больше не существует, что вы его сожгли, и он больше никогда не побеспокоит его. Пепел от сожженной бумажки нужно развеять</a:t>
            </a:r>
            <a:r>
              <a:rPr lang="ru-RU" dirty="0" smtClean="0"/>
              <a:t>.</a:t>
            </a:r>
          </a:p>
          <a:p>
            <a:r>
              <a:rPr lang="ru-RU" dirty="0"/>
              <a:t>Использовать игру или инсценировки. </a:t>
            </a:r>
            <a:endParaRPr lang="ru-RU" dirty="0" smtClean="0"/>
          </a:p>
          <a:p>
            <a:r>
              <a:rPr lang="ru-RU" dirty="0"/>
              <a:t>Организовать общение ребенка со сверстниками, у которых тоже есть страхи.</a:t>
            </a:r>
          </a:p>
        </p:txBody>
      </p:sp>
    </p:spTree>
    <p:extLst>
      <p:ext uri="{BB962C8B-B14F-4D97-AF65-F5344CB8AC3E}">
        <p14:creationId xmlns:p14="http://schemas.microsoft.com/office/powerpoint/2010/main" val="4032800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588394" y="2229946"/>
            <a:ext cx="9144000" cy="2387600"/>
          </a:xfrm>
        </p:spPr>
        <p:txBody>
          <a:bodyPr>
            <a:normAutofit/>
          </a:bodyPr>
          <a:lstStyle/>
          <a:p>
            <a:r>
              <a:rPr lang="ru-RU" sz="7200" b="1" dirty="0"/>
              <a:t>Советы </a:t>
            </a:r>
            <a:r>
              <a:rPr lang="ru-RU" sz="7200" b="1" dirty="0" smtClean="0"/>
              <a:t/>
            </a:r>
            <a:br>
              <a:rPr lang="ru-RU" sz="7200" b="1" dirty="0" smtClean="0"/>
            </a:br>
            <a:r>
              <a:rPr lang="ru-RU" sz="7200" b="1" dirty="0" smtClean="0"/>
              <a:t>родителям</a:t>
            </a:r>
            <a:endParaRPr lang="ru-RU" sz="7200" b="1" dirty="0"/>
          </a:p>
        </p:txBody>
      </p:sp>
    </p:spTree>
    <p:extLst>
      <p:ext uri="{BB962C8B-B14F-4D97-AF65-F5344CB8AC3E}">
        <p14:creationId xmlns:p14="http://schemas.microsoft.com/office/powerpoint/2010/main" val="18653129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618186"/>
            <a:ext cx="10515600" cy="5558777"/>
          </a:xfrm>
        </p:spPr>
        <p:txBody>
          <a:bodyPr>
            <a:normAutofit fontScale="77500" lnSpcReduction="20000"/>
          </a:bodyPr>
          <a:lstStyle/>
          <a:p>
            <a:r>
              <a:rPr lang="ru-RU" dirty="0"/>
              <a:t>Не стоит заниматься "закаливанием", т. е. если ребенок боится темноты и спать один, не запирайте его в комнате, "чтобы привыкал". Вы еще больше напугаете ребенка, но это самое меньшее, что может произойти. Последствия таких "закаливаний" печальны: неврозы, заикания, отклонения в развитии</a:t>
            </a:r>
            <a:r>
              <a:rPr lang="ru-RU" dirty="0" smtClean="0"/>
              <a:t>.</a:t>
            </a:r>
            <a:endParaRPr lang="ru-RU" dirty="0"/>
          </a:p>
          <a:p>
            <a:r>
              <a:rPr lang="ru-RU" dirty="0"/>
              <a:t>Не относитесь к страхам детей как к капризам, тем более нельзя ругать и наказывать детей за "трусость</a:t>
            </a:r>
            <a:r>
              <a:rPr lang="ru-RU" dirty="0" smtClean="0"/>
              <a:t>".</a:t>
            </a:r>
            <a:endParaRPr lang="ru-RU" dirty="0"/>
          </a:p>
          <a:p>
            <a:r>
              <a:rPr lang="ru-RU" dirty="0"/>
              <a:t>Не принижайте значение страха для самого ребенка, не игнорируйте его жалобы. Важно дать почувствовать ребенку, что вы его хорошо понимаете: объяснить малышу, что "монстров" не существует, обычно невозможно</a:t>
            </a:r>
            <a:r>
              <a:rPr lang="ru-RU" dirty="0" smtClean="0"/>
              <a:t>.</a:t>
            </a:r>
            <a:endParaRPr lang="ru-RU" dirty="0"/>
          </a:p>
          <a:p>
            <a:r>
              <a:rPr lang="ru-RU" dirty="0"/>
              <a:t>Постоянно уверяйте ребенка, что он в полной безопасности, тем более когда вы, родитель, рядом с ним. Ребенок должен верить вам</a:t>
            </a:r>
            <a:r>
              <a:rPr lang="ru-RU" dirty="0" smtClean="0"/>
              <a:t>.</a:t>
            </a:r>
            <a:endParaRPr lang="ru-RU" dirty="0"/>
          </a:p>
          <a:p>
            <a:r>
              <a:rPr lang="ru-RU" dirty="0"/>
              <a:t>Обсуждайте с малышом его страхи. Главная задача родителей – понять, что именно беспокоит его и что явилось причиной страха</a:t>
            </a:r>
            <a:r>
              <a:rPr lang="ru-RU" dirty="0" smtClean="0"/>
              <a:t>.</a:t>
            </a:r>
            <a:endParaRPr lang="ru-RU" dirty="0"/>
          </a:p>
          <a:p>
            <a:r>
              <a:rPr lang="ru-RU" dirty="0"/>
              <a:t>Постарайтесь отвлекать ребенка. Например, когда у него началась паника, займите его игрой, наблюдением за чем-нибудь. Больше разговаривайте с ребенком</a:t>
            </a:r>
            <a:r>
              <a:rPr lang="ru-RU" dirty="0" smtClean="0"/>
              <a:t>!</a:t>
            </a:r>
            <a:endParaRPr lang="ru-RU" dirty="0"/>
          </a:p>
          <a:p>
            <a:r>
              <a:rPr lang="ru-RU" dirty="0"/>
              <a:t>Поддерживайте ребенка, но не идите на поводу. Например, если ребенок боится огня, можно не включать в его присутствии газовую плиту, такое потакание успокоит малыша, но не избавит его от страха.</a:t>
            </a:r>
          </a:p>
        </p:txBody>
      </p:sp>
    </p:spTree>
    <p:extLst>
      <p:ext uri="{BB962C8B-B14F-4D97-AF65-F5344CB8AC3E}">
        <p14:creationId xmlns:p14="http://schemas.microsoft.com/office/powerpoint/2010/main" val="25099745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5688" y="1606550"/>
            <a:ext cx="5005387" cy="365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20855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575515" y="645843"/>
            <a:ext cx="9144000" cy="4364037"/>
          </a:xfrm>
        </p:spPr>
        <p:txBody>
          <a:bodyPr/>
          <a:lstStyle/>
          <a:p>
            <a:r>
              <a:rPr lang="ru-RU" b="1" dirty="0"/>
              <a:t>Причины </a:t>
            </a:r>
            <a:r>
              <a:rPr lang="ru-RU" b="1" dirty="0" smtClean="0"/>
              <a:t/>
            </a:r>
            <a:br>
              <a:rPr lang="ru-RU" b="1" dirty="0" smtClean="0"/>
            </a:br>
            <a:r>
              <a:rPr lang="ru-RU" b="1" dirty="0" smtClean="0"/>
              <a:t>возникновения </a:t>
            </a:r>
            <a:br>
              <a:rPr lang="ru-RU" b="1" dirty="0" smtClean="0"/>
            </a:br>
            <a:r>
              <a:rPr lang="ru-RU" b="1" dirty="0" smtClean="0"/>
              <a:t>детских </a:t>
            </a:r>
            <a:br>
              <a:rPr lang="ru-RU" b="1" dirty="0" smtClean="0"/>
            </a:br>
            <a:r>
              <a:rPr lang="ru-RU" b="1" dirty="0" smtClean="0"/>
              <a:t>страхов</a:t>
            </a:r>
            <a:endParaRPr lang="ru-RU" b="1" dirty="0"/>
          </a:p>
        </p:txBody>
      </p:sp>
    </p:spTree>
    <p:extLst>
      <p:ext uri="{BB962C8B-B14F-4D97-AF65-F5344CB8AC3E}">
        <p14:creationId xmlns:p14="http://schemas.microsoft.com/office/powerpoint/2010/main" val="3045007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latin typeface="+mn-lt"/>
              </a:rPr>
              <a:t>          Конкретный </a:t>
            </a:r>
            <a:r>
              <a:rPr lang="ru-RU" b="1" dirty="0">
                <a:latin typeface="+mn-lt"/>
              </a:rPr>
              <a:t>случай, который напугал ребенка</a:t>
            </a:r>
          </a:p>
        </p:txBody>
      </p:sp>
      <p:sp>
        <p:nvSpPr>
          <p:cNvPr id="3" name="Объект 2"/>
          <p:cNvSpPr>
            <a:spLocks noGrp="1"/>
          </p:cNvSpPr>
          <p:nvPr>
            <p:ph idx="1"/>
          </p:nvPr>
        </p:nvSpPr>
        <p:spPr>
          <a:xfrm>
            <a:off x="902595" y="2096082"/>
            <a:ext cx="10515600" cy="4351338"/>
          </a:xfrm>
        </p:spPr>
        <p:txBody>
          <a:bodyPr/>
          <a:lstStyle/>
          <a:p>
            <a:pPr marL="0" indent="0">
              <a:buNone/>
            </a:pPr>
            <a:r>
              <a:rPr lang="ru-RU" dirty="0"/>
              <a:t>У</a:t>
            </a:r>
            <a:r>
              <a:rPr lang="ru-RU" dirty="0" smtClean="0"/>
              <a:t>кусила </a:t>
            </a:r>
            <a:r>
              <a:rPr lang="ru-RU" dirty="0"/>
              <a:t>собака, застрял в </a:t>
            </a:r>
            <a:r>
              <a:rPr lang="ru-RU" dirty="0" smtClean="0"/>
              <a:t>лифте. </a:t>
            </a:r>
            <a:r>
              <a:rPr lang="ru-RU" dirty="0"/>
              <a:t>Такие страхи легче всего поддаются коррекции. Но не у всех детей, покусанных собакой, развивается стойкий, заметный окружающим страх. Во многом это зависит от особенностей характера ребенка (тревожность, мнительность, пессимизм, неуверенность в себе, зависимость от других людей и т. д.). А эти черты характера могут возникнуть, если родители сами запугивают малыша: "Не будешь спать – заберет Баба-яга!"</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48022" y="4659685"/>
            <a:ext cx="3908116" cy="219831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0152"/>
            <a:ext cx="2337242" cy="233724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24908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latin typeface="+mn-lt"/>
              </a:rPr>
              <a:t>Внушенные </a:t>
            </a:r>
            <a:r>
              <a:rPr lang="ru-RU" b="1" dirty="0">
                <a:latin typeface="+mn-lt"/>
              </a:rPr>
              <a:t>страхи</a:t>
            </a:r>
          </a:p>
        </p:txBody>
      </p:sp>
      <p:sp>
        <p:nvSpPr>
          <p:cNvPr id="3" name="Объект 2"/>
          <p:cNvSpPr>
            <a:spLocks noGrp="1"/>
          </p:cNvSpPr>
          <p:nvPr>
            <p:ph idx="1"/>
          </p:nvPr>
        </p:nvSpPr>
        <p:spPr/>
        <p:txBody>
          <a:bodyPr/>
          <a:lstStyle/>
          <a:p>
            <a:pPr marL="0" indent="0">
              <a:buNone/>
            </a:pPr>
            <a:r>
              <a:rPr lang="ru-RU" dirty="0"/>
              <a:t>Их источник – взрослые (родители, бабушки, воспитатели), которые непроизвольно, иногда слишком эмоционально, предупреждают ребенка об опасности, часто даже не обратив внимания на то, что его напугало больше: сама ситуация или реакция на нее взрослого. В результате ребенок воспринимает только вторую часть фраз: "Не ходи – упадешь", "Не бери – обожжешься". Ребенку пока еще не ясно, чем ему это грозит, но он уже чувствует тревогу, и естественно, что у него возникает реакция страха, которая может закрепиться и распространиться на исходные ситуации. Такие страхи могут зафиксироваться на всю жизнь.</a:t>
            </a:r>
          </a:p>
        </p:txBody>
      </p:sp>
    </p:spTree>
    <p:extLst>
      <p:ext uri="{BB962C8B-B14F-4D97-AF65-F5344CB8AC3E}">
        <p14:creationId xmlns:p14="http://schemas.microsoft.com/office/powerpoint/2010/main" val="18713972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latin typeface="+mn-lt"/>
              </a:rPr>
              <a:t>Детская </a:t>
            </a:r>
            <a:r>
              <a:rPr lang="ru-RU" b="1" dirty="0">
                <a:latin typeface="+mn-lt"/>
              </a:rPr>
              <a:t>фантазия</a:t>
            </a:r>
          </a:p>
        </p:txBody>
      </p:sp>
      <p:sp>
        <p:nvSpPr>
          <p:cNvPr id="3" name="Объект 2"/>
          <p:cNvSpPr>
            <a:spLocks noGrp="1"/>
          </p:cNvSpPr>
          <p:nvPr>
            <p:ph idx="1"/>
          </p:nvPr>
        </p:nvSpPr>
        <p:spPr>
          <a:xfrm>
            <a:off x="838200" y="1323349"/>
            <a:ext cx="10515600" cy="4351338"/>
          </a:xfrm>
        </p:spPr>
        <p:txBody>
          <a:bodyPr/>
          <a:lstStyle/>
          <a:p>
            <a:pPr marL="0" indent="0">
              <a:buNone/>
            </a:pPr>
            <a:r>
              <a:rPr lang="ru-RU" dirty="0"/>
              <a:t>Ребенок нередко сам придумывает себе предмет страха. Многие из нас в детстве боялись темноты, где перед нашим взором оживали монстры и призраки, а из каждого угла на нас набрасывались чудища. Но каждый ребенок по-разному реагирует на такие фантазии. Кто-то сразу их забудет и успокоится. А у кого-то это может привести к непоправимым последствиям.</a:t>
            </a: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1690" y="3567448"/>
            <a:ext cx="4700789" cy="329055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85003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51079" y="602132"/>
            <a:ext cx="10515600" cy="4351338"/>
          </a:xfrm>
        </p:spPr>
        <p:txBody>
          <a:bodyPr/>
          <a:lstStyle/>
          <a:p>
            <a:pPr marL="0" indent="0" algn="ctr">
              <a:buNone/>
            </a:pPr>
            <a:r>
              <a:rPr lang="ru-RU" dirty="0" smtClean="0"/>
              <a:t>Чувство </a:t>
            </a:r>
            <a:r>
              <a:rPr lang="ru-RU" dirty="0"/>
              <a:t>страха может сформироваться из-за внутрисемейных конфликтов. Очень часто ребенок чувствует вину за конфликты родителей или боится оказаться их причиной.</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6091" y="2093399"/>
            <a:ext cx="5550711" cy="413528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76515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12442" y="450761"/>
            <a:ext cx="10515600" cy="4824681"/>
          </a:xfrm>
        </p:spPr>
        <p:txBody>
          <a:bodyPr/>
          <a:lstStyle/>
          <a:p>
            <a:pPr marL="0" indent="0" algn="ctr">
              <a:buNone/>
            </a:pPr>
            <a:r>
              <a:rPr lang="ru-RU" dirty="0"/>
              <a:t>Нередко причиной страха становятся взаимоотношения со сверстниками. Если детский коллектив не принимает ребенка, его обижают и малыш не хочет идти в детский сад, вполне вероятно, что он боится быть униженным</a:t>
            </a:r>
            <a:r>
              <a:rPr lang="ru-RU" dirty="0" smtClean="0"/>
              <a:t>.</a:t>
            </a:r>
          </a:p>
          <a:p>
            <a:pPr marL="0" indent="0" algn="ctr">
              <a:buNone/>
            </a:pPr>
            <a:r>
              <a:rPr lang="ru-RU" dirty="0"/>
              <a:t>Также причиной может быть распространение страхов среди детей. Например, более сильный ребенок может запугивать малыша разными историями.</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20045" y="3350965"/>
            <a:ext cx="5708046" cy="321077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92354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12442" y="537737"/>
            <a:ext cx="10515600" cy="4351338"/>
          </a:xfrm>
        </p:spPr>
        <p:txBody>
          <a:bodyPr/>
          <a:lstStyle/>
          <a:p>
            <a:pPr marL="0" indent="0" algn="ctr">
              <a:buNone/>
            </a:pPr>
            <a:r>
              <a:rPr lang="ru-RU" dirty="0"/>
              <a:t>Причина последняя – наличие более серьезного расстройства – невроза, которое должны диагностировать и лечить медицинские работники. Проявлением невроза можно считать те страхи, которые не являются нормой для данного возраста ребенка, или очень сильное проявление страхов, которые входят в понятие нормы.</a:t>
            </a:r>
          </a:p>
          <a:p>
            <a:endParaRPr lang="ru-RU" dirty="0"/>
          </a:p>
          <a:p>
            <a:endParaRPr lang="ru-RU" dirty="0"/>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3814" y="3015266"/>
            <a:ext cx="4507605" cy="3380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5446"/>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TotalTime>
  <Words>1379</Words>
  <Application>Microsoft Office PowerPoint</Application>
  <PresentationFormat>Произвольный</PresentationFormat>
  <Paragraphs>54</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Тема Office</vt:lpstr>
      <vt:lpstr>Проблема  детских  страхов</vt:lpstr>
      <vt:lpstr>Презентация PowerPoint</vt:lpstr>
      <vt:lpstr>Причины  возникновения  детских  страхов</vt:lpstr>
      <vt:lpstr>          Конкретный случай, который напугал ребенка</vt:lpstr>
      <vt:lpstr>Внушенные страхи</vt:lpstr>
      <vt:lpstr>Детская фантазия</vt:lpstr>
      <vt:lpstr>Презентация PowerPoint</vt:lpstr>
      <vt:lpstr>Презентация PowerPoint</vt:lpstr>
      <vt:lpstr>Презентация PowerPoint</vt:lpstr>
      <vt:lpstr>Виды  страхов</vt:lpstr>
      <vt:lpstr>Навязчивые страхи</vt:lpstr>
      <vt:lpstr>Бредовые страхи </vt:lpstr>
      <vt:lpstr>Сверхценные страхи</vt:lpstr>
      <vt:lpstr> Методики  выявления  страхов</vt:lpstr>
      <vt:lpstr>Проективная методика А. И. Захарова «Мои страхи»</vt:lpstr>
      <vt:lpstr>Тест «Страхи в домиках» М. А. Панфиловой</vt:lpstr>
      <vt:lpstr>Методики  коррекции  страхов</vt:lpstr>
      <vt:lpstr>Рисование страха</vt:lpstr>
      <vt:lpstr>Методика игровой драматизации страхов</vt:lpstr>
      <vt:lpstr>Методика эмпатийного слушания К. Роджерса</vt:lpstr>
      <vt:lpstr>Методика «Страх и скульптор»</vt:lpstr>
      <vt:lpstr>Советы  педагогам</vt:lpstr>
      <vt:lpstr>Презентация PowerPoint</vt:lpstr>
      <vt:lpstr>Советы  родителям</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user</dc:creator>
  <cp:lastModifiedBy>Windows User</cp:lastModifiedBy>
  <cp:revision>11</cp:revision>
  <dcterms:created xsi:type="dcterms:W3CDTF">2021-07-28T13:47:28Z</dcterms:created>
  <dcterms:modified xsi:type="dcterms:W3CDTF">2022-10-23T12:18:18Z</dcterms:modified>
</cp:coreProperties>
</file>