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7" r:id="rId10"/>
    <p:sldId id="268" r:id="rId11"/>
    <p:sldId id="269" r:id="rId12"/>
    <p:sldId id="265" r:id="rId13"/>
    <p:sldId id="270" r:id="rId14"/>
    <p:sldId id="271" r:id="rId15"/>
    <p:sldId id="272" r:id="rId16"/>
    <p:sldId id="273" r:id="rId17"/>
    <p:sldId id="274" r:id="rId18"/>
    <p:sldId id="276" r:id="rId19"/>
    <p:sldId id="275" r:id="rId20"/>
    <p:sldId id="281" r:id="rId21"/>
    <p:sldId id="288" r:id="rId22"/>
    <p:sldId id="282" r:id="rId23"/>
    <p:sldId id="283" r:id="rId24"/>
    <p:sldId id="284" r:id="rId25"/>
    <p:sldId id="285" r:id="rId26"/>
    <p:sldId id="286" r:id="rId27"/>
    <p:sldId id="287" r:id="rId28"/>
    <p:sldId id="289" r:id="rId29"/>
    <p:sldId id="290" r:id="rId30"/>
    <p:sldId id="291" r:id="rId31"/>
    <p:sldId id="292" r:id="rId32"/>
    <p:sldId id="293" r:id="rId33"/>
    <p:sldId id="294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524" autoAdjust="0"/>
    <p:restoredTop sz="94660"/>
  </p:normalViewPr>
  <p:slideViewPr>
    <p:cSldViewPr snapToGrid="0">
      <p:cViewPr varScale="1">
        <p:scale>
          <a:sx n="91" d="100"/>
          <a:sy n="91" d="100"/>
        </p:scale>
        <p:origin x="94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D983-358F-45E4-9CCF-90974695885C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49B9-F9EC-4365-8109-690EBF0E3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701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D983-358F-45E4-9CCF-90974695885C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49B9-F9EC-4365-8109-690EBF0E3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662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D983-358F-45E4-9CCF-90974695885C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49B9-F9EC-4365-8109-690EBF0E3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211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D983-358F-45E4-9CCF-90974695885C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49B9-F9EC-4365-8109-690EBF0E3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13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D983-358F-45E4-9CCF-90974695885C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49B9-F9EC-4365-8109-690EBF0E3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844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D983-358F-45E4-9CCF-90974695885C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49B9-F9EC-4365-8109-690EBF0E3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301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D983-358F-45E4-9CCF-90974695885C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49B9-F9EC-4365-8109-690EBF0E3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952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D983-358F-45E4-9CCF-90974695885C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49B9-F9EC-4365-8109-690EBF0E3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090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D983-358F-45E4-9CCF-90974695885C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49B9-F9EC-4365-8109-690EBF0E3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1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D983-358F-45E4-9CCF-90974695885C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49B9-F9EC-4365-8109-690EBF0E3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756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D983-358F-45E4-9CCF-90974695885C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49B9-F9EC-4365-8109-690EBF0E3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561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29D983-358F-45E4-9CCF-90974695885C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749B9-F9EC-4365-8109-690EBF0E3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049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83932" y="-1305526"/>
            <a:ext cx="12496800" cy="23876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ВЫДЕЛЕНИЕ У ОРГАНИЗМОВ</a:t>
            </a:r>
            <a:endParaRPr lang="ru-RU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5" y="1229219"/>
            <a:ext cx="9898645" cy="538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3467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889" y="-254986"/>
            <a:ext cx="11908221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Выделение у одноклеточных и беспозвоночных животных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308" y="797307"/>
            <a:ext cx="11769381" cy="5787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3345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889" y="-254986"/>
            <a:ext cx="11908221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Выделение у одноклеточных и беспозвоночных животных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0923" y="848164"/>
            <a:ext cx="11330152" cy="579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423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6039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ВЫДЕЛЕНИЕ У ПОЗВОНОЧНЫХ ЖИВОТНЫХ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31229" y="914400"/>
            <a:ext cx="11803116" cy="5812221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 позвоночных животных и человека конечные продукта обмена веществ — углекислый газ, вода, соединения аммиака — выводятся из организма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через почки, лёгкие, кожу и кишечник.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органы мочевыделения — почки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0112" y="2689750"/>
            <a:ext cx="8343295" cy="4036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8163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F:\Olga\11_04_2011\3\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39688"/>
            <a:ext cx="9144000" cy="6937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16665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F:\Olga\11_04_2011\3\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89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73386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F:\Olga\11_04_2011\3\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20638"/>
            <a:ext cx="9144000" cy="6899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25538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F:\Olga\11_04_2011\3\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289"/>
            <a:ext cx="9144000" cy="68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346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F:\Olga\11_04_2011\3\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28575"/>
            <a:ext cx="9144000" cy="69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745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7070590"/>
              </p:ext>
            </p:extLst>
          </p:nvPr>
        </p:nvGraphicFramePr>
        <p:xfrm>
          <a:off x="641132" y="260351"/>
          <a:ext cx="10804634" cy="6584971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4088406">
                  <a:extLst>
                    <a:ext uri="{9D8B030D-6E8A-4147-A177-3AD203B41FA5}">
                      <a16:colId xmlns:a16="http://schemas.microsoft.com/office/drawing/2014/main" val="1402831737"/>
                    </a:ext>
                  </a:extLst>
                </a:gridCol>
                <a:gridCol w="6716228">
                  <a:extLst>
                    <a:ext uri="{9D8B030D-6E8A-4147-A177-3AD203B41FA5}">
                      <a16:colId xmlns:a16="http://schemas.microsoft.com/office/drawing/2014/main" val="1306909185"/>
                    </a:ext>
                  </a:extLst>
                </a:gridCol>
              </a:tblGrid>
              <a:tr h="15030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Классы позвоночных животных</a:t>
                      </a:r>
                      <a:endParaRPr lang="ru-RU" sz="2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81" marR="66681" marT="66671" marB="6667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Органы выделительной системы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81" marR="66681" marT="66671" marB="66671"/>
                </a:tc>
                <a:extLst>
                  <a:ext uri="{0D108BD9-81ED-4DB2-BD59-A6C34878D82A}">
                    <a16:rowId xmlns:a16="http://schemas.microsoft.com/office/drawing/2014/main" val="3090861273"/>
                  </a:ext>
                </a:extLst>
              </a:tr>
              <a:tr h="13073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Рыбы</a:t>
                      </a:r>
                      <a:endParaRPr lang="ru-RU" sz="2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81" marR="66681" marT="66671" marB="6667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Туловищная почка - мочеточник - мочевой пузырь- </a:t>
                      </a:r>
                      <a:r>
                        <a:rPr lang="ru-RU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мочеиспускательный канал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81" marR="66681" marT="66671" marB="66671"/>
                </a:tc>
                <a:extLst>
                  <a:ext uri="{0D108BD9-81ED-4DB2-BD59-A6C34878D82A}">
                    <a16:rowId xmlns:a16="http://schemas.microsoft.com/office/drawing/2014/main" val="952971678"/>
                  </a:ext>
                </a:extLst>
              </a:tr>
              <a:tr h="9160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Земноводные</a:t>
                      </a:r>
                      <a:endParaRPr lang="ru-RU" sz="2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81" marR="66681" marT="66671" marB="6667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Туловищная почка - мочеточник - клоака - мочевой </a:t>
                      </a:r>
                      <a:r>
                        <a:rPr lang="ru-RU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пузырь-клоака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81" marR="66681" marT="66671" marB="66671"/>
                </a:tc>
                <a:extLst>
                  <a:ext uri="{0D108BD9-81ED-4DB2-BD59-A6C34878D82A}">
                    <a16:rowId xmlns:a16="http://schemas.microsoft.com/office/drawing/2014/main" val="2551477894"/>
                  </a:ext>
                </a:extLst>
              </a:tr>
              <a:tr h="9160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Пресмыкающиеся</a:t>
                      </a:r>
                      <a:endParaRPr lang="ru-RU" sz="2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81" marR="66681" marT="66671" marB="6667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Тазовая почка - мочеточник - клоака - мочевой пузырь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81" marR="66681" marT="66671" marB="66671"/>
                </a:tc>
                <a:extLst>
                  <a:ext uri="{0D108BD9-81ED-4DB2-BD59-A6C34878D82A}">
                    <a16:rowId xmlns:a16="http://schemas.microsoft.com/office/drawing/2014/main" val="2236357357"/>
                  </a:ext>
                </a:extLst>
              </a:tr>
              <a:tr h="7576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Птицы</a:t>
                      </a:r>
                      <a:endParaRPr lang="ru-RU" sz="2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81" marR="66681" marT="66671" marB="6667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Тазовая почка - мочеточник - клоака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81" marR="66681" marT="66671" marB="66671"/>
                </a:tc>
                <a:extLst>
                  <a:ext uri="{0D108BD9-81ED-4DB2-BD59-A6C34878D82A}">
                    <a16:rowId xmlns:a16="http://schemas.microsoft.com/office/drawing/2014/main" val="423566469"/>
                  </a:ext>
                </a:extLst>
              </a:tr>
              <a:tr h="11848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Млекопитающие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81" marR="66681" marT="66671" marB="6667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Тазовая почка - мочеточники - мочевой пузырь - мочеиспускательный канал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81" marR="66681" marT="66671" marB="66671"/>
                </a:tc>
                <a:extLst>
                  <a:ext uri="{0D108BD9-81ED-4DB2-BD59-A6C34878D82A}">
                    <a16:rowId xmlns:a16="http://schemas.microsoft.com/office/drawing/2014/main" val="40774705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731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F:\Olga\11_04_2011\3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12700"/>
            <a:ext cx="9144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969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9109" y="238563"/>
            <a:ext cx="11711152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Вещества, исключённые из метаболизма, выводятся из организма. Этот процесс, названный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выделением, или экскрецией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 препятствует отравлению организма вредными конечными продуктами обмена веществ. Кроме того, благодаря выделению в организме удерживаются и повторно используются необходимые химические соединения, что способствует сохранению постоянства внутренней среды организма.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8405" t="23493" r="12284" b="7308"/>
          <a:stretch/>
        </p:blipFill>
        <p:spPr>
          <a:xfrm>
            <a:off x="3552496" y="3107476"/>
            <a:ext cx="5328745" cy="348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9368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989" y="181665"/>
            <a:ext cx="10983936" cy="1037535"/>
          </a:xfrm>
        </p:spPr>
        <p:txBody>
          <a:bodyPr>
            <a:noAutofit/>
          </a:bodyPr>
          <a:lstStyle/>
          <a:p>
            <a:pPr algn="ctr"/>
            <a:r>
              <a:rPr lang="ru-RU" sz="4800" b="1" cap="none" dirty="0" smtClean="0">
                <a:ln w="9525">
                  <a:solidFill>
                    <a:schemeClr val="bg1"/>
                  </a:solidFill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Органы мочевыделительной системы</a:t>
            </a:r>
            <a:endParaRPr lang="ru-RU" sz="4800" b="1" cap="none" dirty="0">
              <a:ln w="9525">
                <a:solidFill>
                  <a:schemeClr val="bg1"/>
                </a:solidFill>
                <a:prstDash val="solid"/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2"/>
          <a:srcRect l="9245" t="6061" r="19592" b="3518"/>
          <a:stretch/>
        </p:blipFill>
        <p:spPr>
          <a:xfrm>
            <a:off x="181951" y="1487215"/>
            <a:ext cx="7956331" cy="45930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54660" t="-2717" b="1"/>
          <a:stretch/>
        </p:blipFill>
        <p:spPr>
          <a:xfrm>
            <a:off x="8138282" y="1292773"/>
            <a:ext cx="4053718" cy="516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06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989" y="181665"/>
            <a:ext cx="10983936" cy="1037535"/>
          </a:xfrm>
        </p:spPr>
        <p:txBody>
          <a:bodyPr>
            <a:noAutofit/>
          </a:bodyPr>
          <a:lstStyle/>
          <a:p>
            <a:pPr algn="ctr"/>
            <a:r>
              <a:rPr lang="ru-RU" sz="4800" b="1" cap="none" dirty="0" smtClean="0">
                <a:ln w="9525">
                  <a:solidFill>
                    <a:schemeClr val="bg1"/>
                  </a:solidFill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Органы мочевыделительной системы</a:t>
            </a:r>
            <a:endParaRPr lang="ru-RU" sz="4800" b="1" cap="none" dirty="0">
              <a:ln w="9525">
                <a:solidFill>
                  <a:schemeClr val="bg1"/>
                </a:solidFill>
                <a:prstDash val="solid"/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54660" t="-2717" b="1"/>
          <a:stretch/>
        </p:blipFill>
        <p:spPr>
          <a:xfrm>
            <a:off x="1106862" y="1437290"/>
            <a:ext cx="4053718" cy="516583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75911" y="1663456"/>
            <a:ext cx="56860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Почки</a:t>
            </a:r>
            <a:r>
              <a:rPr lang="ru-RU" sz="2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 парные бобовидные </a:t>
            </a:r>
            <a:r>
              <a:rPr lang="ru-RU" sz="24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органы</a:t>
            </a:r>
            <a:r>
              <a:rPr lang="ru-RU" sz="2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расположенные у задней стенки </a:t>
            </a:r>
            <a:r>
              <a:rPr lang="ru-RU" sz="24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брюшной </a:t>
            </a:r>
            <a:r>
              <a:rPr lang="ru-RU" sz="2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полости на уровне 1-го и 2-го </a:t>
            </a:r>
            <a:r>
              <a:rPr lang="ru-RU" sz="24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поясничных </a:t>
            </a:r>
            <a:r>
              <a:rPr lang="ru-RU" sz="2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позвонков. Масса каждой </a:t>
            </a:r>
            <a:r>
              <a:rPr lang="ru-RU" sz="24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почки </a:t>
            </a:r>
            <a:r>
              <a:rPr lang="ru-RU" sz="2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приблизительно равна 150 г. </a:t>
            </a:r>
          </a:p>
          <a:p>
            <a:pPr algn="just"/>
            <a:r>
              <a:rPr lang="ru-RU" sz="2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Длина почки в среднем 12 см. Почки </a:t>
            </a:r>
            <a:r>
              <a:rPr lang="ru-RU" sz="24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прикреплены </a:t>
            </a:r>
            <a:r>
              <a:rPr lang="ru-RU" sz="2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брюшной стенке слоем </a:t>
            </a:r>
            <a:r>
              <a:rPr lang="ru-RU" sz="24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соединительной </a:t>
            </a:r>
            <a:r>
              <a:rPr lang="ru-RU" sz="2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ткани таким образом, </a:t>
            </a:r>
            <a:r>
              <a:rPr lang="ru-RU" sz="24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</a:t>
            </a:r>
            <a:r>
              <a:rPr lang="ru-RU" sz="2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располагаются по обе стороны </a:t>
            </a:r>
            <a:r>
              <a:rPr lang="ru-RU" sz="24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позвоночника</a:t>
            </a:r>
            <a:r>
              <a:rPr lang="ru-RU" sz="2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над поясницей, позади печени </a:t>
            </a:r>
            <a:r>
              <a:rPr lang="ru-RU" sz="24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желудка.</a:t>
            </a:r>
            <a:endParaRPr lang="ru-RU" sz="2400" b="0" i="0" dirty="0">
              <a:solidFill>
                <a:srgbClr val="231F2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43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203" y="0"/>
            <a:ext cx="10364451" cy="839432"/>
          </a:xfrm>
        </p:spPr>
        <p:txBody>
          <a:bodyPr>
            <a:normAutofit/>
          </a:bodyPr>
          <a:lstStyle/>
          <a:p>
            <a:pPr algn="ctr"/>
            <a:r>
              <a:rPr lang="ru-RU" sz="5400" b="1" cap="none" dirty="0" smtClean="0">
                <a:ln w="9525">
                  <a:solidFill>
                    <a:schemeClr val="bg1"/>
                  </a:solidFill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Строение почки</a:t>
            </a:r>
            <a:endParaRPr lang="ru-RU" sz="5400" b="1" cap="none" dirty="0">
              <a:ln w="9525">
                <a:solidFill>
                  <a:schemeClr val="bg1"/>
                </a:solidFill>
                <a:prstDash val="solid"/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2"/>
          <a:srcRect t="6421" r="188"/>
          <a:stretch/>
        </p:blipFill>
        <p:spPr>
          <a:xfrm>
            <a:off x="1418896" y="837839"/>
            <a:ext cx="8923284" cy="602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7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8672" y="124531"/>
            <a:ext cx="10364451" cy="674255"/>
          </a:xfrm>
        </p:spPr>
        <p:txBody>
          <a:bodyPr>
            <a:noAutofit/>
          </a:bodyPr>
          <a:lstStyle/>
          <a:p>
            <a:pPr algn="ctr"/>
            <a:r>
              <a:rPr lang="ru-RU" sz="4800" b="1" cap="none" dirty="0" smtClean="0">
                <a:ln w="9525">
                  <a:solidFill>
                    <a:schemeClr val="bg1"/>
                  </a:solidFill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Строение нефрона</a:t>
            </a:r>
            <a:endParaRPr lang="ru-RU" sz="4800" b="1" cap="none" dirty="0">
              <a:ln w="9525">
                <a:solidFill>
                  <a:schemeClr val="bg1"/>
                </a:solidFill>
                <a:prstDash val="solid"/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808672" y="899027"/>
            <a:ext cx="6758775" cy="595897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725103" y="973219"/>
            <a:ext cx="4466897" cy="523220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5400" b="1" u="sng" dirty="0">
                <a:latin typeface="Arial" panose="020B0604020202020204" pitchFamily="34" charset="0"/>
                <a:cs typeface="Arial" panose="020B0604020202020204" pitchFamily="34" charset="0"/>
              </a:rPr>
              <a:t>Нефрон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 — это структурная единица почки, где происходит фильтрация крови и образование мочи.</a:t>
            </a:r>
          </a:p>
        </p:txBody>
      </p:sp>
    </p:spTree>
    <p:extLst>
      <p:ext uri="{BB962C8B-B14F-4D97-AF65-F5344CB8AC3E}">
        <p14:creationId xmlns:p14="http://schemas.microsoft.com/office/powerpoint/2010/main" val="240703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514" y="0"/>
            <a:ext cx="10364451" cy="54813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cap="none" dirty="0" smtClean="0">
                <a:ln w="9525">
                  <a:solidFill>
                    <a:schemeClr val="bg1"/>
                  </a:solidFill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Образование мочи</a:t>
            </a:r>
            <a:endParaRPr lang="ru-RU" sz="5400" b="1" cap="none" dirty="0">
              <a:ln w="9525">
                <a:solidFill>
                  <a:schemeClr val="bg1"/>
                </a:solidFill>
                <a:prstDash val="solid"/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43" t="15269" r="17692" b="972"/>
          <a:stretch/>
        </p:blipFill>
        <p:spPr>
          <a:xfrm>
            <a:off x="1912882" y="651642"/>
            <a:ext cx="8240111" cy="601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14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3575" y="309400"/>
            <a:ext cx="1531188" cy="707886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000" b="1" dirty="0"/>
              <a:t>Кровь</a:t>
            </a:r>
          </a:p>
        </p:txBody>
      </p:sp>
      <p:cxnSp>
        <p:nvCxnSpPr>
          <p:cNvPr id="7" name="Прямая со стрелкой 6"/>
          <p:cNvCxnSpPr>
            <a:stCxn id="5" idx="3"/>
          </p:cNvCxnSpPr>
          <p:nvPr/>
        </p:nvCxnSpPr>
        <p:spPr>
          <a:xfrm flipV="1">
            <a:off x="2294763" y="652870"/>
            <a:ext cx="934342" cy="1047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288620" y="246760"/>
            <a:ext cx="2501149" cy="95410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Капилляры клубочка</a:t>
            </a:r>
            <a:endParaRPr lang="ru-RU" sz="2800" b="1" dirty="0"/>
          </a:p>
        </p:txBody>
      </p:sp>
      <p:cxnSp>
        <p:nvCxnSpPr>
          <p:cNvPr id="10" name="Прямая со стрелкой 9"/>
          <p:cNvCxnSpPr>
            <a:stCxn id="8" idx="3"/>
            <a:endCxn id="13" idx="1"/>
          </p:cNvCxnSpPr>
          <p:nvPr/>
        </p:nvCxnSpPr>
        <p:spPr>
          <a:xfrm>
            <a:off x="5789769" y="723814"/>
            <a:ext cx="3457446" cy="5926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412251" y="868632"/>
            <a:ext cx="2468989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Фильтрация</a:t>
            </a:r>
            <a:endParaRPr lang="ru-RU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9247215" y="306029"/>
            <a:ext cx="2638096" cy="95410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Капсула клубочка</a:t>
            </a:r>
            <a:endParaRPr lang="ru-RU" sz="2800" b="1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10655326" y="1316655"/>
            <a:ext cx="19818" cy="17997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9667628" y="3217287"/>
            <a:ext cx="2217683" cy="95410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Канальцы</a:t>
            </a:r>
          </a:p>
          <a:p>
            <a:pPr algn="ctr"/>
            <a:r>
              <a:rPr lang="ru-RU" sz="2800" b="1" dirty="0" smtClean="0"/>
              <a:t>нефрона</a:t>
            </a:r>
            <a:endParaRPr lang="ru-RU" sz="2800" b="1" dirty="0"/>
          </a:p>
        </p:txBody>
      </p:sp>
      <p:cxnSp>
        <p:nvCxnSpPr>
          <p:cNvPr id="25" name="Прямая со стрелкой 24"/>
          <p:cNvCxnSpPr>
            <a:stCxn id="23" idx="1"/>
          </p:cNvCxnSpPr>
          <p:nvPr/>
        </p:nvCxnSpPr>
        <p:spPr>
          <a:xfrm flipH="1" flipV="1">
            <a:off x="7052441" y="3694340"/>
            <a:ext cx="2615187" cy="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052441" y="4171393"/>
            <a:ext cx="2850194" cy="5847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/>
              <a:t>Реабсорбция</a:t>
            </a:r>
            <a:endParaRPr lang="ru-RU" sz="32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4932846" y="3137212"/>
            <a:ext cx="2119595" cy="1200329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Капилляры оплетающие каналец</a:t>
            </a:r>
            <a:endParaRPr lang="ru-RU" sz="24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9332951" y="1525659"/>
            <a:ext cx="2466623" cy="101566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Первичная моча по составу близка к плазме</a:t>
            </a:r>
          </a:p>
        </p:txBody>
      </p:sp>
      <p:cxnSp>
        <p:nvCxnSpPr>
          <p:cNvPr id="44" name="Прямая со стрелкой 43"/>
          <p:cNvCxnSpPr>
            <a:stCxn id="33" idx="1"/>
            <a:endCxn id="49" idx="3"/>
          </p:cNvCxnSpPr>
          <p:nvPr/>
        </p:nvCxnSpPr>
        <p:spPr>
          <a:xfrm flipH="1">
            <a:off x="2950170" y="3737377"/>
            <a:ext cx="1982676" cy="839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504155" y="1464727"/>
            <a:ext cx="2397160" cy="15696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Вторичная</a:t>
            </a:r>
          </a:p>
          <a:p>
            <a:pPr algn="ctr"/>
            <a:r>
              <a:rPr lang="ru-RU" sz="3200" b="1" dirty="0" smtClean="0"/>
              <a:t>(конечная) моча</a:t>
            </a:r>
            <a:endParaRPr lang="ru-RU" sz="32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0" y="3268717"/>
            <a:ext cx="2950170" cy="95410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Собирательные трубки</a:t>
            </a:r>
            <a:endParaRPr lang="ru-RU" sz="2800" b="1" dirty="0"/>
          </a:p>
        </p:txBody>
      </p:sp>
      <p:cxnSp>
        <p:nvCxnSpPr>
          <p:cNvPr id="57" name="Прямая со стрелкой 56"/>
          <p:cNvCxnSpPr>
            <a:stCxn id="49" idx="2"/>
            <a:endCxn id="58" idx="0"/>
          </p:cNvCxnSpPr>
          <p:nvPr/>
        </p:nvCxnSpPr>
        <p:spPr>
          <a:xfrm flipH="1">
            <a:off x="1350580" y="4222824"/>
            <a:ext cx="124505" cy="92724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115614" y="5150069"/>
            <a:ext cx="2469931" cy="107721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Почечная лоханка</a:t>
            </a:r>
            <a:endParaRPr lang="ru-RU" sz="3200" b="1" dirty="0"/>
          </a:p>
        </p:txBody>
      </p:sp>
      <p:cxnSp>
        <p:nvCxnSpPr>
          <p:cNvPr id="61" name="Прямая со стрелкой 60"/>
          <p:cNvCxnSpPr>
            <a:stCxn id="58" idx="3"/>
          </p:cNvCxnSpPr>
          <p:nvPr/>
        </p:nvCxnSpPr>
        <p:spPr>
          <a:xfrm flipV="1">
            <a:off x="2585545" y="5675586"/>
            <a:ext cx="1124607" cy="1309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3710152" y="5389031"/>
            <a:ext cx="2270234" cy="46166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Мочеточник</a:t>
            </a:r>
            <a:endParaRPr lang="ru-RU" sz="2400" b="1" dirty="0"/>
          </a:p>
        </p:txBody>
      </p:sp>
      <p:cxnSp>
        <p:nvCxnSpPr>
          <p:cNvPr id="64" name="Прямая со стрелкой 63"/>
          <p:cNvCxnSpPr>
            <a:stCxn id="62" idx="3"/>
          </p:cNvCxnSpPr>
          <p:nvPr/>
        </p:nvCxnSpPr>
        <p:spPr>
          <a:xfrm flipV="1">
            <a:off x="5980386" y="5591504"/>
            <a:ext cx="767255" cy="2836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6615317" y="5251904"/>
            <a:ext cx="1744717" cy="83099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Мочевой пузырь</a:t>
            </a:r>
            <a:endParaRPr lang="ru-RU" sz="2400" b="1" dirty="0"/>
          </a:p>
        </p:txBody>
      </p:sp>
      <p:cxnSp>
        <p:nvCxnSpPr>
          <p:cNvPr id="69" name="Прямая со стрелкой 68"/>
          <p:cNvCxnSpPr>
            <a:stCxn id="67" idx="3"/>
            <a:endCxn id="70" idx="1"/>
          </p:cNvCxnSpPr>
          <p:nvPr/>
        </p:nvCxnSpPr>
        <p:spPr>
          <a:xfrm flipV="1">
            <a:off x="8360034" y="5603757"/>
            <a:ext cx="349675" cy="636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8709709" y="5188258"/>
            <a:ext cx="3408718" cy="83099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Мочеиспускательный </a:t>
            </a:r>
          </a:p>
          <a:p>
            <a:pPr algn="ctr"/>
            <a:r>
              <a:rPr lang="ru-RU" sz="2400" b="1" dirty="0" smtClean="0"/>
              <a:t>канал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5262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23" grpId="0" animBg="1"/>
      <p:bldP spid="29" grpId="0" animBg="1"/>
      <p:bldP spid="33" grpId="0" animBg="1"/>
      <p:bldP spid="37" grpId="0" animBg="1"/>
      <p:bldP spid="45" grpId="0" animBg="1"/>
      <p:bldP spid="49" grpId="0" animBg="1"/>
      <p:bldP spid="58" grpId="0" animBg="1"/>
      <p:bldP spid="62" grpId="0" animBg="1"/>
      <p:bldP spid="67" grpId="0" animBg="1"/>
      <p:bldP spid="7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9298" y="378372"/>
            <a:ext cx="10364451" cy="984984"/>
          </a:xfrm>
        </p:spPr>
        <p:txBody>
          <a:bodyPr>
            <a:normAutofit/>
          </a:bodyPr>
          <a:lstStyle/>
          <a:p>
            <a:pPr algn="ctr"/>
            <a:r>
              <a:rPr lang="ru-RU" sz="5400" b="1" cap="none" dirty="0" smtClean="0">
                <a:ln w="9525">
                  <a:solidFill>
                    <a:schemeClr val="bg1"/>
                  </a:solidFill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Этапы образования мочи</a:t>
            </a:r>
            <a:endParaRPr lang="ru-RU" sz="5400" b="1" cap="none" dirty="0">
              <a:ln w="9525">
                <a:solidFill>
                  <a:schemeClr val="bg1"/>
                </a:solidFill>
                <a:prstDash val="solid"/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292346"/>
              </p:ext>
            </p:extLst>
          </p:nvPr>
        </p:nvGraphicFramePr>
        <p:xfrm>
          <a:off x="168166" y="1680298"/>
          <a:ext cx="11897712" cy="376430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974428">
                  <a:extLst>
                    <a:ext uri="{9D8B030D-6E8A-4147-A177-3AD203B41FA5}">
                      <a16:colId xmlns:a16="http://schemas.microsoft.com/office/drawing/2014/main" val="1006122198"/>
                    </a:ext>
                  </a:extLst>
                </a:gridCol>
                <a:gridCol w="2974428">
                  <a:extLst>
                    <a:ext uri="{9D8B030D-6E8A-4147-A177-3AD203B41FA5}">
                      <a16:colId xmlns:a16="http://schemas.microsoft.com/office/drawing/2014/main" val="1310644947"/>
                    </a:ext>
                  </a:extLst>
                </a:gridCol>
                <a:gridCol w="2974428">
                  <a:extLst>
                    <a:ext uri="{9D8B030D-6E8A-4147-A177-3AD203B41FA5}">
                      <a16:colId xmlns:a16="http://schemas.microsoft.com/office/drawing/2014/main" val="363194921"/>
                    </a:ext>
                  </a:extLst>
                </a:gridCol>
                <a:gridCol w="2974428">
                  <a:extLst>
                    <a:ext uri="{9D8B030D-6E8A-4147-A177-3AD203B41FA5}">
                      <a16:colId xmlns:a16="http://schemas.microsoft.com/office/drawing/2014/main" val="2229160086"/>
                    </a:ext>
                  </a:extLst>
                </a:gridCol>
              </a:tblGrid>
              <a:tr h="187454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Этапы образования мочи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Процесс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Где образуется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Химический состав</a:t>
                      </a:r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5395137"/>
                  </a:ext>
                </a:extLst>
              </a:tr>
              <a:tr h="697764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Образование первичной мочи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3514726"/>
                  </a:ext>
                </a:extLst>
              </a:tr>
              <a:tr h="697764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Образование вторичной мочи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9592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701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0918" y="0"/>
            <a:ext cx="10364451" cy="984984"/>
          </a:xfrm>
        </p:spPr>
        <p:txBody>
          <a:bodyPr>
            <a:normAutofit/>
          </a:bodyPr>
          <a:lstStyle/>
          <a:p>
            <a:pPr algn="ctr"/>
            <a:r>
              <a:rPr lang="ru-RU" sz="5400" b="1" cap="none" dirty="0" smtClean="0">
                <a:ln w="9525">
                  <a:solidFill>
                    <a:schemeClr val="bg1"/>
                  </a:solidFill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Этапы образования мочи</a:t>
            </a:r>
            <a:endParaRPr lang="ru-RU" sz="5400" b="1" cap="none" dirty="0">
              <a:ln w="9525">
                <a:solidFill>
                  <a:schemeClr val="bg1"/>
                </a:solidFill>
                <a:prstDash val="solid"/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082362"/>
              </p:ext>
            </p:extLst>
          </p:nvPr>
        </p:nvGraphicFramePr>
        <p:xfrm>
          <a:off x="294288" y="1280905"/>
          <a:ext cx="11897712" cy="527965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974428">
                  <a:extLst>
                    <a:ext uri="{9D8B030D-6E8A-4147-A177-3AD203B41FA5}">
                      <a16:colId xmlns:a16="http://schemas.microsoft.com/office/drawing/2014/main" val="1006122198"/>
                    </a:ext>
                  </a:extLst>
                </a:gridCol>
                <a:gridCol w="2974428">
                  <a:extLst>
                    <a:ext uri="{9D8B030D-6E8A-4147-A177-3AD203B41FA5}">
                      <a16:colId xmlns:a16="http://schemas.microsoft.com/office/drawing/2014/main" val="1310644947"/>
                    </a:ext>
                  </a:extLst>
                </a:gridCol>
                <a:gridCol w="2974428">
                  <a:extLst>
                    <a:ext uri="{9D8B030D-6E8A-4147-A177-3AD203B41FA5}">
                      <a16:colId xmlns:a16="http://schemas.microsoft.com/office/drawing/2014/main" val="363194921"/>
                    </a:ext>
                  </a:extLst>
                </a:gridCol>
                <a:gridCol w="2974428">
                  <a:extLst>
                    <a:ext uri="{9D8B030D-6E8A-4147-A177-3AD203B41FA5}">
                      <a16:colId xmlns:a16="http://schemas.microsoft.com/office/drawing/2014/main" val="2229160086"/>
                    </a:ext>
                  </a:extLst>
                </a:gridCol>
              </a:tblGrid>
              <a:tr h="107341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Этапы образования мочи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Процесс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Где образуется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Химический состав</a:t>
                      </a:r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5395137"/>
                  </a:ext>
                </a:extLst>
              </a:tr>
              <a:tr h="697764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Образование первичной мочи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Клубочковая фильтрация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В почечной капсуле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Плазма крови без белков</a:t>
                      </a:r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3514726"/>
                  </a:ext>
                </a:extLst>
              </a:tr>
              <a:tr h="697764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Образование вторичной мочи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Обратное всасывание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В канальцах нефрона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Концентрированный раствор солей мочевой, фосфорной, щавелевой</a:t>
                      </a:r>
                      <a:r>
                        <a:rPr lang="ru-RU" sz="2400" baseline="0" dirty="0" smtClean="0"/>
                        <a:t> и других кислот, а также  м</a:t>
                      </a:r>
                      <a:r>
                        <a:rPr lang="ru-RU" sz="2400" dirty="0" smtClean="0"/>
                        <a:t>очевины</a:t>
                      </a:r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9592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343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189" y="564384"/>
            <a:ext cx="11788799" cy="55841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24855" y="3909848"/>
            <a:ext cx="3752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345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148675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8089" y="753570"/>
            <a:ext cx="1162707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Установите последовательность процессов, протекающих в почках человека при образовании мочи. Запишите в таблицу соответствующую последовательность цифр.</a:t>
            </a:r>
          </a:p>
          <a:p>
            <a:pPr mar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удаление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мочи из почечной лоханки</a:t>
            </a:r>
          </a:p>
          <a:p>
            <a:pPr mar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2)обратное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всасывание в капилляры извитых канальцев</a:t>
            </a:r>
          </a:p>
          <a:p>
            <a:pPr mar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3)поступление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мочи в собирательные трубочки</a:t>
            </a:r>
          </a:p>
          <a:p>
            <a:pPr mar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первичной мочи</a:t>
            </a:r>
          </a:p>
          <a:p>
            <a:pPr mar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5)фильтрация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крови из капилляров клубочка в полость </a:t>
            </a:r>
            <a:r>
              <a:rPr lang="ru-RU" dirty="0"/>
              <a:t>капсулы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81105" y="5430486"/>
            <a:ext cx="330250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dirty="0"/>
              <a:t>54231</a:t>
            </a:r>
          </a:p>
        </p:txBody>
      </p:sp>
    </p:spTree>
    <p:extLst>
      <p:ext uri="{BB962C8B-B14F-4D97-AF65-F5344CB8AC3E}">
        <p14:creationId xmlns:p14="http://schemas.microsoft.com/office/powerpoint/2010/main" val="167319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7600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ВЫДЕЛЕНИЕ У РАСТЕНИЙ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717" y="1792014"/>
            <a:ext cx="5475890" cy="567558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Продуктами обмена веществ у растений являются: вода, углекислый газ, кислород и органические кислоты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4223" t="4071" r="12393" b="5006"/>
          <a:stretch/>
        </p:blipFill>
        <p:spPr>
          <a:xfrm>
            <a:off x="5969876" y="891902"/>
            <a:ext cx="6201103" cy="5754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5893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2131" y="203774"/>
            <a:ext cx="8575456" cy="390036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72131" y="4265488"/>
            <a:ext cx="80335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1) </a:t>
            </a:r>
            <a:r>
              <a:rPr lang="ru-RU" dirty="0" smtClean="0"/>
              <a:t>почечная </a:t>
            </a:r>
            <a:r>
              <a:rPr lang="ru-RU" dirty="0"/>
              <a:t>лоханка</a:t>
            </a:r>
          </a:p>
          <a:p>
            <a:r>
              <a:rPr lang="ru-RU" dirty="0" smtClean="0"/>
              <a:t>2</a:t>
            </a:r>
            <a:r>
              <a:rPr lang="ru-RU" dirty="0"/>
              <a:t>) </a:t>
            </a:r>
            <a:r>
              <a:rPr lang="ru-RU" dirty="0" smtClean="0"/>
              <a:t>корковое </a:t>
            </a:r>
            <a:r>
              <a:rPr lang="ru-RU" dirty="0"/>
              <a:t>вещество</a:t>
            </a:r>
          </a:p>
          <a:p>
            <a:r>
              <a:rPr lang="ru-RU" dirty="0" smtClean="0"/>
              <a:t>3</a:t>
            </a:r>
            <a:r>
              <a:rPr lang="ru-RU" dirty="0"/>
              <a:t>) </a:t>
            </a:r>
            <a:r>
              <a:rPr lang="ru-RU" dirty="0" smtClean="0"/>
              <a:t>капиллярный </a:t>
            </a:r>
            <a:r>
              <a:rPr lang="ru-RU" dirty="0"/>
              <a:t>клубочек</a:t>
            </a:r>
          </a:p>
          <a:p>
            <a:r>
              <a:rPr lang="ru-RU" dirty="0" smtClean="0"/>
              <a:t>4</a:t>
            </a:r>
            <a:r>
              <a:rPr lang="ru-RU" dirty="0"/>
              <a:t>) </a:t>
            </a:r>
            <a:r>
              <a:rPr lang="ru-RU" dirty="0" smtClean="0"/>
              <a:t>выведение </a:t>
            </a:r>
            <a:r>
              <a:rPr lang="ru-RU" dirty="0"/>
              <a:t>мочи в мочевой пузырь</a:t>
            </a:r>
          </a:p>
          <a:p>
            <a:r>
              <a:rPr lang="ru-RU" dirty="0" smtClean="0"/>
              <a:t>5</a:t>
            </a:r>
            <a:r>
              <a:rPr lang="ru-RU" dirty="0"/>
              <a:t>) </a:t>
            </a:r>
            <a:r>
              <a:rPr lang="ru-RU" dirty="0" smtClean="0"/>
              <a:t>образование </a:t>
            </a:r>
            <a:r>
              <a:rPr lang="ru-RU" dirty="0"/>
              <a:t>вторичной мочи</a:t>
            </a:r>
          </a:p>
          <a:p>
            <a:r>
              <a:rPr lang="ru-RU" dirty="0" smtClean="0"/>
              <a:t>6</a:t>
            </a:r>
            <a:r>
              <a:rPr lang="ru-RU" dirty="0"/>
              <a:t>) </a:t>
            </a:r>
            <a:r>
              <a:rPr lang="ru-RU" dirty="0" smtClean="0"/>
              <a:t>образование </a:t>
            </a:r>
            <a:r>
              <a:rPr lang="ru-RU" dirty="0"/>
              <a:t>плазмы</a:t>
            </a:r>
          </a:p>
          <a:p>
            <a:r>
              <a:rPr lang="ru-RU" dirty="0" smtClean="0"/>
              <a:t>7</a:t>
            </a:r>
            <a:r>
              <a:rPr lang="ru-RU" dirty="0"/>
              <a:t>) </a:t>
            </a:r>
            <a:r>
              <a:rPr lang="ru-RU" dirty="0" smtClean="0"/>
              <a:t>фильтрация </a:t>
            </a:r>
            <a:r>
              <a:rPr lang="ru-RU" dirty="0"/>
              <a:t>крови</a:t>
            </a:r>
          </a:p>
          <a:p>
            <a:r>
              <a:rPr lang="ru-RU" dirty="0" smtClean="0"/>
              <a:t>8</a:t>
            </a:r>
            <a:r>
              <a:rPr lang="ru-RU" dirty="0"/>
              <a:t>) </a:t>
            </a:r>
            <a:r>
              <a:rPr lang="ru-RU" dirty="0" smtClean="0"/>
              <a:t>почечная </a:t>
            </a:r>
            <a:r>
              <a:rPr lang="ru-RU" dirty="0"/>
              <a:t>вена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441324" y="5234152"/>
            <a:ext cx="25855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175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113851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599" y="91417"/>
            <a:ext cx="11332779" cy="64039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Установите соподчинённость структур выделительной системы человека, начиная с наибольшей. Запишите в таблицу соответствующую последовательность цифр.</a:t>
            </a:r>
          </a:p>
          <a:p>
            <a:pPr marL="0" indent="0">
              <a:buNone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эпителиальная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клетка</a:t>
            </a:r>
          </a:p>
          <a:p>
            <a:pPr marL="0" indent="0">
              <a:buNone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нефрон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корковое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вещество и мозговое вещество</a:t>
            </a:r>
          </a:p>
          <a:p>
            <a:pPr marL="0" indent="0">
              <a:buNone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4)почка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5)мочевыделительная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система</a:t>
            </a:r>
          </a:p>
          <a:p>
            <a:pPr marL="0" indent="0">
              <a:buNone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6)капсула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нефрона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31724" y="5528441"/>
            <a:ext cx="24173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543261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25708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0262982"/>
              </p:ext>
            </p:extLst>
          </p:nvPr>
        </p:nvGraphicFramePr>
        <p:xfrm>
          <a:off x="126126" y="481997"/>
          <a:ext cx="11698014" cy="4061460"/>
        </p:xfrm>
        <a:graphic>
          <a:graphicData uri="http://schemas.openxmlformats.org/drawingml/2006/table">
            <a:tbl>
              <a:tblPr/>
              <a:tblGrid>
                <a:gridCol w="11698014">
                  <a:extLst>
                    <a:ext uri="{9D8B030D-6E8A-4147-A177-3AD203B41FA5}">
                      <a16:colId xmlns:a16="http://schemas.microsoft.com/office/drawing/2014/main" val="2249513034"/>
                    </a:ext>
                  </a:extLst>
                </a:gridCol>
              </a:tblGrid>
              <a:tr h="4058471">
                <a:tc>
                  <a:txBody>
                    <a:bodyPr/>
                    <a:lstStyle/>
                    <a:p>
                      <a:pPr algn="just"/>
                      <a:r>
                        <a:rPr lang="ru-RU" sz="2400" b="1" i="0" dirty="0">
                          <a:effectLst/>
                          <a:latin typeface="Times New Roman" panose="02020603050405020304" pitchFamily="18" charset="0"/>
                        </a:rPr>
                        <a:t>Найдите три ошибки в приведённом тексте «Выделительная система человека». Укажите номера предложений, в которых сделаны ошибки, исправьте их. Дайте правильную формулировку.</a:t>
                      </a:r>
                    </a:p>
                    <a:p>
                      <a:pPr algn="just"/>
                      <a:r>
                        <a:rPr lang="ru-RU" sz="2400" b="0" i="0" dirty="0">
                          <a:effectLst/>
                          <a:latin typeface="Times New Roman" panose="02020603050405020304" pitchFamily="18" charset="0"/>
                        </a:rPr>
                        <a:t>(1)В клетках тела человека в результате обмена веществ образуются вредные вещества, </a:t>
                      </a:r>
                      <a:r>
                        <a:rPr lang="ru-RU" sz="2400" b="0" i="0" dirty="0" err="1">
                          <a:effectLst/>
                          <a:latin typeface="Times New Roman" panose="02020603050405020304" pitchFamily="18" charset="0"/>
                        </a:rPr>
                        <a:t>бóльшая</a:t>
                      </a:r>
                      <a:r>
                        <a:rPr lang="ru-RU" sz="2400" b="0" i="0" dirty="0">
                          <a:effectLst/>
                          <a:latin typeface="Times New Roman" panose="02020603050405020304" pitchFamily="18" charset="0"/>
                        </a:rPr>
                        <a:t> часть которых удаляется через почки. (2)Один из конечных продуктов обмена </a:t>
                      </a:r>
                      <a:r>
                        <a:rPr lang="ru-RU" sz="2400" b="0" i="0" u="none" strike="noStrike" dirty="0" smtClean="0">
                          <a:effectLst/>
                          <a:latin typeface="MathJax_Main"/>
                        </a:rPr>
                        <a:t>–</a:t>
                      </a:r>
                      <a:r>
                        <a:rPr lang="ru-RU" sz="24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  <a:r>
                        <a:rPr lang="ru-RU" sz="2400" b="0" i="0" dirty="0">
                          <a:effectLst/>
                          <a:latin typeface="Times New Roman" panose="02020603050405020304" pitchFamily="18" charset="0"/>
                        </a:rPr>
                        <a:t> мочевина. (3)В состав мочевыделительной системы входят парные почки и надпочечники, два мочеточника, мочевой пузырь, мочеиспускательный канал. (4)В нефронах почек образуется первичная и вторичная моча. (5)Первичная моча образуется в капсулах нефронов при фильтрации плазмы крови. (6)Вторичная моча образуется при фильтрации первичной мочи в извитых канальцах нефронов. (7)В состав вторичной мочи здорового человека входят вода, соли, мочевина, глюкоза, мочевая кислота и белки.</a:t>
                      </a:r>
                    </a:p>
                  </a:txBody>
                  <a:tcPr marL="19050" marR="19050" marT="19050" marB="190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1161695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66042" y="494819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1.  (3) В состав мочевыделительной системы входят как парные органы: почки, мочеточники,  — так и непарные: мочевой пузырь, мочеиспускательный канал.2.  (6) Вторичная моча образуется при </a:t>
            </a:r>
            <a:r>
              <a:rPr lang="ru-RU" dirty="0" err="1"/>
              <a:t>реабсорбции</a:t>
            </a:r>
            <a:r>
              <a:rPr lang="ru-RU" dirty="0"/>
              <a:t> первичной мочи в канальцах нефрона.3.  (7) В состав вторичной мочи здорового человека входят вода, соли, мочевина.</a:t>
            </a:r>
          </a:p>
        </p:txBody>
      </p:sp>
    </p:spTree>
    <p:extLst>
      <p:ext uri="{BB962C8B-B14F-4D97-AF65-F5344CB8AC3E}">
        <p14:creationId xmlns:p14="http://schemas.microsoft.com/office/powerpoint/2010/main" val="156999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65986" y="732987"/>
            <a:ext cx="6821214" cy="1325563"/>
          </a:xfrm>
        </p:spPr>
        <p:txBody>
          <a:bodyPr>
            <a:noAutofit/>
          </a:bodyPr>
          <a:lstStyle/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Установите соответствие между характеристиками и структурами почки человека, обозначенными на рисунке выше цифрами 1, 2, 3: к каждой позиции, данной в первом столбце, подберите соответствующую позицию из второго столбца.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868" y="1069948"/>
            <a:ext cx="5013118" cy="52064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5263" y="2395511"/>
            <a:ext cx="7171121" cy="32844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92109" y="5482063"/>
            <a:ext cx="50870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321331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12257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7600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ВЫДЕЛЕНИЕ У РАСТЕНИЙ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9697" y="1182414"/>
            <a:ext cx="6589986" cy="567558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Явление испарения воды через особые водяные устьица — </a:t>
            </a:r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гидатоды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расположенные на краях листьев, называют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гуттацией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Оно наблюдается тогда, когда количество поглощённой растением воды превышает величину испаряемой, например у травянистых растений, существующих в условиях повышенной влажности воздуха.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1207" y="1313465"/>
            <a:ext cx="5158778" cy="382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62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7600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ВЫДЕЛЕНИЕ У РАСТЕНИЙ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124" y="1049557"/>
            <a:ext cx="7178566" cy="567558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Отходы обмена веществ могут откладываться в клетках растений в виде солей органических кислот. Например, в клеточном соке вакуолей выпадают кристаллы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оксалата кальция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 не причиняющие клетке вреда. В коре, древесине, листьях и плодах накапливаются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танины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— дубильные вещества сложной органической природы, обладающие вяжущим вкусом.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9400" y="850000"/>
            <a:ext cx="4323994" cy="270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278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7600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ВЫДЕЛЕНИЕ У РАСТЕНИЙ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0206" y="877614"/>
            <a:ext cx="6747641" cy="5675586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Значительная часть соединений выводится из организма растения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при листопаде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— естественном процессе отделения листьев от стеблей. Задолго до листопада в процессе старения листьев происходит перераспределение веществ: необходимые растению питательные вещества оттекают из них, а ненужные и вредные перераспределяются в листья. Затем в листьях разрушаются пигменты — хлорофиллы, снижается интенсивность фотосинтеза, дыхания, испарения воды, изменяется окраска и образуется пробковый отделительный слой. Кроме выполнения выделительной функции листопад препятствует потере воды растением в неблагоприятных условиях.</a:t>
            </a:r>
          </a:p>
          <a:p>
            <a:pPr marL="0" indent="0" algn="ctr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660" y="717990"/>
            <a:ext cx="3890140" cy="583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372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889" y="-254986"/>
            <a:ext cx="11908221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Выделение у одноклеточных и беспозвоночных животных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662" y="1237045"/>
            <a:ext cx="5016062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У одноклеточных животных углекислый газ и аммиак удаляются через плазматическую мембрану, а избыток воды — через сократительные вакуоли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6570" y="1070577"/>
            <a:ext cx="6463540" cy="396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954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889" y="-254986"/>
            <a:ext cx="11908221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Выделение у одноклеточных и беспозвоночных животных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889" y="869185"/>
            <a:ext cx="6406056" cy="5867946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Основными конечными продуктами обмена веществ </a:t>
            </a:r>
            <a:r>
              <a:rPr lang="ru-RU" sz="3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у животных являются вода, углекислый газ и аммиак.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Многоклеточные животные имеют специальные органы выделения. Главные принципы их работы — выведение ненужных и вредных для организма ве­ществ и сохранение необходимых организму. Это достигается путём 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их фильтрации через плазматическую мембрану клеток органов выделения.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Крупные молекулы и ионы задерживаются мембраной, а мелкие проходят через неё свободно.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После фильтрации происходит 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обратное избирательное всасывание необходимых организму 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веществ за счёт активного их транспорта через плазматическую мембрану.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2437" y="1689938"/>
            <a:ext cx="5091549" cy="335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6927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889" y="-254986"/>
            <a:ext cx="11908221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Выделение у одноклеточных и беспозвоночных животных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3849" y="1070577"/>
            <a:ext cx="10784299" cy="51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7773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887</Words>
  <Application>Microsoft Office PowerPoint</Application>
  <PresentationFormat>Широкоэкранный</PresentationFormat>
  <Paragraphs>110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9" baseType="lpstr">
      <vt:lpstr>Arial</vt:lpstr>
      <vt:lpstr>Calibri</vt:lpstr>
      <vt:lpstr>Calibri Light</vt:lpstr>
      <vt:lpstr>MathJax_Main</vt:lpstr>
      <vt:lpstr>Times New Roman</vt:lpstr>
      <vt:lpstr>Тема Office</vt:lpstr>
      <vt:lpstr>ВЫДЕЛЕНИЕ У ОРГАНИЗМОВ</vt:lpstr>
      <vt:lpstr>Презентация PowerPoint</vt:lpstr>
      <vt:lpstr>ВЫДЕЛЕНИЕ У РАСТЕНИЙ</vt:lpstr>
      <vt:lpstr>ВЫДЕЛЕНИЕ У РАСТЕНИЙ</vt:lpstr>
      <vt:lpstr>ВЫДЕЛЕНИЕ У РАСТЕНИЙ</vt:lpstr>
      <vt:lpstr>ВЫДЕЛЕНИЕ У РАСТЕНИЙ</vt:lpstr>
      <vt:lpstr>Выделение у одноклеточных и беспозвоночных животных</vt:lpstr>
      <vt:lpstr>Выделение у одноклеточных и беспозвоночных животных</vt:lpstr>
      <vt:lpstr>Выделение у одноклеточных и беспозвоночных животных</vt:lpstr>
      <vt:lpstr>Выделение у одноклеточных и беспозвоночных животных</vt:lpstr>
      <vt:lpstr>Выделение у одноклеточных и беспозвоночных животных</vt:lpstr>
      <vt:lpstr>ВЫДЕЛЕНИЕ У ПОЗВОНОЧНЫХ ЖИВОТНЫХ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Органы мочевыделительной системы</vt:lpstr>
      <vt:lpstr>Органы мочевыделительной системы</vt:lpstr>
      <vt:lpstr>Строение почки</vt:lpstr>
      <vt:lpstr>Строение нефрона</vt:lpstr>
      <vt:lpstr>Образование мочи</vt:lpstr>
      <vt:lpstr>Презентация PowerPoint</vt:lpstr>
      <vt:lpstr>Этапы образования мочи</vt:lpstr>
      <vt:lpstr>Этапы образования мочи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Установите соответствие между характеристиками и структурами почки человека, обозначенными на рисунке выше цифрами 1, 2, 3: к каждой позиции, данной в первом столбце, подберите соответствующую позицию из второго столбца.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ВЫДЕЛЕНИЕ У ОРГАНИЗМОВ</dc:title>
  <dc:creator>Евгения Сайфуллина</dc:creator>
  <cp:lastModifiedBy>Евгения Сайфуллина</cp:lastModifiedBy>
  <cp:revision>26</cp:revision>
  <dcterms:created xsi:type="dcterms:W3CDTF">2024-02-13T12:24:18Z</dcterms:created>
  <dcterms:modified xsi:type="dcterms:W3CDTF">2024-02-18T05:45:10Z</dcterms:modified>
</cp:coreProperties>
</file>