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0" r:id="rId3"/>
    <p:sldId id="312" r:id="rId4"/>
    <p:sldId id="313" r:id="rId5"/>
    <p:sldId id="305" r:id="rId6"/>
    <p:sldId id="304" r:id="rId7"/>
    <p:sldId id="315" r:id="rId8"/>
    <p:sldId id="316" r:id="rId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  <a:srgbClr val="E9EDF4"/>
    <a:srgbClr val="F0EBD5"/>
    <a:srgbClr val="D1C39F"/>
    <a:srgbClr val="127D12"/>
    <a:srgbClr val="095BE1"/>
    <a:srgbClr val="E46C0A"/>
    <a:srgbClr val="28D728"/>
    <a:srgbClr val="FF9900"/>
    <a:srgbClr val="E4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638" autoAdjust="0"/>
  </p:normalViewPr>
  <p:slideViewPr>
    <p:cSldViewPr snapToGrid="0" showGuides="1">
      <p:cViewPr varScale="1">
        <p:scale>
          <a:sx n="80" d="100"/>
          <a:sy n="80" d="100"/>
        </p:scale>
        <p:origin x="1512" y="-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6888"/>
          </a:xfrm>
          <a:prstGeom prst="rect">
            <a:avLst/>
          </a:prstGeom>
        </p:spPr>
        <p:txBody>
          <a:bodyPr vert="horz" lIns="90728" tIns="45362" rIns="90728" bIns="4536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2" y="0"/>
            <a:ext cx="2946400" cy="496888"/>
          </a:xfrm>
          <a:prstGeom prst="rect">
            <a:avLst/>
          </a:prstGeom>
        </p:spPr>
        <p:txBody>
          <a:bodyPr vert="horz" lIns="90728" tIns="45362" rIns="90728" bIns="45362" rtlCol="0"/>
          <a:lstStyle>
            <a:lvl1pPr algn="r">
              <a:defRPr sz="1200"/>
            </a:lvl1pPr>
          </a:lstStyle>
          <a:p>
            <a:fld id="{CD5FD379-6B3B-4C05-8F17-025B1700E56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8" tIns="45362" rIns="90728" bIns="4536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4879"/>
            <a:ext cx="5438776" cy="4467225"/>
          </a:xfrm>
          <a:prstGeom prst="rect">
            <a:avLst/>
          </a:prstGeom>
        </p:spPr>
        <p:txBody>
          <a:bodyPr vert="horz" lIns="90728" tIns="45362" rIns="90728" bIns="4536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165"/>
            <a:ext cx="2946400" cy="496887"/>
          </a:xfrm>
          <a:prstGeom prst="rect">
            <a:avLst/>
          </a:prstGeom>
        </p:spPr>
        <p:txBody>
          <a:bodyPr vert="horz" lIns="90728" tIns="45362" rIns="90728" bIns="4536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2" y="9428165"/>
            <a:ext cx="2946400" cy="496887"/>
          </a:xfrm>
          <a:prstGeom prst="rect">
            <a:avLst/>
          </a:prstGeom>
        </p:spPr>
        <p:txBody>
          <a:bodyPr vert="horz" lIns="90728" tIns="45362" rIns="90728" bIns="45362" rtlCol="0" anchor="b"/>
          <a:lstStyle>
            <a:lvl1pPr algn="r">
              <a:defRPr sz="1200"/>
            </a:lvl1pPr>
          </a:lstStyle>
          <a:p>
            <a:fld id="{04A74F20-58AF-498E-B49C-6D2032CC52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2E877-36D0-4044-BA54-B1FB67B41702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FC05F-91CF-4317-8C14-881C71032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B856-FE48-4901-BACF-A4F696B84F3C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B9A37-138F-42D0-8353-C4860EB04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DFEC0-2E07-4440-ABCB-7DE1E8006ED9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D89DE-0380-4372-8187-4F4B6C2CC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774EF-C2C7-468E-B96C-84C550B8C0AB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8F8D9-699F-4D84-9978-E9E81FE1A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C082C-AF67-42F3-919D-3325CD5CA0FD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B283A-0640-4CAF-824B-B3EAD4B0F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1F888-7E06-405B-BCC8-FF127810F16C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25164-DE59-45B8-9701-84990FF23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4919-F3E5-4E46-B0D0-DEE6A0BD6B75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19FC3-93A3-4723-9953-40F27D808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6F7C3-1474-41FA-8F08-E9FC24A7D0B2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49268-F0DD-432E-93CD-DDF377B1B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3D96E-7205-4724-9C5D-E3E713BCF273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38B30-416F-4075-8A1C-8B8272464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4D4B0-2CC4-407E-BB6A-1AFE8C4306D9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5EA70-427E-4E4F-BC11-C617888A7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68F69-08EF-4BD2-B5F4-6F22A718C3C6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03881-FCE0-46A4-8688-C72FEB626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D47C63-647F-4944-9F97-566473665507}" type="datetimeFigureOut">
              <a:rPr lang="ru-RU"/>
              <a:pPr>
                <a:defRPr/>
              </a:pPr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BDA15F-A6FA-43AE-BEE3-988077A88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79744"/>
            <a:ext cx="9144000" cy="2145268"/>
          </a:xfrm>
          <a:prstGeom prst="round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 мерах мотивации к повышению</a:t>
            </a:r>
          </a:p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производительности труда основных и вспомогательных рабочих, руководителей среднего и нижнего звена в </a:t>
            </a:r>
            <a:r>
              <a:rPr lang="ru-RU" sz="24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условияческого</a:t>
            </a:r>
            <a:r>
              <a:rPr lang="ru-RU" sz="24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перевооружения, проводимого на предприятиях Корпорации»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37612" y="6517481"/>
            <a:ext cx="1421176" cy="340519"/>
          </a:xfrm>
          <a:prstGeom prst="round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14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Реутов, 2017</a:t>
            </a:r>
            <a:endParaRPr lang="ru-RU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195943"/>
            <a:ext cx="8641080" cy="6407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91344" y="1989909"/>
            <a:ext cx="62962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spc="3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на тему:</a:t>
            </a:r>
          </a:p>
          <a:p>
            <a:pPr algn="ctr"/>
            <a:r>
              <a:rPr lang="ru-RU" sz="2500" b="1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Ржевская битва. На фронте и в тылу.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13120" y="5397138"/>
            <a:ext cx="3002280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«СОШ №7»                  г. Реутова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Ученица 3 «А» класса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Круглова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Анжелика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Полунская</a:t>
            </a:r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О.С.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8770" y="76368"/>
            <a:ext cx="8501122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Ржев (ранее: Ржев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Володимиров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Ржевка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Ржов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— город (с 1216) в Тверской области России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347" y="992776"/>
            <a:ext cx="88466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/>
              <a:t>Ржев  - </a:t>
            </a:r>
            <a:r>
              <a:rPr lang="ru-RU" sz="1400" i="1" dirty="0" smtClean="0"/>
              <a:t>является первым по течению городом на Волге (находится в 200 км от её истока), в 117 км от Твери. Волга разделяет город на два исторических района — Советскую и Красноармейскую стороны.</a:t>
            </a:r>
            <a:endParaRPr lang="ru-RU" sz="1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8303" y="1661161"/>
            <a:ext cx="43957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200" dirty="0" smtClean="0"/>
              <a:t> Основание Ржева историческая литература относит к середине XII века, хотя в Новгородской уставной грамоте встречается его упоминание. </a:t>
            </a:r>
          </a:p>
          <a:p>
            <a:r>
              <a:rPr lang="ru-RU" sz="1200" dirty="0" smtClean="0"/>
              <a:t>Летописи именуют этот город как Ржева </a:t>
            </a:r>
            <a:r>
              <a:rPr lang="ru-RU" sz="1200" dirty="0" err="1" smtClean="0"/>
              <a:t>Володимирова</a:t>
            </a:r>
            <a:r>
              <a:rPr lang="ru-RU" sz="1200" dirty="0" smtClean="0"/>
              <a:t>, </a:t>
            </a:r>
            <a:r>
              <a:rPr lang="ru-RU" sz="1200" dirty="0" err="1" smtClean="0"/>
              <a:t>Ржевка</a:t>
            </a:r>
            <a:r>
              <a:rPr lang="ru-RU" sz="1200" dirty="0" smtClean="0"/>
              <a:t> и </a:t>
            </a:r>
            <a:r>
              <a:rPr lang="ru-RU" sz="1200" dirty="0" err="1" smtClean="0"/>
              <a:t>Ржов</a:t>
            </a:r>
            <a:r>
              <a:rPr lang="ru-RU" sz="1200" dirty="0" smtClean="0"/>
              <a:t>. 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4678862" y="1676401"/>
            <a:ext cx="4175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200" dirty="0" smtClean="0"/>
              <a:t> Долгое время святым покровителем города Ржева почитался князь Владимир</a:t>
            </a:r>
            <a:endParaRPr lang="ru-RU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275419" y="2682240"/>
            <a:ext cx="85490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Москва придавала Ржеву большое значение как крепости, охранявшей её западные границы от польско-литовского вторжения. В Смутное время во Ржеве бывали самозванцы, поляки, шведы.</a:t>
            </a:r>
          </a:p>
          <a:p>
            <a:r>
              <a:rPr lang="ru-RU" sz="1300" dirty="0" smtClean="0"/>
              <a:t> С изгнанием поляков город начинает восстанавливаться. Границы Руси отодвигаются от Ржева, но ещё несколько десятилетий он продолжает оставаться надёжной тыловой базой и крепостью. При первых Романовых в крепости Ржева сохраняется большой гарнизон, сам город остаётся сборным пунктом дворянского ополчения и стрелецких полков во время военных действий. </a:t>
            </a:r>
          </a:p>
          <a:p>
            <a:r>
              <a:rPr lang="ru-RU" sz="1300" dirty="0" smtClean="0"/>
              <a:t>В 19  веке Ржев среди городов Тверской губернии был наиболее значительным торговым пунктом после самой Твери; в нём проживало свыше 30,0 тыс.жителей. 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62000" y="4312920"/>
            <a:ext cx="7345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До Великой Отечественной войны население города составляло 56 тыс. человек. В результате боевых действий в 1941—1943 годах за 17 месяцев оккупации Ржев был разрушен до основания. Из 20 тыс. человек, оказавшихся в оккупации во Ржеве, и приблизительно стольких же в районе, в день освобождения — 3 марта 1943 года — в городе осталось 150, вместе с районом — 362 человека. Из 5,5 тыс. жилых домов Ржева уцелело лишь 300. Общий материальный ущерб, нанесённый оккупантами городу и району составил 1,5 миллиарда рублей. В Ржевской битве общие потери Красной Армии составили свыше 1 млн. человек. После войны город был отстроен заново.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" y="228600"/>
            <a:ext cx="8549640" cy="637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90160" y="640080"/>
            <a:ext cx="355092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«Ржевская битва»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8770" y="292348"/>
            <a:ext cx="8501122" cy="442674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Ржевская битва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2118726" y="2527998"/>
            <a:ext cx="4682170" cy="34051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400050" indent="-400050" algn="ctr">
              <a:defRPr/>
            </a:pPr>
            <a:r>
              <a:rPr lang="ru-RU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Ржевской битвы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" y="2910841"/>
            <a:ext cx="167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1. Ржевско-Вяземская стратегическая наступательная операция Калининского и Западного фронтов                                               (8 января − 20 апреля 1942 года)</a:t>
            </a:r>
          </a:p>
          <a:p>
            <a:endParaRPr lang="ru-RU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2331721" y="2971800"/>
            <a:ext cx="17678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2. Первая </a:t>
            </a:r>
            <a:r>
              <a:rPr lang="ru-RU" sz="1000" dirty="0" err="1" smtClean="0"/>
              <a:t>Ржевско-Сычёвская</a:t>
            </a:r>
            <a:r>
              <a:rPr lang="ru-RU" sz="1000" dirty="0" smtClean="0"/>
              <a:t> (</a:t>
            </a:r>
            <a:r>
              <a:rPr lang="ru-RU" sz="1000" dirty="0" err="1" smtClean="0"/>
              <a:t>Гжатская</a:t>
            </a:r>
            <a:r>
              <a:rPr lang="ru-RU" sz="1000" dirty="0" smtClean="0"/>
              <a:t>) наступательная операция войск Западного и Калининского фронтов                   (31 июля − 20 октября 1942 года)</a:t>
            </a:r>
            <a:endParaRPr lang="ru-RU" sz="1000" dirty="0"/>
          </a:p>
        </p:txBody>
      </p:sp>
      <p:sp>
        <p:nvSpPr>
          <p:cNvPr id="67" name="TextBox 66"/>
          <p:cNvSpPr txBox="1"/>
          <p:nvPr/>
        </p:nvSpPr>
        <p:spPr>
          <a:xfrm>
            <a:off x="883920" y="4924547"/>
            <a:ext cx="784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u="sng" dirty="0"/>
          </a:p>
        </p:txBody>
      </p:sp>
      <p:sp>
        <p:nvSpPr>
          <p:cNvPr id="81" name="TextBox 80"/>
          <p:cNvSpPr txBox="1"/>
          <p:nvPr/>
        </p:nvSpPr>
        <p:spPr>
          <a:xfrm>
            <a:off x="297347" y="859315"/>
            <a:ext cx="86180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Рже́вская</a:t>
            </a:r>
            <a:r>
              <a:rPr lang="ru-RU" sz="15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15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би́тва</a:t>
            </a:r>
            <a:r>
              <a:rPr lang="ru-RU" sz="15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1400" i="1" dirty="0" smtClean="0"/>
              <a:t>— боевые действия советских и немецких войск в ходе Великой Отечественной войны, проходившие в районе Ржевского выступа с 5 января 1942 года по </a:t>
            </a:r>
          </a:p>
          <a:p>
            <a:r>
              <a:rPr lang="ru-RU" sz="1400" i="1" dirty="0" smtClean="0"/>
              <a:t>21 марта 1943 года с перерывами от 1,5 до 3 месяцев. Включают в себя 4 наступательные операции советских войск Западного и Калининского фронтов против немецкой группы армий «Центр», имевшие целью нанести поражение основным силам «Центра», освободить города Ржев, Сычёвку, Вязьму и тем самым ликвидировать Ржевский выступ. Завершилась ликвидацией Ржевского выступа.</a:t>
            </a:r>
            <a:endParaRPr lang="ru-RU" sz="1400" i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221480" y="2971801"/>
            <a:ext cx="2026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/>
              <a:t>3. Вторая </a:t>
            </a:r>
            <a:r>
              <a:rPr lang="ru-RU" sz="1000" dirty="0" err="1" smtClean="0"/>
              <a:t>Ржевско-Сычёвская</a:t>
            </a:r>
            <a:r>
              <a:rPr lang="ru-RU" sz="1000" dirty="0" smtClean="0"/>
              <a:t> наступательная операция («Марс») войск Западного и Калининского фронтов                                                  (25 ноября − 20 декабря 1942 года).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24600" y="2956560"/>
            <a:ext cx="2331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4. Ржевско-Вяземская наступательная операция войск Западного и Калининского фронтов (2 марта − 31 марта 1943 года)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5280" y="4191000"/>
            <a:ext cx="8519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Бои под Ржевом стали одним из самых кровавых эпизодов Великой Отечественной войны. Потери в операциях на дуге, опоясывающей Ржев, протяжённостью 200—250 километров, с января 1942 года по март 1943 года составили: безвозвратные —  более 390,0 тыс. человек; санитарные —  более 770,0 тыс. человек. </a:t>
            </a:r>
          </a:p>
          <a:p>
            <a:r>
              <a:rPr lang="ru-RU" sz="1400" dirty="0" smtClean="0"/>
              <a:t>В число безвозвратных потерь входят пленные. Более 50,0 тыс.человек были взяты в плен,         14,0 тыс.человек пленены во время </a:t>
            </a:r>
            <a:r>
              <a:rPr lang="ru-RU" sz="1400" dirty="0" err="1" smtClean="0"/>
              <a:t>Ржевско-Гжатской</a:t>
            </a:r>
            <a:r>
              <a:rPr lang="ru-RU" sz="1400" dirty="0" smtClean="0"/>
              <a:t> наступательной операции. </a:t>
            </a:r>
          </a:p>
          <a:p>
            <a:r>
              <a:rPr lang="ru-RU" sz="1400" dirty="0" smtClean="0"/>
              <a:t>Итого, </a:t>
            </a:r>
            <a:r>
              <a:rPr lang="ru-RU" sz="1400" b="1" dirty="0" smtClean="0"/>
              <a:t>безвозвратные потери </a:t>
            </a:r>
            <a:r>
              <a:rPr lang="ru-RU" sz="1400" dirty="0" smtClean="0"/>
              <a:t>советской армии, включая пленных, в ходе Ржевской битвы             </a:t>
            </a:r>
            <a:r>
              <a:rPr lang="ru-RU" sz="1400" b="1" dirty="0" smtClean="0"/>
              <a:t>1942—1943 годов </a:t>
            </a:r>
            <a:r>
              <a:rPr lang="ru-RU" sz="1400" dirty="0" smtClean="0"/>
              <a:t>составили более </a:t>
            </a:r>
            <a:r>
              <a:rPr lang="ru-RU" sz="1400" b="1" dirty="0" smtClean="0"/>
              <a:t>600,0 тыс.человек</a:t>
            </a:r>
            <a:r>
              <a:rPr lang="ru-RU" sz="1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3" y="182880"/>
            <a:ext cx="8506777" cy="635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964680" y="198120"/>
            <a:ext cx="1905000" cy="6463308"/>
          </a:xfrm>
          <a:prstGeom prst="rect">
            <a:avLst/>
          </a:prstGeom>
          <a:solidFill>
            <a:srgbClr val="F0EBD5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«За мужество, стойкость и массовый героизм, проявленные защитниками города в борьбе за свободу и независимость Отечества» Указом Президента Российской Федерации                 8 октября 2007 года городу Ржеву присвоено почётное звание                   </a:t>
            </a:r>
            <a:r>
              <a:rPr lang="ru-RU" b="1" i="1" u="sng" dirty="0" smtClean="0"/>
              <a:t>«Город воинской славы».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1821" y="147476"/>
            <a:ext cx="8501122" cy="442674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моей семьи. 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7961" y="685800"/>
            <a:ext cx="7846572" cy="6107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 расскажу о тёте моей бабушки. Это моя двоюродная прабабушка Лиза. </a:t>
            </a:r>
          </a:p>
          <a:p>
            <a:r>
              <a:rPr lang="ru-RU" dirty="0" smtClean="0"/>
              <a:t>Она закончила медицинский техникум в городе Ржеве, получила диплом фельдшера, но тут началась война.  Молоденькую медсестру направили служить в санитарный батальон. Когда шел бой - то многие солдаты были ранены. Они лежали в окопах, стонали, из ран текла кровь. Им прабабушка Лиза оказывала помощь, перевязывала раны, на плащ-палатке тащила в укрытие, в тыл помогала доставлять. Раненых солдат и офицеров отправляли во фронтовой госпиталь и бабушка за ними ухаживала, лечила и помогала при операциях. </a:t>
            </a:r>
          </a:p>
          <a:p>
            <a:r>
              <a:rPr lang="ru-RU" dirty="0" smtClean="0"/>
              <a:t>Как -то раз она ехала в санитарном поезде - везла раненых с боев в госпиталь. Тут налетели немецкие самолеты - </a:t>
            </a:r>
            <a:r>
              <a:rPr lang="ru-RU" dirty="0" err="1" smtClean="0"/>
              <a:t>Мессершмитты</a:t>
            </a:r>
            <a:r>
              <a:rPr lang="ru-RU" dirty="0" smtClean="0"/>
              <a:t> и начали бомбить и обстреливать этот поезд. Было страшно: взрывались снаряды, гудели самолёты, всё было в дыму. Почти все люди погибли, остались целыми только 2 вагона, в одном из которых оставалась с ранеными солдатами прабабушка. </a:t>
            </a:r>
          </a:p>
          <a:p>
            <a:r>
              <a:rPr lang="ru-RU" dirty="0" smtClean="0"/>
              <a:t>Один раз в военный госпиталь попал раненый артиллерист - тот кто стреляет из пушек по врагу. Его звали Сергей. У него было несколько осколочных ранений в ногу, а лицо замотано бинтами. Наша медсестра его лечила. Раны стали заживать. Молодые люди понравились друг другу и после войны поженились.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Бабаушка Лиз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011" y="228600"/>
            <a:ext cx="7976939" cy="63855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9360" y="6278880"/>
            <a:ext cx="256032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Моя прабабушка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6661"/>
            <a:ext cx="8658146" cy="648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465320" y="5135880"/>
            <a:ext cx="40995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</a:t>
            </a:r>
            <a:endParaRPr lang="ru-RU" sz="25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7173</TotalTime>
  <Words>927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Воскресенский М.М.</dc:creator>
  <cp:lastModifiedBy>syxar</cp:lastModifiedBy>
  <cp:revision>679</cp:revision>
  <dcterms:created xsi:type="dcterms:W3CDTF">2009-11-27T07:35:40Z</dcterms:created>
  <dcterms:modified xsi:type="dcterms:W3CDTF">2024-03-16T12:02:35Z</dcterms:modified>
</cp:coreProperties>
</file>