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5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184EC-C6AD-4CCD-9478-2278EFB2D949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5EE2-C0F2-41F0-AC77-B1A74BDA5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48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184EC-C6AD-4CCD-9478-2278EFB2D949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5EE2-C0F2-41F0-AC77-B1A74BDA5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741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184EC-C6AD-4CCD-9478-2278EFB2D949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5EE2-C0F2-41F0-AC77-B1A74BDA5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191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184EC-C6AD-4CCD-9478-2278EFB2D949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5EE2-C0F2-41F0-AC77-B1A74BDA5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670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184EC-C6AD-4CCD-9478-2278EFB2D949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5EE2-C0F2-41F0-AC77-B1A74BDA5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656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184EC-C6AD-4CCD-9478-2278EFB2D949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5EE2-C0F2-41F0-AC77-B1A74BDA5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947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184EC-C6AD-4CCD-9478-2278EFB2D949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5EE2-C0F2-41F0-AC77-B1A74BDA5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375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184EC-C6AD-4CCD-9478-2278EFB2D949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5EE2-C0F2-41F0-AC77-B1A74BDA5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0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184EC-C6AD-4CCD-9478-2278EFB2D949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5EE2-C0F2-41F0-AC77-B1A74BDA5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319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184EC-C6AD-4CCD-9478-2278EFB2D949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5EE2-C0F2-41F0-AC77-B1A74BDA5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854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184EC-C6AD-4CCD-9478-2278EFB2D949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5EE2-C0F2-41F0-AC77-B1A74BDA5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967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184EC-C6AD-4CCD-9478-2278EFB2D949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C5EE2-C0F2-41F0-AC77-B1A74BDA5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962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bookscafe.net/read/talimonova_lyubov-skazki_o_sozvezdiyah-250144.html#p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bookscafe.net/read/nosov_nikolay-neznayka_na_lune-48811.html#p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lanetaskazok.ru/albansk/solntseilunaalbanskskz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etskiychas.ru/sochinyaem_skazki/skazka_dlya_detey_pro_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skazkii.ru/skazki-i-rasskazy/g-yurmin-chto-vnutri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kartinkin.net/uploads/posts/2021-04/1617308117_57-p-fon-dlya-prezentatsii-o-kosmose-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56754"/>
            <a:ext cx="12192000" cy="9867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80458" y="674497"/>
            <a:ext cx="11342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Вместе с книгой на встречу космосу</a:t>
            </a:r>
            <a:endParaRPr lang="ru-RU" sz="4800" b="1" dirty="0">
              <a:solidFill>
                <a:srgbClr val="7030A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7311" y="1680027"/>
            <a:ext cx="6593584" cy="422530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16800" y="6306316"/>
            <a:ext cx="37084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Подготовила : Морозова Светлана Викторовна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5039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kartinkin.net/uploads/posts/2021-04/1617308117_57-p-fon-dlya-prezentatsii-o-kosmose-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52400" y="558801"/>
            <a:ext cx="73279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0" dirty="0" smtClean="0">
                <a:solidFill>
                  <a:schemeClr val="accent5">
                    <a:lumMod val="50000"/>
                  </a:schemeClr>
                </a:solidFill>
                <a:effectLst/>
                <a:latin typeface="Georgia" panose="02040502050405020303" pitchFamily="18" charset="0"/>
              </a:rPr>
              <a:t>Любовь </a:t>
            </a:r>
            <a:r>
              <a:rPr lang="ru-RU" sz="2400" b="1" i="0" dirty="0" err="1" smtClean="0">
                <a:solidFill>
                  <a:schemeClr val="accent5">
                    <a:lumMod val="50000"/>
                  </a:schemeClr>
                </a:solidFill>
                <a:effectLst/>
                <a:latin typeface="Georgia" panose="02040502050405020303" pitchFamily="18" charset="0"/>
              </a:rPr>
              <a:t>Талимонова</a:t>
            </a:r>
            <a:r>
              <a:rPr lang="ru-RU" sz="2400" b="1" i="0" dirty="0" smtClean="0">
                <a:solidFill>
                  <a:schemeClr val="accent5">
                    <a:lumMod val="50000"/>
                  </a:schemeClr>
                </a:solidFill>
                <a:effectLst/>
                <a:latin typeface="Georgia" panose="02040502050405020303" pitchFamily="18" charset="0"/>
              </a:rPr>
              <a:t/>
            </a:r>
            <a:br>
              <a:rPr lang="ru-RU" sz="2400" b="1" i="0" dirty="0" smtClean="0">
                <a:solidFill>
                  <a:schemeClr val="accent5">
                    <a:lumMod val="50000"/>
                  </a:schemeClr>
                </a:solidFill>
                <a:effectLst/>
                <a:latin typeface="Georgia" panose="02040502050405020303" pitchFamily="18" charset="0"/>
              </a:rPr>
            </a:br>
            <a:r>
              <a:rPr lang="ru-RU" sz="2400" b="1" i="0" dirty="0" smtClean="0">
                <a:solidFill>
                  <a:schemeClr val="accent5">
                    <a:lumMod val="50000"/>
                  </a:schemeClr>
                </a:solidFill>
                <a:effectLst/>
                <a:latin typeface="Georgia" panose="02040502050405020303" pitchFamily="18" charset="0"/>
              </a:rPr>
              <a:t>«Сказки </a:t>
            </a:r>
            <a:r>
              <a:rPr lang="ru-RU" sz="2400" b="1" i="0" dirty="0" smtClean="0">
                <a:solidFill>
                  <a:schemeClr val="accent5">
                    <a:lumMod val="50000"/>
                  </a:schemeClr>
                </a:solidFill>
                <a:effectLst/>
                <a:latin typeface="Georgia" panose="02040502050405020303" pitchFamily="18" charset="0"/>
              </a:rPr>
              <a:t>о </a:t>
            </a:r>
            <a:r>
              <a:rPr lang="ru-RU" sz="2400" b="1" i="0" dirty="0" smtClean="0">
                <a:solidFill>
                  <a:schemeClr val="accent5">
                    <a:lumMod val="50000"/>
                  </a:schemeClr>
                </a:solidFill>
                <a:effectLst/>
                <a:latin typeface="Georgia" panose="02040502050405020303" pitchFamily="18" charset="0"/>
              </a:rPr>
              <a:t>созвездиях»</a:t>
            </a:r>
            <a:endParaRPr lang="ru-RU" sz="2400" b="1" i="0" dirty="0">
              <a:solidFill>
                <a:schemeClr val="accent5">
                  <a:lumMod val="50000"/>
                </a:schemeClr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25286" y="1558300"/>
            <a:ext cx="673281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0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По вечерам над тобой загорается множество звёзд. Это Космос напоминает нам о себе, о том, что Земля и все мы, живущие на ней лишь частица необъятного мира – Вселенной. А если ты умеешь фантазировать, то увидишь, как на тёмном небе звёзды соединяются в созвездия – причудливые фигуры зверей и птиц. О них и расскажут тебе сказки и легенды Любови </a:t>
            </a:r>
            <a:r>
              <a:rPr lang="ru-RU" sz="1600" i="0" dirty="0" err="1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Талимоновой</a:t>
            </a:r>
            <a:r>
              <a:rPr lang="ru-RU" sz="1600" i="0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i="0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   Люба немногим старше тебя, ей чуть больше двадцати лет, а ею уже написано несколько книг, выставки её картин прошли во многих городах нашей страны и за рубежом.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i="0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   Отправляясь в космический полёт, мы вместе с Сергеем Авдеевым и французским космонавтом Мишелем </a:t>
            </a:r>
            <a:r>
              <a:rPr lang="ru-RU" sz="1600" i="0" dirty="0" err="1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Тонини</a:t>
            </a:r>
            <a:r>
              <a:rPr lang="ru-RU" sz="1600" i="0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 взяли с собой на космическую станцию «МИР» Любины картины. В её работах остаются знаки доброго сердца художницы, и оно согревало нас вдали от Земли.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i="0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   Эту теплоту ощутишь и ты, мой юный друг, прочитав сказки, в которых добрые люди, птицы и звери понимают друг друга, и только злые не могут поладить с окружающим миром.</a:t>
            </a: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74700" y="5067301"/>
            <a:ext cx="6400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hlinkClick r:id="rId3"/>
            </a:endParaRPr>
          </a:p>
          <a:p>
            <a:endParaRPr lang="ru-RU" dirty="0">
              <a:hlinkClick r:id="rId3"/>
            </a:endParaRPr>
          </a:p>
          <a:p>
            <a:endParaRPr lang="ru-RU" dirty="0" smtClean="0">
              <a:hlinkClick r:id="rId3"/>
            </a:endParaRPr>
          </a:p>
          <a:p>
            <a:r>
              <a:rPr lang="en-US" b="1" i="1" dirty="0" smtClean="0">
                <a:hlinkClick r:id="rId3"/>
              </a:rPr>
              <a:t>https</a:t>
            </a:r>
            <a:r>
              <a:rPr lang="en-US" b="1" i="1" dirty="0" smtClean="0">
                <a:hlinkClick r:id="rId3"/>
              </a:rPr>
              <a:t>://bookscafe.net/read/talimonova_lyubov-skazki_o_sozvezdiyah-250144.html#p1</a:t>
            </a:r>
            <a:r>
              <a:rPr lang="ru-RU" b="1" i="1" dirty="0" smtClean="0"/>
              <a:t> </a:t>
            </a:r>
            <a:endParaRPr lang="ru-RU" b="1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3648" y="749299"/>
            <a:ext cx="4280203" cy="5626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949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kartinkin.net/uploads/posts/2021-04/1617308117_57-p-fon-dlya-prezentatsii-o-kosmose-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268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5771" y="2510971"/>
            <a:ext cx="6493329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entury" panose="02040604050505020304" pitchFamily="18" charset="0"/>
              </a:rPr>
              <a:t>Незнайка на Луне ведет себя так же, как на родной планете. </a:t>
            </a:r>
            <a:r>
              <a:rPr lang="ru-RU" dirty="0" err="1" smtClean="0">
                <a:latin typeface="Century" panose="02040604050505020304" pitchFamily="18" charset="0"/>
              </a:rPr>
              <a:t>Знайка</a:t>
            </a:r>
            <a:r>
              <a:rPr lang="ru-RU" dirty="0" smtClean="0">
                <a:latin typeface="Century" panose="02040604050505020304" pitchFamily="18" charset="0"/>
              </a:rPr>
              <a:t> организовал экспедицию на ракете, чтобы найти лунных коротышек. Но в путешествие случайно отправились только Незнайка и Пончик. Провалившись «в Луну», главный герой из-за незнания местных порядков попадает в камеру. После освобождения он пытается продать семена гигантских земных растений. Компаньоны предают дельца, начинаются мытарства. Незнайку ссылают на Дурацкий остров, где преступники со временем превращаются в животных. Коротышки-земляне спасают друзей, устраивают лунную революцию. Сказка призывает бороться с социальной несправедливостью.</a:t>
            </a:r>
          </a:p>
          <a:p>
            <a:r>
              <a:rPr lang="en-US" sz="1600" b="1" dirty="0" smtClean="0">
                <a:hlinkClick r:id="rId3"/>
              </a:rPr>
              <a:t>https://bookscafe.net/read/nosov_nikolay-neznayka_na_lune-48811.html#p1</a:t>
            </a:r>
            <a:r>
              <a:rPr lang="ru-RU" sz="1600" b="1" dirty="0" smtClean="0"/>
              <a:t> </a:t>
            </a:r>
            <a:endParaRPr lang="ru-RU" sz="1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58800" y="1143001"/>
            <a:ext cx="62103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Николай Николаевич Носов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«Незнайка на Луне»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5735" y="279401"/>
            <a:ext cx="4612829" cy="5889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087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kartinkin.net/uploads/posts/2021-04/1617308117_57-p-fon-dlya-prezentatsii-o-kosmose-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27122"/>
            <a:ext cx="12280900" cy="9710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90170" y="740007"/>
            <a:ext cx="1030514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chemeClr val="accent5">
                    <a:lumMod val="50000"/>
                  </a:schemeClr>
                </a:solidFill>
              </a:rPr>
              <a:t>Как солнце и луна к друг другу в гости ходили» </a:t>
            </a:r>
            <a:endParaRPr lang="ru-RU" sz="3200" b="1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( </a:t>
            </a:r>
            <a:r>
              <a:rPr lang="ru-RU" sz="3200" b="1" i="1" dirty="0">
                <a:solidFill>
                  <a:schemeClr val="accent5">
                    <a:lumMod val="50000"/>
                  </a:schemeClr>
                </a:solidFill>
              </a:rPr>
              <a:t>Албанская сказка).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74700" y="6413500"/>
            <a:ext cx="65794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en-US" b="1" dirty="0" smtClean="0">
                <a:hlinkClick r:id="rId3"/>
              </a:rPr>
              <a:t>http</a:t>
            </a:r>
            <a:r>
              <a:rPr lang="en-US" b="1" dirty="0">
                <a:hlinkClick r:id="rId3"/>
              </a:rPr>
              <a:t>://</a:t>
            </a:r>
            <a:r>
              <a:rPr lang="en-US" b="1" dirty="0" smtClean="0">
                <a:hlinkClick r:id="rId3"/>
              </a:rPr>
              <a:t>www.planetaskazok.ru/albansk/solntseilunaalbanskskz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54000" y="2171700"/>
            <a:ext cx="738051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4E0026"/>
                </a:solidFill>
                <a:latin typeface="Arial" panose="020B0604020202020204" pitchFamily="34" charset="0"/>
              </a:rPr>
              <a:t> </a:t>
            </a:r>
            <a:r>
              <a:rPr lang="ru-RU" dirty="0" smtClean="0">
                <a:latin typeface="Book Antiqua" panose="02040602050305030304" pitchFamily="18" charset="0"/>
              </a:rPr>
              <a:t>Солнце пригласило Луну в гости. Та очень обрадовалась, собрала несколько самых ярких и красивых звёзд и подарила их Солнцу. Солнце было довольно подарком, угостило Луну, а потом они расстались.</a:t>
            </a:r>
          </a:p>
          <a:p>
            <a:r>
              <a:rPr lang="ru-RU" dirty="0" smtClean="0">
                <a:latin typeface="Book Antiqua" panose="02040602050305030304" pitchFamily="18" charset="0"/>
              </a:rPr>
              <a:t>Пришёл черед Солнца идти в гости к Луне. Решило оно сделать Луне царский подарок. Позвало портного и велело сшить для Луны роскошное платье из облаков.</a:t>
            </a:r>
          </a:p>
          <a:p>
            <a:r>
              <a:rPr lang="ru-RU" dirty="0" smtClean="0">
                <a:latin typeface="Book Antiqua" panose="02040602050305030304" pitchFamily="18" charset="0"/>
              </a:rPr>
              <a:t>Но отказался портной от такой работы, сказав, что на Луну шить не возможно. Она каждый день меняется, то толстеет, то худеет, и никакая мерка к ней не подойдёт.</a:t>
            </a:r>
          </a:p>
          <a:p>
            <a:r>
              <a:rPr lang="ru-RU" dirty="0" smtClean="0">
                <a:latin typeface="Book Antiqua" panose="02040602050305030304" pitchFamily="18" charset="0"/>
              </a:rPr>
              <a:t>Пришлось Солнцу идти к Луне с пустыми руками. Огорчилась Луна, а Солнце рассказало ей про портного. И предложило пользоваться солнечными лучами, чтобы самой шить себе платье каждый день.</a:t>
            </a:r>
          </a:p>
          <a:p>
            <a:r>
              <a:rPr lang="ru-RU" dirty="0" smtClean="0">
                <a:latin typeface="Book Antiqua" panose="02040602050305030304" pitchFamily="18" charset="0"/>
              </a:rPr>
              <a:t>Луна обиделась и с тех пор всегда избегает Солнца.</a:t>
            </a:r>
          </a:p>
          <a:p>
            <a:endParaRPr lang="ru-RU" b="0" i="0" dirty="0">
              <a:solidFill>
                <a:srgbClr val="4E0026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0937" y="1460500"/>
            <a:ext cx="3904376" cy="603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669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kartinkin.net/uploads/posts/2021-04/1617308117_57-p-fon-dlya-prezentatsii-o-kosmose-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014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5087" y="682171"/>
            <a:ext cx="65169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endParaRPr lang="ru-RU" b="1" i="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0800000" flipV="1">
            <a:off x="1103085" y="5711189"/>
            <a:ext cx="55589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16001" y="582182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Constantia" panose="02030602050306030303" pitchFamily="18" charset="0"/>
              </a:rPr>
              <a:t>Сказка «Звездочка </a:t>
            </a:r>
            <a:r>
              <a:rPr lang="ru-RU" sz="3200" b="1" dirty="0" err="1">
                <a:solidFill>
                  <a:srgbClr val="002060"/>
                </a:solidFill>
                <a:latin typeface="Constantia" panose="02030602050306030303" pitchFamily="18" charset="0"/>
              </a:rPr>
              <a:t>Алида</a:t>
            </a:r>
            <a:r>
              <a:rPr lang="ru-RU" sz="3200" b="1" dirty="0">
                <a:solidFill>
                  <a:srgbClr val="002060"/>
                </a:solidFill>
                <a:latin typeface="Constantia" panose="02030602050306030303" pitchFamily="18" charset="0"/>
              </a:rPr>
              <a:t>»</a:t>
            </a:r>
            <a:br>
              <a:rPr lang="ru-RU" sz="3200" b="1" dirty="0">
                <a:solidFill>
                  <a:srgbClr val="002060"/>
                </a:solidFill>
                <a:latin typeface="Constantia" panose="02030602050306030303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 Ирис </a:t>
            </a:r>
            <a:r>
              <a:rPr lang="ru-RU" sz="3200" b="1" dirty="0">
                <a:solidFill>
                  <a:srgbClr val="002060"/>
                </a:solidFill>
                <a:latin typeface="Constantia" panose="02030602050306030303" pitchFamily="18" charset="0"/>
              </a:rPr>
              <a:t>Ревю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5088" y="2241582"/>
            <a:ext cx="455748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Сколько звёзд на небе, больших и малых, сияющих и сверкающих? Так много, что нам и не снилось. Но есть среди них самая любопытная, самая весёлая звездочка по имени </a:t>
            </a:r>
            <a:r>
              <a:rPr lang="ru-RU" sz="2400" dirty="0" err="1"/>
              <a:t>Алида</a:t>
            </a:r>
            <a:r>
              <a:rPr lang="ru-RU" sz="2400" dirty="0"/>
              <a:t>. Про неё и сказка.</a:t>
            </a: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362857" y="5370653"/>
            <a:ext cx="50509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>
                <a:solidFill>
                  <a:srgbClr val="002060"/>
                </a:solidFill>
                <a:hlinkClick r:id="rId3"/>
              </a:rPr>
              <a:t>https://</a:t>
            </a:r>
            <a:r>
              <a:rPr lang="en-US" b="1" i="1" dirty="0" smtClean="0">
                <a:solidFill>
                  <a:srgbClr val="002060"/>
                </a:solidFill>
                <a:hlinkClick r:id="rId3"/>
              </a:rPr>
              <a:t>detskiychas.ru/sochinyaem_skazki/skazka_dlya_detey_pro_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3426" y="1034181"/>
            <a:ext cx="5257677" cy="3885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328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kartinkin.net/uploads/posts/2021-04/1617308117_57-p-fon-dlya-prezentatsii-o-kosmose-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6057" y="380110"/>
            <a:ext cx="6096000" cy="24622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«Что внутри?»</a:t>
            </a:r>
            <a:r>
              <a:rPr lang="ru-RU" sz="3200" b="1" i="1" dirty="0" err="1" smtClean="0">
                <a:solidFill>
                  <a:schemeClr val="accent5">
                    <a:lumMod val="50000"/>
                  </a:schemeClr>
                </a:solidFill>
              </a:rPr>
              <a:t>Юрмин</a:t>
            </a:r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3200" b="1" i="1" dirty="0">
                <a:solidFill>
                  <a:schemeClr val="accent5">
                    <a:lumMod val="50000"/>
                  </a:schemeClr>
                </a:solidFill>
              </a:rPr>
              <a:t>Г.</a:t>
            </a:r>
          </a:p>
          <a:p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ru-RU" sz="3200" b="1" i="1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dirty="0"/>
          </a:p>
          <a:p>
            <a:r>
              <a:rPr lang="ru-RU" dirty="0" smtClean="0"/>
              <a:t> </a:t>
            </a:r>
            <a:r>
              <a:rPr lang="ru-RU" sz="2400" dirty="0" smtClean="0"/>
              <a:t>Книга </a:t>
            </a:r>
            <a:r>
              <a:rPr lang="ru-RU" sz="2400" dirty="0"/>
              <a:t>рассказывает о том, как устроены угольная шахта, телевизионная башня, маяк и космический корабль.</a:t>
            </a:r>
          </a:p>
        </p:txBody>
      </p:sp>
      <p:sp>
        <p:nvSpPr>
          <p:cNvPr id="6" name="TextBox 5"/>
          <p:cNvSpPr txBox="1"/>
          <p:nvPr/>
        </p:nvSpPr>
        <p:spPr>
          <a:xfrm flipV="1">
            <a:off x="6995886" y="5457370"/>
            <a:ext cx="319314" cy="44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66058" y="5283199"/>
            <a:ext cx="609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hlinkClick r:id="rId3"/>
              </a:rPr>
              <a:t>http://www.sskazkii.ru/skazki-i-rasskazy/g-yurmin-chto-vnutri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7200" y="939800"/>
            <a:ext cx="4394200" cy="551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0064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434</Words>
  <Application>Microsoft Office PowerPoint</Application>
  <PresentationFormat>Широкоэкранный</PresentationFormat>
  <Paragraphs>32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7" baseType="lpstr">
      <vt:lpstr>Arial</vt:lpstr>
      <vt:lpstr>Book Antiqua</vt:lpstr>
      <vt:lpstr>Calibri</vt:lpstr>
      <vt:lpstr>Calibri Light</vt:lpstr>
      <vt:lpstr>Cambria</vt:lpstr>
      <vt:lpstr>Cambria Math</vt:lpstr>
      <vt:lpstr>Century</vt:lpstr>
      <vt:lpstr>Constantia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Acer</dc:creator>
  <cp:lastModifiedBy>Acer</cp:lastModifiedBy>
  <cp:revision>12</cp:revision>
  <dcterms:created xsi:type="dcterms:W3CDTF">2022-03-29T11:09:23Z</dcterms:created>
  <dcterms:modified xsi:type="dcterms:W3CDTF">2022-04-10T17:48:56Z</dcterms:modified>
</cp:coreProperties>
</file>