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1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1506" y="-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dreamworlds.ru/uploads/posts/2011-01/1293911186_v-sapogax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59" y="3679790"/>
            <a:ext cx="4562528" cy="304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1900" y="3679791"/>
            <a:ext cx="667408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1CA6-0CC6-4531-AF2A-58E05EEB748A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E68EA-C97A-433C-A9C6-1A11745B5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012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1CA6-0CC6-4531-AF2A-58E05EEB748A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E68EA-C97A-433C-A9C6-1A11745B5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224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1CA6-0CC6-4531-AF2A-58E05EEB748A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E68EA-C97A-433C-A9C6-1A11745B5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648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503671" y="507999"/>
            <a:ext cx="8136659" cy="5848351"/>
          </a:xfrm>
          <a:prstGeom prst="roundRect">
            <a:avLst/>
          </a:prstGeom>
          <a:solidFill>
            <a:srgbClr val="FFE699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939923"/>
            <a:ext cx="78867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1CA6-0CC6-4531-AF2A-58E05EEB748A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E68EA-C97A-433C-A9C6-1A11745B5456}" type="slidenum">
              <a:rPr lang="ru-RU" smtClean="0"/>
              <a:t>‹#›</a:t>
            </a:fld>
            <a:endParaRPr lang="ru-RU"/>
          </a:p>
        </p:txBody>
      </p:sp>
      <p:pic>
        <p:nvPicPr>
          <p:cNvPr id="3074" name="Picture 2" descr="http://astraldemons.com/forum/uploads/profile/photo-16378.jpg?_r=1358680818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585" y="4115592"/>
            <a:ext cx="2578924" cy="2578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1950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1CA6-0CC6-4531-AF2A-58E05EEB748A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E68EA-C97A-433C-A9C6-1A11745B5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458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1CA6-0CC6-4531-AF2A-58E05EEB748A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E68EA-C97A-433C-A9C6-1A11745B5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860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1CA6-0CC6-4531-AF2A-58E05EEB748A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E68EA-C97A-433C-A9C6-1A11745B5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680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503671" y="507999"/>
            <a:ext cx="8136659" cy="5848351"/>
          </a:xfrm>
          <a:prstGeom prst="roundRect">
            <a:avLst/>
          </a:prstGeom>
          <a:solidFill>
            <a:srgbClr val="FFE699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1CA6-0CC6-4531-AF2A-58E05EEB748A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E68EA-C97A-433C-A9C6-1A11745B5456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2" descr="http://astraldemons.com/forum/uploads/profile/photo-16378.jpg?_r=1358680818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585" y="4115592"/>
            <a:ext cx="2578924" cy="2578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4087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1CA6-0CC6-4531-AF2A-58E05EEB748A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E68EA-C97A-433C-A9C6-1A11745B5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416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1CA6-0CC6-4531-AF2A-58E05EEB748A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E68EA-C97A-433C-A9C6-1A11745B5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741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1CA6-0CC6-4531-AF2A-58E05EEB748A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E68EA-C97A-433C-A9C6-1A11745B5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156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BB1CA6-0CC6-4531-AF2A-58E05EEB748A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CE68EA-C97A-433C-A9C6-1A11745B5456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 descr="http://www.stihi.ru/pics/2011/06/19/2702.jpg"/>
          <p:cNvPicPr/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82" b="46428"/>
          <a:stretch/>
        </p:blipFill>
        <p:spPr bwMode="auto">
          <a:xfrm>
            <a:off x="0" y="24534"/>
            <a:ext cx="9144000" cy="68334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350046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2362"/>
            <a:ext cx="7772400" cy="2415967"/>
          </a:xfrm>
        </p:spPr>
        <p:txBody>
          <a:bodyPr>
            <a:normAutofit/>
          </a:bodyPr>
          <a:lstStyle/>
          <a:p>
            <a:r>
              <a:rPr lang="ru-RU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Сказка как средство воспитания нравственных качеств младших дошкольников</a:t>
            </a:r>
            <a:endParaRPr lang="ru-RU" sz="115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38E34C-C0FB-B1D4-09DB-4A7D178F29ED}"/>
              </a:ext>
            </a:extLst>
          </p:cNvPr>
          <p:cNvSpPr txBox="1"/>
          <p:nvPr/>
        </p:nvSpPr>
        <p:spPr>
          <a:xfrm>
            <a:off x="5817704" y="6409235"/>
            <a:ext cx="2896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Подготовила </a:t>
            </a:r>
            <a:r>
              <a:rPr lang="ru-RU" dirty="0" err="1"/>
              <a:t>Молозина</a:t>
            </a:r>
            <a:r>
              <a:rPr lang="ru-RU" dirty="0"/>
              <a:t> Т.В.</a:t>
            </a:r>
          </a:p>
        </p:txBody>
      </p:sp>
    </p:spTree>
    <p:extLst>
      <p:ext uri="{BB962C8B-B14F-4D97-AF65-F5344CB8AC3E}">
        <p14:creationId xmlns:p14="http://schemas.microsoft.com/office/powerpoint/2010/main" val="25040475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C1D14B-81B3-467B-AC43-116476501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>
            <a:extLst>
              <a:ext uri="{FF2B5EF4-FFF2-40B4-BE49-F238E27FC236}">
                <a16:creationId xmlns:a16="http://schemas.microsoft.com/office/drawing/2014/main" id="{655141B8-F804-D092-7EC7-9DC1674BD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2695" y="1014481"/>
            <a:ext cx="7103166" cy="2020266"/>
          </a:xfrm>
        </p:spPr>
        <p:txBody>
          <a:bodyPr>
            <a:normAutofit fontScale="90000"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Знакомство со сказкой – чтение, рассматривание иллюстраций, беседы по содержанию.</a:t>
            </a:r>
            <a:b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Цель: воспитание эмоционального отношения к действиям и героям сказки</a:t>
            </a:r>
            <a:endParaRPr lang="ru-RU" sz="60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B3CA997-73D4-82D8-86EA-13EB448546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64" y="3367706"/>
            <a:ext cx="4561001" cy="342237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80472B1-32E2-A572-A36F-53B6C7F3CB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278" y="3367706"/>
            <a:ext cx="4306957" cy="342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9220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CF3157-B9E0-6A4F-5BDD-4A656F6CF3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D3FC9283-C1B8-E691-47FA-E849BF0DEA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364974"/>
            <a:ext cx="7879246" cy="2226365"/>
          </a:xfrm>
        </p:spPr>
        <p:txBody>
          <a:bodyPr>
            <a:normAutofit fontScale="90000"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Эмоциональное восприятие сказки – пересказ детьми сказки, подвижные игры с персонажами сказок.</a:t>
            </a:r>
            <a:br>
              <a:rPr lang="ru-RU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Цель: закрепление содержания сказок, формирование понятия сути сказки.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87110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4049FB-7421-2589-98BA-EA09762D6E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>
            <a:extLst>
              <a:ext uri="{FF2B5EF4-FFF2-40B4-BE49-F238E27FC236}">
                <a16:creationId xmlns:a16="http://schemas.microsoft.com/office/drawing/2014/main" id="{5F299773-ADC1-E65F-2F98-1481EB415E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377" y="702365"/>
            <a:ext cx="7879246" cy="2226365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Инсценировка сюжетов сказок.</a:t>
            </a:r>
            <a:b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Цель: формирование понимания нравственных уроков сказки, умения оценивать поступки героев сказок</a:t>
            </a:r>
            <a:endParaRPr lang="ru-RU" sz="66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DD1B1B4-6D12-472D-9E68-FDD405370B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18" y="2808635"/>
            <a:ext cx="3361635" cy="252122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38128A5-A242-AAD3-B91B-6442F6872B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390" y="2748999"/>
            <a:ext cx="3147391" cy="236054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61BF449-C582-C1B5-1C8D-20BCC9CE14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304" y="4497457"/>
            <a:ext cx="3147391" cy="2360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7590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0F39A2-4B5F-2C0F-149A-7578FFA2C6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D2C78E9-F885-03C2-D05A-519DBC0F16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364974"/>
            <a:ext cx="8104533" cy="2226365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Продуктивная  деятельность – отношение к герою сказки.</a:t>
            </a:r>
            <a:br>
              <a:rPr lang="ru-RU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Цель: способствовать выражению отношения к героям сказки, воплощение детских переживаний в художественной деятельности. Развитию навыков сопереживания, сочувствия к судьбе и поступкам героев сказки.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98021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7EA5BE23-D480-5F68-0111-CCACC43C47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662609"/>
            <a:ext cx="7886700" cy="5628652"/>
          </a:xfrm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чего нужны нам сказки? Что в них ищет человек?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Может быть добро и ласку, может быть вчерашний снег. 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сказке радость побеждает, сказка учит нас любить.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 сказке звери оживают, начинают говорить.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сказке все бывает честно: и начало, и конец. 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Смелый принц ведет принцессу непременно под венец. 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Белоснежка и русалка, старый карлик, добрый гном –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Покидать нам сказку жалко, как уютный старый дом.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Прочитайте сказки детям! Научите их любить!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Может быть на этом свете станет легче людям жить!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07290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1AE68493-3706-5251-FA27-347C87FBB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66218"/>
            <a:ext cx="7886700" cy="1325563"/>
          </a:xfrm>
        </p:spPr>
        <p:txBody>
          <a:bodyPr/>
          <a:lstStyle/>
          <a:p>
            <a:pPr algn="ctr"/>
            <a:r>
              <a:rPr lang="ru-RU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53611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365127"/>
            <a:ext cx="8237054" cy="2007011"/>
          </a:xfrm>
        </p:spPr>
        <p:txBody>
          <a:bodyPr>
            <a:normAutofit/>
          </a:bodyPr>
          <a:lstStyle/>
          <a:p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Сказка это зернышко, из которого подрастает эмоциональная оценка ребенком жизненных явлений…» </a:t>
            </a:r>
            <a:endParaRPr lang="ru-RU" sz="2000" dirty="0"/>
          </a:p>
        </p:txBody>
      </p:sp>
      <p:sp>
        <p:nvSpPr>
          <p:cNvPr id="4" name="Заголовок 2">
            <a:extLst>
              <a:ext uri="{FF2B5EF4-FFF2-40B4-BE49-F238E27FC236}">
                <a16:creationId xmlns:a16="http://schemas.microsoft.com/office/drawing/2014/main" id="{59BBF78F-0A41-133F-8E7E-EFE8F0B5F038}"/>
              </a:ext>
            </a:extLst>
          </p:cNvPr>
          <p:cNvSpPr txBox="1">
            <a:spLocks/>
          </p:cNvSpPr>
          <p:nvPr/>
        </p:nvSpPr>
        <p:spPr>
          <a:xfrm>
            <a:off x="628650" y="2134293"/>
            <a:ext cx="8237054" cy="22322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524486-042B-BC4C-972A-AE19DA3183CA}"/>
              </a:ext>
            </a:extLst>
          </p:cNvPr>
          <p:cNvSpPr txBox="1"/>
          <p:nvPr/>
        </p:nvSpPr>
        <p:spPr>
          <a:xfrm>
            <a:off x="453473" y="2313179"/>
            <a:ext cx="8237053" cy="2112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«Чтение сказок это тропинка по которой умелый, умный взрослый находит путь к сердцу ребенка…»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В.А. Сухомлинский.</a:t>
            </a:r>
          </a:p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A4C66E-5A15-7EF8-D688-EF8752D293A7}"/>
              </a:ext>
            </a:extLst>
          </p:cNvPr>
          <p:cNvSpPr txBox="1"/>
          <p:nvPr/>
        </p:nvSpPr>
        <p:spPr>
          <a:xfrm>
            <a:off x="628651" y="4035942"/>
            <a:ext cx="7084116" cy="1984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Сказка ложь, да в не намек, добрым молодцам урок.                                    					Народная мудрость.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2658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extLst>
              <a:ext uri="{FF2B5EF4-FFF2-40B4-BE49-F238E27FC236}">
                <a16:creationId xmlns:a16="http://schemas.microsoft.com/office/drawing/2014/main" id="{AD704EDC-7E06-5C8B-14B0-A809DA36200F}"/>
              </a:ext>
            </a:extLst>
          </p:cNvPr>
          <p:cNvSpPr/>
          <p:nvPr/>
        </p:nvSpPr>
        <p:spPr>
          <a:xfrm>
            <a:off x="3319668" y="1126435"/>
            <a:ext cx="2504661" cy="112643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СКАЗКА</a:t>
            </a: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1E7797C6-1817-7CE5-69E7-261C90291D2B}"/>
              </a:ext>
            </a:extLst>
          </p:cNvPr>
          <p:cNvSpPr/>
          <p:nvPr/>
        </p:nvSpPr>
        <p:spPr>
          <a:xfrm>
            <a:off x="6096000" y="2961859"/>
            <a:ext cx="2504661" cy="112643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богатство содержания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4FF2DCAD-44AC-54CC-1AFD-064A8F9542C4}"/>
              </a:ext>
            </a:extLst>
          </p:cNvPr>
          <p:cNvSpPr/>
          <p:nvPr/>
        </p:nvSpPr>
        <p:spPr>
          <a:xfrm>
            <a:off x="3319669" y="2961859"/>
            <a:ext cx="2504661" cy="112643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986B823F-67B4-43A5-DD9D-A85F59DD710F}"/>
              </a:ext>
            </a:extLst>
          </p:cNvPr>
          <p:cNvSpPr/>
          <p:nvPr/>
        </p:nvSpPr>
        <p:spPr>
          <a:xfrm>
            <a:off x="543339" y="2961860"/>
            <a:ext cx="2504661" cy="112643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поэтический язык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0B5CA55F-AB38-487D-97DC-01790D3213E3}"/>
              </a:ext>
            </a:extLst>
          </p:cNvPr>
          <p:cNvCxnSpPr>
            <a:cxnSpLocks/>
            <a:stCxn id="4" idx="3"/>
            <a:endCxn id="7" idx="0"/>
          </p:cNvCxnSpPr>
          <p:nvPr/>
        </p:nvCxnSpPr>
        <p:spPr>
          <a:xfrm flipH="1">
            <a:off x="1795670" y="2087907"/>
            <a:ext cx="1890797" cy="87395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A49B8AB6-BC2E-525C-9125-45D2C26386C2}"/>
              </a:ext>
            </a:extLst>
          </p:cNvPr>
          <p:cNvCxnSpPr>
            <a:cxnSpLocks/>
            <a:stCxn id="4" idx="5"/>
            <a:endCxn id="5" idx="0"/>
          </p:cNvCxnSpPr>
          <p:nvPr/>
        </p:nvCxnSpPr>
        <p:spPr>
          <a:xfrm>
            <a:off x="5457530" y="2087907"/>
            <a:ext cx="1890801" cy="8739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7768D040-15AE-D2D3-5535-88EF7512EBE6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4512129" y="2252870"/>
            <a:ext cx="59871" cy="7089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D5965FE6-F193-F8CD-D3B2-B5D7C7767273}"/>
              </a:ext>
            </a:extLst>
          </p:cNvPr>
          <p:cNvSpPr txBox="1"/>
          <p:nvPr/>
        </p:nvSpPr>
        <p:spPr>
          <a:xfrm>
            <a:off x="3854727" y="3301516"/>
            <a:ext cx="1602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глубина идей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648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648BCF1-5C32-32E5-B8FB-5A74FCD3663C}"/>
              </a:ext>
            </a:extLst>
          </p:cNvPr>
          <p:cNvSpPr txBox="1"/>
          <p:nvPr/>
        </p:nvSpPr>
        <p:spPr>
          <a:xfrm>
            <a:off x="450575" y="1028343"/>
            <a:ext cx="8110330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Нравственность – это неотъемлемая  сторона личности, обеспечивающая добровольное соблюдение ею существующих норм, правил, принципов поведения. Они находят  выражение в отношении к Родине, обществу, </a:t>
            </a:r>
          </a:p>
          <a:p>
            <a:pPr algn="just"/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коллективу, отдельным людям, к самому себе, труду и к результатам труда.    </a:t>
            </a:r>
          </a:p>
          <a:p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	</a:t>
            </a: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И.С. Марьенко.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1318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15FE88-4F40-9876-E293-038B8545E0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873FD7-EC5D-CA1A-FE81-E11AFA139F6F}"/>
              </a:ext>
            </a:extLst>
          </p:cNvPr>
          <p:cNvSpPr txBox="1"/>
          <p:nvPr/>
        </p:nvSpPr>
        <p:spPr>
          <a:xfrm>
            <a:off x="927652" y="914400"/>
            <a:ext cx="71561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НРАВСТВЕННОГО ВОСПИТАНИЯ</a:t>
            </a:r>
            <a:endParaRPr lang="ru-RU" sz="32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F41F9D2-B9FD-E7E5-BFA4-8BD0AC6A4BBB}"/>
              </a:ext>
            </a:extLst>
          </p:cNvPr>
          <p:cNvSpPr txBox="1"/>
          <p:nvPr/>
        </p:nvSpPr>
        <p:spPr>
          <a:xfrm>
            <a:off x="596348" y="1868557"/>
            <a:ext cx="793805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Усвоение норм и ценностей, принятых в обществе, воспитание моральных и нравственных качеств ребенка, формирование умения  правильно оценивать свои поступки и поступки сверстников.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общения и взаимодействия ребенка с взрослыми и сверстниками, развитие социального и эмоционального интеллекта, эмоциональной отзывчивости, сопереживания, уважительного и доброжелательного отношения к окружающим.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готовности детей к совместной деятельности, развитие умения договариваться, самостоятельно разрешать конфликты со сверстниками.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235008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2A6736-C3E0-56F7-F8A0-209C563D68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9D89EAE-C21C-51D6-D8F1-AB94ADE64A62}"/>
              </a:ext>
            </a:extLst>
          </p:cNvPr>
          <p:cNvSpPr txBox="1"/>
          <p:nvPr/>
        </p:nvSpPr>
        <p:spPr>
          <a:xfrm>
            <a:off x="987287" y="689113"/>
            <a:ext cx="71561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нравственного воспитания детей младшей группы</a:t>
            </a:r>
            <a:endParaRPr lang="ru-RU" sz="4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C3A6422-395B-482E-029A-3C6B35205880}"/>
              </a:ext>
            </a:extLst>
          </p:cNvPr>
          <p:cNvSpPr txBox="1"/>
          <p:nvPr/>
        </p:nvSpPr>
        <p:spPr>
          <a:xfrm>
            <a:off x="596348" y="1868557"/>
            <a:ext cx="7938052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Закреплять навыки организованного поведения в детском саду, дома, на улице. Продолжать формировать элементарные представления о том, что хорошо и что плохо.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Обеспечивать условия для нравственного воспитания детей. Поощрять попытки пожалеть сверстника, обнять его, помочь. Создавать игровые ситуации, способствующие формированию внимательного, заботливого отношения к окружающим. Приучать детей общаться спокойной, без крика.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Формировать доброжелательное отношение друг к другу, умение делиться с товарищем, опыт правильной оценки хороших и плохих поступков.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Учить жить дружно, вместе пользоваться игрушками, книгами, помогать друг другу.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Приучать детей к вежливости (учить здороваться, прощаться, благодарить за помощь).</a:t>
            </a:r>
          </a:p>
          <a:p>
            <a:pPr algn="just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1104187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F1F4AC-BFD4-1663-7E9D-3F35843666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526EF80-8DFE-B4BC-8174-AE5851B85F45}"/>
              </a:ext>
            </a:extLst>
          </p:cNvPr>
          <p:cNvSpPr txBox="1"/>
          <p:nvPr/>
        </p:nvSpPr>
        <p:spPr>
          <a:xfrm>
            <a:off x="987287" y="689113"/>
            <a:ext cx="71561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Преимущества сказки в нравственном воспитании дошкольников.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121039-5F83-762A-407A-4FBBBAB8FE2D}"/>
              </a:ext>
            </a:extLst>
          </p:cNvPr>
          <p:cNvSpPr txBox="1"/>
          <p:nvPr/>
        </p:nvSpPr>
        <p:spPr>
          <a:xfrm>
            <a:off x="675861" y="1868557"/>
            <a:ext cx="8017565" cy="5014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Сказка: 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отвечает природе ребенка, близка его мышлению, представлению.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помогает детям разобраться, что хорошо, а что плохо, отличить добро и зло.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дети получают информацию о моральных устоях и культурных ценностях общества.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развивает в детях гуманные чувства, доброту, щедрость, трудолюбие, правдивость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Сказка- это способ, при котором без истерик, ругани и нотаций поможет ребенку избавиться от вредных привычек или наоборот привить хорошие качества.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1933720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A4D00F-1DCB-0B47-A81A-E40921C86F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2DF444-372B-EA9D-30F3-A388CBA34A41}"/>
              </a:ext>
            </a:extLst>
          </p:cNvPr>
          <p:cNvSpPr txBox="1"/>
          <p:nvPr/>
        </p:nvSpPr>
        <p:spPr>
          <a:xfrm>
            <a:off x="987287" y="689113"/>
            <a:ext cx="71561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направления работы по решению задач нравственного воспитания дошкольников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698F854-491C-C795-3628-9008561C97DA}"/>
              </a:ext>
            </a:extLst>
          </p:cNvPr>
          <p:cNvSpPr txBox="1"/>
          <p:nvPr/>
        </p:nvSpPr>
        <p:spPr>
          <a:xfrm>
            <a:off x="563217" y="2373566"/>
            <a:ext cx="8017565" cy="3780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и углубление представлений о доброжелательности и взаимопомощи.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Обогащение знаний о гуманных чувствах на примере сказочных персонажей.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Воспитание стремления проявлять в своем поведении гуманные чувства.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0127796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B6DBFD34-7775-3A61-F54E-2C7A6588DA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419213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Этапы работы со сказкой</a:t>
            </a:r>
            <a:endParaRPr lang="ru-RU" sz="11500" dirty="0"/>
          </a:p>
        </p:txBody>
      </p:sp>
    </p:spTree>
    <p:extLst>
      <p:ext uri="{BB962C8B-B14F-4D97-AF65-F5344CB8AC3E}">
        <p14:creationId xmlns:p14="http://schemas.microsoft.com/office/powerpoint/2010/main" val="22154542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</TotalTime>
  <Words>662</Words>
  <Application>Microsoft Office PowerPoint</Application>
  <PresentationFormat>Экран (4:3)</PresentationFormat>
  <Paragraphs>50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Тема Office</vt:lpstr>
      <vt:lpstr>Сказка как средство воспитания нравственных качеств младших дошкольников</vt:lpstr>
      <vt:lpstr>«Сказка это зернышко, из которого подрастает эмоциональная оценка ребенком жизненных явлений…»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Этапы работы со сказкой</vt:lpstr>
      <vt:lpstr>Знакомство со сказкой – чтение, рассматривание иллюстраций, беседы по содержанию. Цель: воспитание эмоционального отношения к действиям и героям сказки</vt:lpstr>
      <vt:lpstr>Эмоциональное восприятие сказки – пересказ детьми сказки, подвижные игры с персонажами сказок. Цель: закрепление содержания сказок, формирование понятия сути сказки. </vt:lpstr>
      <vt:lpstr>Инсценировка сюжетов сказок. Цель: формирование понимания нравственных уроков сказки, умения оценивать поступки героев сказок</vt:lpstr>
      <vt:lpstr>Продуктивная  деятельность – отношение к герою сказки. Цель: способствовать выражению отношения к героям сказки, воплощение детских переживаний в художественной деятельности. Развитию навыков сопереживания, сочувствия к судьбе и поступкам героев сказки. 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Поршина Яна Александровна</cp:lastModifiedBy>
  <cp:revision>14</cp:revision>
  <dcterms:created xsi:type="dcterms:W3CDTF">2015-01-07T10:14:09Z</dcterms:created>
  <dcterms:modified xsi:type="dcterms:W3CDTF">2024-03-05T08:55:05Z</dcterms:modified>
</cp:coreProperties>
</file>