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0"/>
  </p:notesMasterIdLst>
  <p:sldIdLst>
    <p:sldId id="258" r:id="rId2"/>
    <p:sldId id="272" r:id="rId3"/>
    <p:sldId id="275" r:id="rId4"/>
    <p:sldId id="276" r:id="rId5"/>
    <p:sldId id="273" r:id="rId6"/>
    <p:sldId id="277" r:id="rId7"/>
    <p:sldId id="267" r:id="rId8"/>
    <p:sldId id="279" r:id="rId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CBF"/>
    <a:srgbClr val="003399"/>
    <a:srgbClr val="FFFFFF"/>
    <a:srgbClr val="FCC9FD"/>
    <a:srgbClr val="FEDBC8"/>
    <a:srgbClr val="0087E6"/>
    <a:srgbClr val="24FCCE"/>
    <a:srgbClr val="C9F4FD"/>
    <a:srgbClr val="E7F9FF"/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00" autoAdjust="0"/>
    <p:restoredTop sz="94660"/>
  </p:normalViewPr>
  <p:slideViewPr>
    <p:cSldViewPr>
      <p:cViewPr varScale="1">
        <p:scale>
          <a:sx n="83" d="100"/>
          <a:sy n="83" d="100"/>
        </p:scale>
        <p:origin x="-165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CFF9AA-9A18-4CCE-A589-054A820BBF12}" type="datetimeFigureOut">
              <a:rPr lang="ru-RU" smtClean="0"/>
              <a:pPr/>
              <a:t>20.02.2024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174600-961C-4C1A-A3FE-D5158CDEB7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61883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74600-961C-4C1A-A3FE-D5158CDEB7AA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36601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CCA4D45-2AF0-4BD7-8B26-C0043AF28EFD}" type="datetimeFigureOut">
              <a:rPr lang="ru-RU" smtClean="0"/>
              <a:pPr>
                <a:defRPr/>
              </a:pPr>
              <a:t>20.02.2024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D4436A-2D13-4FE2-ADC3-7C6973EAAF5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18E64D4-F202-45D9-90F5-8FAE21A247BA}" type="datetimeFigureOut">
              <a:rPr lang="ru-RU" smtClean="0"/>
              <a:pPr>
                <a:defRPr/>
              </a:pPr>
              <a:t>20.02.2024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FCB77B5-31DF-4B93-BE84-CA7453EC672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8A0A515-A789-4B2A-8588-B89B965AFEFB}" type="datetimeFigureOut">
              <a:rPr lang="ru-RU" smtClean="0"/>
              <a:pPr>
                <a:defRPr/>
              </a:pPr>
              <a:t>20.02.2024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97092D-83F6-4614-81BC-BE9D1120B91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>
            <a:spLocks noGrp="1"/>
          </p:cNvSpPr>
          <p:nvPr>
            <p:ph type="title"/>
          </p:nvPr>
        </p:nvSpPr>
        <p:spPr>
          <a:xfrm>
            <a:off x="2714550" y="3391951"/>
            <a:ext cx="3714900" cy="8652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5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title" idx="2" hasCustomPrompt="1"/>
          </p:nvPr>
        </p:nvSpPr>
        <p:spPr>
          <a:xfrm>
            <a:off x="3746550" y="1971900"/>
            <a:ext cx="1650900" cy="130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70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 b="1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 b="1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 b="1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 b="1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 b="1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 b="1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 b="1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 b="1"/>
            </a:lvl9pPr>
          </a:lstStyle>
          <a:p>
            <a:r>
              <a:t>xx%</a:t>
            </a:r>
          </a:p>
        </p:txBody>
      </p:sp>
      <p:sp>
        <p:nvSpPr>
          <p:cNvPr id="18" name="Google Shape;18;p3"/>
          <p:cNvSpPr txBox="1">
            <a:spLocks noGrp="1"/>
          </p:cNvSpPr>
          <p:nvPr>
            <p:ph type="subTitle" idx="1"/>
          </p:nvPr>
        </p:nvSpPr>
        <p:spPr>
          <a:xfrm>
            <a:off x="2291400" y="4372833"/>
            <a:ext cx="4561200" cy="52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16CA801-5231-4F73-9044-0B2A781A69C4}" type="datetimeFigureOut">
              <a:rPr lang="ru-RU" smtClean="0"/>
              <a:pPr>
                <a:defRPr/>
              </a:pPr>
              <a:t>20.02.2024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7067B0-38AA-42B7-B540-150DA4400E7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CBE3B72-1150-426F-A278-4C809FCD4FC0}" type="datetimeFigureOut">
              <a:rPr lang="ru-RU" smtClean="0"/>
              <a:pPr>
                <a:defRPr/>
              </a:pPr>
              <a:t>20.02.2024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CDEE36-B8D7-4A8A-8CDF-B3B063B7FA2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CE13EF6-FB29-4117-B714-AC03B17E33FA}" type="datetimeFigureOut">
              <a:rPr lang="ru-RU" smtClean="0"/>
              <a:pPr>
                <a:defRPr/>
              </a:pPr>
              <a:t>20.02.2024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B50DF8-F651-4160-858D-6731097AF74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2E1E8AE-8C3C-416C-8365-5992D73D05F8}" type="datetimeFigureOut">
              <a:rPr lang="ru-RU" smtClean="0"/>
              <a:pPr>
                <a:defRPr/>
              </a:pPr>
              <a:t>20.02.2024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241AB31-A434-4417-AF15-4AEE286E8DF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A107A22-59C4-4145-9862-D0023F07FEDC}" type="datetimeFigureOut">
              <a:rPr lang="ru-RU" smtClean="0"/>
              <a:pPr>
                <a:defRPr/>
              </a:pPr>
              <a:t>20.02.2024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CB8A5B-833A-481E-8BCD-53EA5F281EC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5F15240-B1B3-42F2-8F02-3D8EF94F8979}" type="datetimeFigureOut">
              <a:rPr lang="ru-RU" smtClean="0"/>
              <a:pPr>
                <a:defRPr/>
              </a:pPr>
              <a:t>20.02.2024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716A4C-9EDE-49F6-98BC-CE60C0644AA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AF8A9B8-63E0-4B09-866C-E2CDB5C1F020}" type="datetimeFigureOut">
              <a:rPr lang="ru-RU" smtClean="0"/>
              <a:pPr>
                <a:defRPr/>
              </a:pPr>
              <a:t>20.02.2024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2AF6F5-61ED-4A28-AA1E-86B251C5F11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EA2B031-0B75-4718-86D9-2E4A37236325}" type="datetimeFigureOut">
              <a:rPr lang="ru-RU" smtClean="0"/>
              <a:pPr>
                <a:defRPr/>
              </a:pPr>
              <a:t>20.02.2024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pPr>
              <a:defRPr/>
            </a:pPr>
            <a:fld id="{D539EF82-5DB2-4E72-A9AA-6EBFA0A3CAB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3B4B9459-FBBF-49D5-B984-0A1F936035D2}" type="datetimeFigureOut">
              <a:rPr lang="ru-RU" smtClean="0"/>
              <a:pPr>
                <a:defRPr/>
              </a:pPr>
              <a:t>20.02.2024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44E1A8AD-EA71-406A-82C5-BEC65C6A7D4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5517232"/>
          </a:xfrm>
        </p:spPr>
        <p:txBody>
          <a:bodyPr>
            <a:noAutofit/>
          </a:bodyPr>
          <a:lstStyle/>
          <a:p>
            <a:pPr lvl="0" algn="ctr"/>
            <a:r>
              <a:rPr lang="ru-RU" sz="1400" b="1" dirty="0" smtClean="0"/>
              <a:t/>
            </a:r>
            <a:br>
              <a:rPr lang="ru-RU" sz="1400" b="1" dirty="0" smtClean="0"/>
            </a:br>
            <a:r>
              <a:rPr lang="ru-RU" sz="1400" b="1" dirty="0" smtClean="0"/>
              <a:t/>
            </a:r>
            <a:br>
              <a:rPr lang="ru-RU" sz="1400" b="1" dirty="0" smtClean="0"/>
            </a:br>
            <a:r>
              <a:rPr lang="ru-RU" sz="1400" b="1" dirty="0" smtClean="0"/>
              <a:t/>
            </a:r>
            <a:br>
              <a:rPr lang="ru-RU" sz="1400" b="1" dirty="0" smtClean="0"/>
            </a:b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28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ПОВЫШЕНИЕ МОТИВАЦИИ УЧАЩИХСЯ К ОБУЧЕНИЮ НА УРОКАХ ФИЗИЧЕСКОЙ КУЛЬТУРЫ В </a:t>
            </a:r>
            <a:r>
              <a:rPr lang="ru-RU" sz="28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ШКОЛЕ</a:t>
            </a: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800" dirty="0" smtClean="0"/>
              <a:t>Павлова Анна Евгеньевна, </a:t>
            </a:r>
            <a:br>
              <a:rPr lang="ru-RU" sz="2800" dirty="0" smtClean="0"/>
            </a:br>
            <a:r>
              <a:rPr lang="ru-RU" sz="2000" dirty="0" smtClean="0"/>
              <a:t>учитель физической </a:t>
            </a:r>
            <a:r>
              <a:rPr lang="ru-RU" sz="2000" dirty="0" smtClean="0"/>
              <a:t>культуры</a:t>
            </a:r>
            <a:br>
              <a:rPr lang="ru-RU" sz="2000" dirty="0" smtClean="0"/>
            </a:br>
            <a:r>
              <a:rPr lang="ru-RU" sz="2000" dirty="0" smtClean="0"/>
              <a:t> ГБОУ СОШ </a:t>
            </a:r>
            <a:r>
              <a:rPr lang="ru-RU" sz="2000" dirty="0" smtClean="0"/>
              <a:t>№249</a:t>
            </a:r>
            <a:br>
              <a:rPr lang="ru-RU" sz="2000" dirty="0" smtClean="0"/>
            </a:br>
            <a:r>
              <a:rPr lang="ru-RU" sz="2000" dirty="0" smtClean="0"/>
              <a:t> Кировского района Санкт-Петербурга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 smtClean="0"/>
          </a:p>
        </p:txBody>
      </p:sp>
      <p:sp>
        <p:nvSpPr>
          <p:cNvPr id="14" name="Прямоугольник 13"/>
          <p:cNvSpPr/>
          <p:nvPr/>
        </p:nvSpPr>
        <p:spPr>
          <a:xfrm>
            <a:off x="0" y="6072188"/>
            <a:ext cx="9144000" cy="785812"/>
          </a:xfrm>
          <a:prstGeom prst="rect">
            <a:avLst/>
          </a:prstGeom>
          <a:gradFill flip="none"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620688"/>
            <a:ext cx="8229600" cy="360040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 smtClean="0"/>
              <a:t>Теоретическое обоснование</a:t>
            </a:r>
            <a:endParaRPr lang="ru-RU" sz="2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052736"/>
            <a:ext cx="8229600" cy="4695800"/>
          </a:xfrm>
        </p:spPr>
        <p:txBody>
          <a:bodyPr>
            <a:normAutofit/>
          </a:bodyPr>
          <a:lstStyle/>
          <a:p>
            <a:pPr marL="0" lvl="0" indent="0" algn="just">
              <a:buClr>
                <a:srgbClr val="0BD0D9"/>
              </a:buClr>
              <a:buNone/>
            </a:pP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marL="0" lvl="0" indent="0" algn="just">
              <a:buClr>
                <a:srgbClr val="0BD0D9"/>
              </a:buClr>
              <a:buNone/>
            </a:pPr>
            <a:endParaRPr lang="ru-RU" sz="16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buClr>
                <a:srgbClr val="0BD0D9"/>
              </a:buClr>
              <a:buNone/>
            </a:pP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Мотивация – это система внутренних и внешних мотивов, заставляющих человека поступать определенным образом. На первый взгляд, это что-то абстрактное и далекое, но без этого невозможны ни желания, ни радость от их осуществления. И действительно, даже путешествие не принесет счастья тому, кто не желает туда отправляться. </a:t>
            </a:r>
          </a:p>
          <a:p>
            <a:pPr marL="0" lvl="0" indent="0" algn="just">
              <a:buClr>
                <a:srgbClr val="0BD0D9"/>
              </a:buClr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buClr>
                <a:srgbClr val="0BD0D9"/>
              </a:buCl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	Мотивация связана с нашими интересами и потребностями. Именно поэтому она индивидуальна. Также она определяет стремления личности и в то же время обусловлена ее психофизиологическими свойствами.</a:t>
            </a:r>
          </a:p>
          <a:p>
            <a:pPr marL="0" lvl="0" indent="0" algn="just">
              <a:buClr>
                <a:srgbClr val="0BD0D9"/>
              </a:buClr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buClr>
                <a:srgbClr val="0BD0D9"/>
              </a:buCl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	Ключевое понятие мотивации – мотив. Это идеальный (не обязательно существующий в материальном мире) предмет, на достижение которого направлена деятельность личности.</a:t>
            </a:r>
          </a:p>
          <a:p>
            <a:pPr marL="0" lvl="0" indent="0" algn="just">
              <a:buClr>
                <a:srgbClr val="0BD0D9"/>
              </a:buClr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endParaRPr lang="ru-RU" sz="2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1628800"/>
            <a:ext cx="7560840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4617B"/>
                </a:solidFill>
                <a:latin typeface="Calibri"/>
                <a:ea typeface="+mj-ea"/>
                <a:cs typeface="+mj-cs"/>
              </a:rPr>
              <a:t> </a:t>
            </a:r>
            <a:r>
              <a:rPr lang="ru-RU" sz="2800" b="1" dirty="0">
                <a:solidFill>
                  <a:srgbClr val="04617B"/>
                </a:solidFill>
                <a:latin typeface="Calibri"/>
                <a:ea typeface="+mj-ea"/>
                <a:cs typeface="+mj-cs"/>
              </a:rPr>
              <a:t/>
            </a:r>
            <a:br>
              <a:rPr lang="ru-RU" sz="2800" b="1" dirty="0">
                <a:solidFill>
                  <a:srgbClr val="04617B"/>
                </a:solidFill>
                <a:latin typeface="Calibri"/>
                <a:ea typeface="+mj-ea"/>
                <a:cs typeface="+mj-cs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855705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64807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b="1" dirty="0" smtClean="0"/>
              <a:t/>
            </a:r>
            <a:br>
              <a:rPr lang="ru-RU" sz="2400" b="1" dirty="0" smtClean="0"/>
            </a:br>
            <a:endParaRPr lang="ru-RU" sz="24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419872" y="980729"/>
            <a:ext cx="532859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Физическое воспитание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- совершенно особый образовательный предмет, затрагивающий как биологическую, так и психологическую, а также  социальную сущность подростка. Одним из важнейших направлений физического воспитания является приобщение детей и взрослых к физической культуре</a:t>
            </a:r>
          </a:p>
          <a:p>
            <a:pPr algn="just"/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187624" y="3212976"/>
            <a:ext cx="457200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Важная воспитательная задача урока физкультуры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— привить учащимся интерес и любовь к систематическим занятиям физической культурой. Интерес к физической культуре - одно из проявлений сложных процессов мотивационной сферы. По отношению к школьнику мотивацию следует различать, как внутреннюю, так и внешнюю. </a:t>
            </a: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Успешная реализация мотивов и целей вызывает у школьника вдохновение успехом, желание продолжать занятия по собственной инициативе, то есть внутреннюю мотивацию и интерес.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IMG_20220219_10110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88224" y="3573016"/>
            <a:ext cx="2144837" cy="2859782"/>
          </a:xfrm>
          <a:prstGeom prst="rect">
            <a:avLst/>
          </a:prstGeom>
        </p:spPr>
      </p:pic>
      <p:pic>
        <p:nvPicPr>
          <p:cNvPr id="7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908720"/>
            <a:ext cx="2752117" cy="2069563"/>
          </a:xfrm>
        </p:spPr>
      </p:pic>
    </p:spTree>
    <p:extLst>
      <p:ext uri="{BB962C8B-B14F-4D97-AF65-F5344CB8AC3E}">
        <p14:creationId xmlns:p14="http://schemas.microsoft.com/office/powerpoint/2010/main" val="36046138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0" y="6072188"/>
            <a:ext cx="9144000" cy="785812"/>
          </a:xfrm>
          <a:prstGeom prst="rect">
            <a:avLst/>
          </a:prstGeom>
          <a:gradFill flip="none"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755576" y="836712"/>
            <a:ext cx="770485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работе с детьми учителю ни в коем случае нельзя забывать, что мотивация, влияя на формирование двигательных навыков и развитие физических качеств учащихся, существенным образом зависит от силы их нервной системы (особенно со стороны возбуждения). Практика показывает, например, что обычная учебная мотивация повышает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обучаемость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 развитие, двигательные качество более значительно у детей со слабой нервной системой, а игровая и соревновательная деятельность – у детей с сильной нервной системой. Неодинаковое влияние на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обучаемость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лиц с сильной и слабой нервной системой оказывают и различные методы обучения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" name="Содержимое 15" descr="20180210_12133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27784" y="3429000"/>
            <a:ext cx="3879105" cy="254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0621125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32656"/>
            <a:ext cx="8229600" cy="924712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Идея моего педагогического опыта</a:t>
            </a:r>
            <a:endParaRPr lang="ru-RU" sz="2400" dirty="0"/>
          </a:p>
        </p:txBody>
      </p:sp>
      <p:sp>
        <p:nvSpPr>
          <p:cNvPr id="6" name="Овал 5"/>
          <p:cNvSpPr/>
          <p:nvPr/>
        </p:nvSpPr>
        <p:spPr>
          <a:xfrm>
            <a:off x="1979712" y="1412776"/>
            <a:ext cx="5256584" cy="208823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699792" y="1700808"/>
            <a:ext cx="381642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Повышение мотивации учащихся к учебной деятельности, уровня обученности путем применения инновационных образовательных технологий, направленных на 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0" y="3861048"/>
            <a:ext cx="31318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Формирование здорового образа жизни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975648" y="3933056"/>
            <a:ext cx="31683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Формирование двигательной активности учащихся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2627784" y="4725144"/>
            <a:ext cx="40324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Совершенствование индивидуальной и групповой работы с учащимися</a:t>
            </a:r>
            <a:endParaRPr lang="ru-RU" dirty="0"/>
          </a:p>
        </p:txBody>
      </p:sp>
      <p:sp>
        <p:nvSpPr>
          <p:cNvPr id="20" name="Стрелка вниз 19"/>
          <p:cNvSpPr/>
          <p:nvPr/>
        </p:nvSpPr>
        <p:spPr>
          <a:xfrm>
            <a:off x="4499992" y="3789040"/>
            <a:ext cx="432048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низ 21"/>
          <p:cNvSpPr/>
          <p:nvPr/>
        </p:nvSpPr>
        <p:spPr>
          <a:xfrm rot="19107130">
            <a:off x="7262551" y="2917965"/>
            <a:ext cx="432048" cy="80744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низ 22"/>
          <p:cNvSpPr/>
          <p:nvPr/>
        </p:nvSpPr>
        <p:spPr>
          <a:xfrm rot="2622489">
            <a:off x="1441384" y="3046878"/>
            <a:ext cx="432048" cy="75729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55599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Rectangle 1"/>
          <p:cNvSpPr>
            <a:spLocks noChangeArrowheads="1"/>
          </p:cNvSpPr>
          <p:nvPr/>
        </p:nvSpPr>
        <p:spPr bwMode="auto">
          <a:xfrm>
            <a:off x="683568" y="692696"/>
            <a:ext cx="846043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Повышения эмоционального настроя дополнительной системой оценивания умений и навыков учащихся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accent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922" name="Rectangle 2"/>
          <p:cNvSpPr>
            <a:spLocks noChangeArrowheads="1"/>
          </p:cNvSpPr>
          <p:nvPr/>
        </p:nvSpPr>
        <p:spPr bwMode="auto">
          <a:xfrm>
            <a:off x="251520" y="1484784"/>
            <a:ext cx="504056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Предлагаемая мною система позволяет скорректировать оценки учащихся и как следствие увеличить желание учащихся заниматься и демонстрировать свои спортивные достижения. Кроме того, сразу решается проблема выставления неудовлетворительных оценок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923" name="Rectangle 3"/>
          <p:cNvSpPr>
            <a:spLocks noChangeArrowheads="1"/>
          </p:cNvSpPr>
          <p:nvPr/>
        </p:nvSpPr>
        <p:spPr bwMode="auto">
          <a:xfrm>
            <a:off x="4499992" y="4149080"/>
            <a:ext cx="4427984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Эта система очень проста. Если учащийся выполнил упражнение лучше, чем другие, он получает «+», т. е. +1 балл. Если учащийся нарушил правила игры или дисциплину, или он просто небрежно выполняет задание педагога, то он получает «–», т. е. –1 балл. В конце каждого урока подводятся итоги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1316766"/>
            <a:ext cx="2880320" cy="238849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3429000"/>
            <a:ext cx="3681925" cy="2808312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0" y="6072188"/>
            <a:ext cx="9144000" cy="785812"/>
          </a:xfrm>
          <a:prstGeom prst="rect">
            <a:avLst/>
          </a:prstGeom>
          <a:gradFill flip="none"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572000" y="4653136"/>
            <a:ext cx="45720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Нужно поддерживать крепость тела, чтобы сохранить крепость духа</a:t>
            </a:r>
          </a:p>
          <a:p>
            <a:pPr algn="just">
              <a:buNone/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В.Гюго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827584" y="3861048"/>
            <a:ext cx="74888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Применение инновационных педагогических технологий способствует решению поставленных задач, помогает добиться  высоких результатов образовательного процесса, повышая мотивацию обучения и интерес детей к урокам физической культуры</a:t>
            </a:r>
          </a:p>
        </p:txBody>
      </p:sp>
      <p:pic>
        <p:nvPicPr>
          <p:cNvPr id="8" name="Рисунок 7" descr="IMG_20220520_15375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03648" y="764704"/>
            <a:ext cx="6549347" cy="2973409"/>
          </a:xfrm>
          <a:prstGeom prst="rect">
            <a:avLst/>
          </a:prstGeom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836712"/>
            <a:ext cx="8229600" cy="434312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Список использованной литературы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556792"/>
            <a:ext cx="8229600" cy="4320480"/>
          </a:xfrm>
        </p:spPr>
        <p:txBody>
          <a:bodyPr>
            <a:normAutofit fontScale="40000" lnSpcReduction="20000"/>
          </a:bodyPr>
          <a:lstStyle/>
          <a:p>
            <a:r>
              <a:rPr lang="ru-RU" sz="3800" dirty="0" smtClean="0"/>
              <a:t>Физическая культура.1-11 </a:t>
            </a:r>
            <a:r>
              <a:rPr lang="ru-RU" sz="3800" dirty="0" err="1" smtClean="0"/>
              <a:t>классы:комплексная</a:t>
            </a:r>
            <a:r>
              <a:rPr lang="ru-RU" sz="3800" dirty="0" smtClean="0"/>
              <a:t> </a:t>
            </a:r>
            <a:r>
              <a:rPr lang="ru-RU" sz="3800" dirty="0" err="1" smtClean="0"/>
              <a:t>прграмма</a:t>
            </a:r>
            <a:r>
              <a:rPr lang="ru-RU" sz="3800" dirty="0" smtClean="0"/>
              <a:t> физического воспитания учащихся </a:t>
            </a:r>
            <a:r>
              <a:rPr lang="ru-RU" sz="3800" dirty="0" err="1" smtClean="0"/>
              <a:t>В.И.Ляха,А.А</a:t>
            </a:r>
            <a:r>
              <a:rPr lang="ru-RU" sz="3800" dirty="0" smtClean="0"/>
              <a:t>. </a:t>
            </a:r>
            <a:r>
              <a:rPr lang="ru-RU" sz="3800" dirty="0" err="1" smtClean="0"/>
              <a:t>Зданевича</a:t>
            </a:r>
            <a:r>
              <a:rPr lang="ru-RU" sz="3800" dirty="0" smtClean="0"/>
              <a:t> / </a:t>
            </a:r>
            <a:r>
              <a:rPr lang="ru-RU" sz="3800" dirty="0" err="1" smtClean="0"/>
              <a:t>авт.-сост.А.Н.Каинов</a:t>
            </a:r>
            <a:r>
              <a:rPr lang="ru-RU" sz="3800" dirty="0" smtClean="0"/>
              <a:t>, </a:t>
            </a:r>
            <a:r>
              <a:rPr lang="ru-RU" sz="3800" dirty="0" err="1" smtClean="0"/>
              <a:t>Г.И.Курьерова</a:t>
            </a:r>
            <a:r>
              <a:rPr lang="ru-RU" sz="3800" dirty="0" smtClean="0"/>
              <a:t>. – Изд. 2-е. – Волгоград: Учитель, 2016.)</a:t>
            </a:r>
          </a:p>
          <a:p>
            <a:pPr>
              <a:buNone/>
            </a:pPr>
            <a:endParaRPr lang="ru-RU" sz="3800" dirty="0" smtClean="0"/>
          </a:p>
          <a:p>
            <a:r>
              <a:rPr lang="ru-RU" sz="3800" dirty="0" err="1" smtClean="0"/>
              <a:t>Бишаева</a:t>
            </a:r>
            <a:r>
              <a:rPr lang="ru-RU" sz="3800" dirty="0" smtClean="0"/>
              <a:t> А.А., Малков А.А. Физическая культура. Учебник. М.: </a:t>
            </a:r>
            <a:r>
              <a:rPr lang="ru-RU" sz="3800" dirty="0" err="1" smtClean="0"/>
              <a:t>КноРус</a:t>
            </a:r>
            <a:r>
              <a:rPr lang="ru-RU" sz="3800" dirty="0" smtClean="0"/>
              <a:t>, 2020. 312 с.</a:t>
            </a:r>
          </a:p>
          <a:p>
            <a:pPr>
              <a:buNone/>
            </a:pPr>
            <a:endParaRPr lang="ru-RU" sz="3800" dirty="0" smtClean="0"/>
          </a:p>
          <a:p>
            <a:r>
              <a:rPr lang="ru-RU" sz="3800" dirty="0" smtClean="0"/>
              <a:t>Борисов А.Н. Комментарий к Федеральному закону "О физической культуре и спорте в Российской Федерации" (постатейный). М.: </a:t>
            </a:r>
            <a:r>
              <a:rPr lang="ru-RU" sz="3800" dirty="0" err="1" smtClean="0"/>
              <a:t>Юстицинформ</a:t>
            </a:r>
            <a:r>
              <a:rPr lang="ru-RU" sz="3800" dirty="0" smtClean="0"/>
              <a:t>, 2021. 328 с.</a:t>
            </a:r>
          </a:p>
          <a:p>
            <a:pPr>
              <a:buNone/>
            </a:pPr>
            <a:endParaRPr lang="ru-RU" sz="3800" dirty="0" smtClean="0"/>
          </a:p>
          <a:p>
            <a:r>
              <a:rPr lang="ru-RU" sz="3800" dirty="0" smtClean="0"/>
              <a:t>Кузнецов В. С., </a:t>
            </a:r>
            <a:r>
              <a:rPr lang="ru-RU" sz="3800" dirty="0" err="1" smtClean="0"/>
              <a:t>Колодницкий</a:t>
            </a:r>
            <a:r>
              <a:rPr lang="ru-RU" sz="3800" dirty="0" smtClean="0"/>
              <a:t> Г. А. Физическая культура. Учебник. М.: </a:t>
            </a:r>
            <a:r>
              <a:rPr lang="ru-RU" sz="3800" dirty="0" err="1" smtClean="0"/>
              <a:t>КноРус</a:t>
            </a:r>
            <a:r>
              <a:rPr lang="ru-RU" sz="3800" dirty="0" smtClean="0"/>
              <a:t>, 2020. 256 с.</a:t>
            </a:r>
          </a:p>
          <a:p>
            <a:pPr>
              <a:buNone/>
            </a:pPr>
            <a:endParaRPr lang="ru-RU" sz="3800" dirty="0" smtClean="0"/>
          </a:p>
          <a:p>
            <a:r>
              <a:rPr lang="ru-RU" sz="3800" dirty="0" smtClean="0"/>
              <a:t>Элективные курсы по физической культуре. Практическая подготовка / под ред. Зайцев А. А. М.: </a:t>
            </a:r>
            <a:r>
              <a:rPr lang="ru-RU" sz="3800" dirty="0" err="1" smtClean="0"/>
              <a:t>Юрайт</a:t>
            </a:r>
            <a:r>
              <a:rPr lang="ru-RU" sz="3800" dirty="0" smtClean="0"/>
              <a:t>, 2020. 228 с.</a:t>
            </a:r>
          </a:p>
          <a:p>
            <a:pPr>
              <a:buNone/>
            </a:pPr>
            <a:endParaRPr lang="ru-RU" sz="3800" dirty="0" smtClean="0"/>
          </a:p>
          <a:p>
            <a:r>
              <a:rPr lang="ru-RU" sz="3800" dirty="0" smtClean="0"/>
              <a:t>Никитина Н. Н., </a:t>
            </a:r>
            <a:r>
              <a:rPr lang="ru-RU" sz="3800" dirty="0" err="1" smtClean="0"/>
              <a:t>Железнякова</a:t>
            </a:r>
            <a:r>
              <a:rPr lang="ru-RU" sz="3800" dirty="0" smtClean="0"/>
              <a:t> О. М., Петухов М. А., Основы профессионально-педагогической деятельности, </a:t>
            </a:r>
            <a:r>
              <a:rPr lang="ru-RU" sz="3800" dirty="0" err="1" smtClean="0"/>
              <a:t>Уч</a:t>
            </a:r>
            <a:r>
              <a:rPr lang="ru-RU" sz="3800" dirty="0" smtClean="0"/>
              <a:t>. изд., М.: Изд-во «Мастерство», 2002</a:t>
            </a:r>
          </a:p>
          <a:p>
            <a:pPr>
              <a:buNone/>
            </a:pPr>
            <a:endParaRPr lang="ru-RU" sz="3800" dirty="0" smtClean="0"/>
          </a:p>
          <a:p>
            <a:r>
              <a:rPr lang="ru-RU" sz="3800" dirty="0" err="1" smtClean="0"/>
              <a:t>Онищук</a:t>
            </a:r>
            <a:r>
              <a:rPr lang="ru-RU" sz="3800" dirty="0" smtClean="0"/>
              <a:t> В.А. Урок в современной школе: Пособие для учителя. – 2-е изд., </a:t>
            </a:r>
            <a:r>
              <a:rPr lang="ru-RU" sz="3800" dirty="0" err="1" smtClean="0"/>
              <a:t>перераб</a:t>
            </a:r>
            <a:r>
              <a:rPr lang="ru-RU" sz="3800" dirty="0" smtClean="0"/>
              <a:t>. — М.: Просвещение, 1986.</a:t>
            </a:r>
          </a:p>
          <a:p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2965</TotalTime>
  <Words>541</Words>
  <Application>Microsoft Office PowerPoint</Application>
  <PresentationFormat>Экран (4:3)</PresentationFormat>
  <Paragraphs>42</Paragraphs>
  <Slides>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Поток</vt:lpstr>
      <vt:lpstr>      ПОВЫШЕНИЕ МОТИВАЦИИ УЧАЩИХСЯ К ОБУЧЕНИЮ НА УРОКАХ ФИЗИЧЕСКОЙ КУЛЬТУРЫ В ШКОЛЕ  Павлова Анна Евгеньевна,  учитель физической культуры  ГБОУ СОШ №249  Кировского района Санкт-Петербурга  </vt:lpstr>
      <vt:lpstr>Теоретическое обоснование</vt:lpstr>
      <vt:lpstr> </vt:lpstr>
      <vt:lpstr>Презентация PowerPoint</vt:lpstr>
      <vt:lpstr>     Идея моего педагогического опыта</vt:lpstr>
      <vt:lpstr>Презентация PowerPoint</vt:lpstr>
      <vt:lpstr>Презентация PowerPoint</vt:lpstr>
      <vt:lpstr>Список использованной литературы</vt:lpstr>
    </vt:vector>
  </TitlesOfParts>
  <Company>TT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Вход</dc:creator>
  <cp:lastModifiedBy>KAB31</cp:lastModifiedBy>
  <cp:revision>306</cp:revision>
  <dcterms:created xsi:type="dcterms:W3CDTF">2011-04-20T01:36:18Z</dcterms:created>
  <dcterms:modified xsi:type="dcterms:W3CDTF">2024-02-20T09:22:34Z</dcterms:modified>
</cp:coreProperties>
</file>