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651" r:id="rId3"/>
  </p:sldMasterIdLst>
  <p:notesMasterIdLst>
    <p:notesMasterId r:id="rId20"/>
  </p:notesMasterIdLst>
  <p:sldIdLst>
    <p:sldId id="256" r:id="rId4"/>
    <p:sldId id="321" r:id="rId5"/>
    <p:sldId id="342" r:id="rId6"/>
    <p:sldId id="326" r:id="rId7"/>
    <p:sldId id="327" r:id="rId8"/>
    <p:sldId id="319" r:id="rId9"/>
    <p:sldId id="339" r:id="rId10"/>
    <p:sldId id="344" r:id="rId11"/>
    <p:sldId id="345" r:id="rId12"/>
    <p:sldId id="343" r:id="rId13"/>
    <p:sldId id="348" r:id="rId14"/>
    <p:sldId id="350" r:id="rId15"/>
    <p:sldId id="349" r:id="rId16"/>
    <p:sldId id="347" r:id="rId17"/>
    <p:sldId id="351" r:id="rId18"/>
    <p:sldId id="285" r:id="rId19"/>
  </p:sldIdLst>
  <p:sldSz cx="9144000" cy="6858000" type="screen4x3"/>
  <p:notesSz cx="7559675" cy="10691813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 PL SungtiL GB" charset="0"/>
        <a:cs typeface="AR PL SungtiL GB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28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512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DejaVu Sans" charset="0"/>
                <a:cs typeface="DejaVu Sans" charset="0"/>
              </a:defRPr>
            </a:lvl1pPr>
          </a:lstStyle>
          <a:p>
            <a:fld id="{AD1A3D81-517E-455D-B8DC-FAF450C99C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3176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7C21E743-97D9-4FE9-B515-2E1985CB3145}" type="slidenum">
              <a:rPr lang="en-US" altLang="ru-RU" sz="1400">
                <a:ea typeface="AR PL SungtiL GB" charset="0"/>
              </a:rPr>
              <a:pPr/>
              <a:t>1</a:t>
            </a:fld>
            <a:endParaRPr lang="en-US" altLang="ru-RU" sz="1400">
              <a:ea typeface="AR PL SungtiL GB" charset="0"/>
            </a:endParaRPr>
          </a:p>
        </p:txBody>
      </p:sp>
      <p:sp>
        <p:nvSpPr>
          <p:cNvPr id="6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621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9789B70A-BAFB-4C08-B66F-CBA8E1683A19}" type="slidenum">
              <a:rPr lang="en-US" altLang="ru-RU" sz="1400">
                <a:ea typeface="AR PL SungtiL GB" charset="0"/>
              </a:rPr>
              <a:pPr/>
              <a:t>16</a:t>
            </a:fld>
            <a:endParaRPr lang="en-US" altLang="ru-RU" sz="1400">
              <a:ea typeface="AR PL SungtiL GB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629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D87DF-5FD4-4635-A9BF-DEAD56DC5B69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B267E6-C16B-4D3A-9DC0-1724A44C60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04721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74762-6D27-4CD2-B4CE-599BD49ED879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F39703-2241-4E8D-940B-04A8FCAF9E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417163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D5229-839F-4997-A4C2-2A09099CC656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E0548B-E0D4-4F69-8C8C-93DD11787C6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005704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4144C-E434-4162-BFC5-C18F839C43B8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29FFE-662E-4616-8D5C-9F5E2D2E830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338933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242F4-88CA-451C-81CD-BBC71DE7B91B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8DAF50-49E3-40EB-88FD-F3B6AAADE79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911014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9F974-EA22-4CA1-9BA9-CD14B3C7A6E8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9C78D1-E423-4858-B6DE-629C8120044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80101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2DE8E-E8AB-430D-BBEB-57186646C593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11760-3FD0-49A7-9243-6796BBC8872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939210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35113"/>
            <a:ext cx="1943100" cy="638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52700" y="1535113"/>
            <a:ext cx="1943100" cy="638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B1004-0E6E-4929-AD02-28C057674F3D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194DE4-4248-4DDE-BF2E-2E23914CE0D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597942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C91C7-601C-46B6-8BF7-E5D01B08D69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63C0EF-EB1F-44AF-87D9-76BC1F3F6C1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054401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9893E-B20C-402B-85A8-315489BC263D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1C4E9D-0704-4D9F-85FA-7E9AC65E4F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315110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DEEE7-2C8D-430F-B831-0219C76A3415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612CD5-AA40-4832-823E-F8DC450607D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19242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721B7-99FA-4D29-8FAE-D40DFD0709D7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89B469-7C69-41F9-B80B-D1F84EC7EF8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135346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C5652-7A1E-4C55-8B48-775C3C731D0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200E9-28BB-42A7-B658-61017694F63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088169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D9303-214B-49C6-BAAC-526B754C809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73D10B-186A-42BA-BEA0-A5A3A4366C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936295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ED04E-EA5B-4FAF-9102-F0A7D9A3CEE1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F1D30-2B11-49A8-A391-225ED704242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6338069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18986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18986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E23DC-C62F-4B64-ACC0-2BFA43DD3ADA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BAC99-420E-41E5-A519-D7F3267C4EC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6400227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DBEED-336A-4BD5-B5F1-A3F12B2DAC4D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1E5F2D-3AF1-44E2-9A9E-168DC8A7A3E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8999695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807E4-A46C-4C3A-9CED-2790E472403C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5DAE5-09D7-48CD-806A-EC34038358B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340092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3A9C5-3E97-41DC-92C1-ED572D5545B5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C80ED6-3817-4D06-A536-47C1DF74038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8942541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A8884-8F6B-4EFE-AA37-DAABB807B17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04258E-1B02-4BC2-A7DB-6494E3B1878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285121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0E6FC-BB9F-4114-B53F-20B841399D1A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0B8AA-9466-4F96-A37F-995C47F0635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7480934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44A5-8125-41BF-B44F-F369E2CED986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78CB04-3113-45A3-9C47-3E05676892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422098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37203-6508-497F-83CB-76160B600571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F04A5E-654F-4371-9AC5-9A21A32B0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6384725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A39B4-2414-4F55-963F-40BC3CC16CD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C50713-69B1-4D71-B40F-22E7E35B057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5064899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7D180-5D8C-41BC-A4C1-D40826D0214F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3A83FE-D8A4-4B20-9444-53E7D54F617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780978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4AD9B-57DC-41D0-A09D-A4124022AC13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C7A679-F7A2-4757-BBD8-C06CF7D076B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72849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5E64E-F388-4250-8872-2FB0875BE58A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053DA2-A7B5-4C76-83FC-A00D9FE41DD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896556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BEF69-BC84-484C-B0D1-78CC6BB7DC5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6B109-21F8-40D7-A5A4-4331D29D7C4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26155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F8427-C8B4-4296-9B3E-ADCF8C144F7E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4D7A6B-2C58-4730-BE44-255C4C0475C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22506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A461A-9769-40F0-9939-2D229CBBC069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92DBEB-C4D6-4C5C-B4AC-052CCCE1968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585943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629B2-B037-4511-BDAC-DAEBF3CF8C48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CE36D-8008-4F44-A99D-48DDB0E28D0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670108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2728B-72BC-43A6-882F-204899C776C5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5484A6-6C72-48ED-BB01-1E311A190FA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463252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34C4A-430A-4D74-AEC1-DBA55703380D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83080C-3B9D-4276-84DE-D9552634F55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116648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911BA-76EC-42F2-A125-DDEF86896C0C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BF9CDD-5E05-4D7A-9E1C-F58ADA1FA19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47192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Образец заголовка</a:t>
            </a:r>
          </a:p>
        </p:txBody>
      </p:sp>
      <p:sp>
        <p:nvSpPr>
          <p:cNvPr id="1027" name="Rectangle 2"/>
          <p:cNvSpPr>
            <a:spLocks noGrp="1" noChangeArrowheads="1"/>
          </p:cNvSpPr>
          <p:nvPr/>
        </p:nvSpPr>
        <p:spPr bwMode="auto">
          <a:xfrm>
            <a:off x="1371600" y="3886200"/>
            <a:ext cx="6399213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ru-RU" sz="3200">
                <a:solidFill>
                  <a:srgbClr val="000000"/>
                </a:solidFill>
              </a:rPr>
              <a:t>Образец подзаголовка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</a:tabLst>
              <a:defRPr sz="1200">
                <a:solidFill>
                  <a:srgbClr val="8B8B8B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8FBC1EFE-53D9-493F-B24C-78C5AC9938FD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8B8B8B"/>
                </a:solidFill>
                <a:latin typeface="Calibri" pitchFamily="34" charset="0"/>
                <a:ea typeface="DejaVu Sans" charset="0"/>
                <a:cs typeface="DejaVu Sans" charset="0"/>
              </a:defRPr>
            </a:lvl1pPr>
          </a:lstStyle>
          <a:p>
            <a:fld id="{52F3C8B4-E86B-4EFD-BF80-CED2A30B1CAE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ftr="0"/>
  <p:txStyles>
    <p:titleStyle>
      <a:lvl1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2pPr>
      <a:lvl3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3pPr>
      <a:lvl4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4pPr>
      <a:lvl5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9pPr>
    </p:titleStyle>
    <p:bodyStyle>
      <a:lvl1pPr marL="342900" indent="-342900" algn="l" defTabSz="457200" rtl="0" eaLnBrk="0" fontAlgn="base" hangingPunct="0">
        <a:lnSpc>
          <a:spcPct val="8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8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8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8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Образец заголовка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5113"/>
            <a:ext cx="40386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0"/>
            <a:r>
              <a:rPr lang="en-GB" altLang="ru-RU" smtClean="0"/>
              <a:t>Seventh Outline LevelОбразец текста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</a:tabLst>
              <a:defRPr sz="1200">
                <a:solidFill>
                  <a:srgbClr val="8B8B8B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652E5553-C775-48E8-A903-35135D92EDCF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8B8B8B"/>
                </a:solidFill>
                <a:latin typeface="Calibri" pitchFamily="34" charset="0"/>
                <a:ea typeface="DejaVu Sans" charset="0"/>
                <a:cs typeface="DejaVu Sans" charset="0"/>
              </a:defRPr>
            </a:lvl1pPr>
          </a:lstStyle>
          <a:p>
            <a:fld id="{D8C01C79-22A7-443F-AD91-C068F81C2895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/>
  <p:txStyles>
    <p:titleStyle>
      <a:lvl1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2pPr>
      <a:lvl3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3pPr>
      <a:lvl4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4pPr>
      <a:lvl5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9pPr>
    </p:titleStyle>
    <p:bodyStyle>
      <a:lvl1pPr marL="342900" indent="-342900" algn="l" defTabSz="457200" rtl="0" eaLnBrk="0" fontAlgn="base" hangingPunct="0">
        <a:lnSpc>
          <a:spcPct val="8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8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8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8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14400" algn="l"/>
                <a:tab pos="1371600" algn="l"/>
                <a:tab pos="1828800" algn="l"/>
              </a:tabLst>
              <a:defRPr sz="1200">
                <a:solidFill>
                  <a:srgbClr val="8B8B8B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B3F1E327-EA4B-4486-8E86-AA41206E7BE0}" type="datetime1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8B8B8B"/>
                </a:solidFill>
                <a:latin typeface="Calibri" pitchFamily="34" charset="0"/>
                <a:ea typeface="DejaVu Sans" charset="0"/>
                <a:cs typeface="DejaVu Sans" charset="0"/>
              </a:defRPr>
            </a:lvl1pPr>
          </a:lstStyle>
          <a:p>
            <a:fld id="{91CB388F-8C0D-48E8-B2E3-F29B91DA2069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6908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2pPr>
      <a:lvl3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3pPr>
      <a:lvl4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4pPr>
      <a:lvl5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9pPr>
    </p:titleStyle>
    <p:bodyStyle>
      <a:lvl1pPr marL="342900" indent="-342900" algn="l" defTabSz="457200" rtl="0" eaLnBrk="0" fontAlgn="base" hangingPunct="0">
        <a:lnSpc>
          <a:spcPct val="8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8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8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8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Zanaves_dlya_sceny_004-2121x150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1000108"/>
            <a:ext cx="7929618" cy="1214446"/>
          </a:xfrm>
        </p:spPr>
        <p:txBody>
          <a:bodyPr/>
          <a:lstStyle/>
          <a:p>
            <a:pPr algn="ctr" eaLnBrk="1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ru-RU" altLang="ru-RU" b="1" dirty="0" smtClean="0">
                <a:solidFill>
                  <a:srgbClr val="FF0000"/>
                </a:solidFill>
                <a:latin typeface="Monotype Corsiva" pitchFamily="66" charset="0"/>
              </a:rPr>
              <a:t>Предметно-развивающая среда              в детском саду в рамках ФГОС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58888" y="2643182"/>
            <a:ext cx="6170632" cy="14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>
              <a:lnSpc>
                <a:spcPct val="100000"/>
              </a:lnSpc>
              <a:spcBef>
                <a:spcPts val="6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</a:tabLst>
            </a:pPr>
            <a:r>
              <a:rPr lang="ru-RU" altLang="ru-RU" sz="2800" dirty="0" smtClean="0">
                <a:solidFill>
                  <a:schemeClr val="accent2">
                    <a:lumMod val="50000"/>
                  </a:schemeClr>
                </a:solidFill>
              </a:rPr>
              <a:t>МАОУ СОШ № 32 «Медвежонок»</a:t>
            </a:r>
            <a:endParaRPr lang="ru-RU" alt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ctr" eaLnBrk="1">
              <a:lnSpc>
                <a:spcPct val="100000"/>
              </a:lnSpc>
              <a:spcBef>
                <a:spcPts val="6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</a:tabLst>
            </a:pP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Группа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Малышок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alt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eaLnBrk="1">
              <a:lnSpc>
                <a:spcPct val="100000"/>
              </a:lnSpc>
              <a:spcBef>
                <a:spcPts val="6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</a:tabLst>
            </a:pPr>
            <a:endParaRPr lang="en-US" altLang="ru-RU" dirty="0" smtClean="0">
              <a:solidFill>
                <a:srgbClr val="8B8B8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6286520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  <a:latin typeface="Gabriola" pitchFamily="82" charset="0"/>
              </a:rPr>
              <a:t>                                                                Подготовил:  воспитатель </a:t>
            </a:r>
            <a:r>
              <a:rPr lang="ru-RU" dirty="0" smtClean="0">
                <a:solidFill>
                  <a:schemeClr val="accent2"/>
                </a:solidFill>
                <a:latin typeface="Gabriola" pitchFamily="82" charset="0"/>
              </a:rPr>
              <a:t>Черняева К.В.</a:t>
            </a:r>
            <a:endParaRPr lang="ru-RU" dirty="0">
              <a:solidFill>
                <a:schemeClr val="accent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971550" y="273050"/>
            <a:ext cx="7713663" cy="1143000"/>
          </a:xfrm>
        </p:spPr>
        <p:txBody>
          <a:bodyPr/>
          <a:lstStyle/>
          <a:p>
            <a:r>
              <a:rPr lang="ru-RU" altLang="ru-RU" dirty="0" smtClean="0">
                <a:solidFill>
                  <a:srgbClr val="00B050"/>
                </a:solidFill>
                <a:latin typeface="Monotype Corsiva" pitchFamily="66" charset="0"/>
              </a:rPr>
              <a:t>  Уголки сюжетно-ролевых игр </a:t>
            </a:r>
          </a:p>
        </p:txBody>
      </p:sp>
      <p:pic>
        <p:nvPicPr>
          <p:cNvPr id="11" name="Содержимое 10" descr="image-02-11-23-12-37-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2213800" cy="2951733"/>
          </a:xfrm>
        </p:spPr>
      </p:pic>
      <p:pic>
        <p:nvPicPr>
          <p:cNvPr id="12" name="Рисунок 11" descr="image-02-11-23-12-37-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286000"/>
            <a:ext cx="3429000" cy="4572000"/>
          </a:xfrm>
          <a:prstGeom prst="rect">
            <a:avLst/>
          </a:prstGeom>
        </p:spPr>
      </p:pic>
      <p:pic>
        <p:nvPicPr>
          <p:cNvPr id="13" name="Рисунок 12" descr="image-02-11-23-12-37-1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124744"/>
            <a:ext cx="2448272" cy="32643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90488" y="-11113"/>
            <a:ext cx="9053512" cy="1568451"/>
          </a:xfrm>
        </p:spPr>
        <p:txBody>
          <a:bodyPr/>
          <a:lstStyle/>
          <a:p>
            <a:pPr algn="ctr"/>
            <a:r>
              <a:rPr lang="ru-RU" altLang="ru-RU" smtClean="0">
                <a:solidFill>
                  <a:srgbClr val="00B050"/>
                </a:solidFill>
                <a:latin typeface="Monotype Corsiva" pitchFamily="66" charset="0"/>
              </a:rPr>
              <a:t>Уголок  дидактических игр «Игротека»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214414" y="1357299"/>
            <a:ext cx="75342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Здесь находятся игры которые развивают в детях  мышление, память , воображение, мелкую моторику </a:t>
            </a:r>
          </a:p>
        </p:txBody>
      </p:sp>
      <p:pic>
        <p:nvPicPr>
          <p:cNvPr id="6" name="Рисунок 5" descr="image-02-11-23-12-37-2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286000"/>
            <a:ext cx="5112568" cy="39364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90488" y="-11113"/>
            <a:ext cx="9053512" cy="1154097"/>
          </a:xfrm>
        </p:spPr>
        <p:txBody>
          <a:bodyPr/>
          <a:lstStyle/>
          <a:p>
            <a:pPr algn="ctr"/>
            <a:r>
              <a:rPr lang="ru-RU" altLang="ru-RU" dirty="0" smtClean="0">
                <a:solidFill>
                  <a:srgbClr val="00B050"/>
                </a:solidFill>
                <a:latin typeface="Monotype Corsiva" pitchFamily="66" charset="0"/>
              </a:rPr>
              <a:t>Уголок  «Наши любимые книжки »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714480" y="571480"/>
            <a:ext cx="628654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</a:endParaRPr>
          </a:p>
          <a:p>
            <a:pPr algn="ctr"/>
            <a:r>
              <a:rPr lang="ru-RU" altLang="ru-RU" sz="2400" b="1" i="1" dirty="0" smtClean="0">
                <a:solidFill>
                  <a:schemeClr val="accent2"/>
                </a:solidFill>
                <a:latin typeface="Monotype Corsiva" pitchFamily="66" charset="0"/>
              </a:rPr>
              <a:t>На </a:t>
            </a:r>
            <a:r>
              <a:rPr lang="ru-RU" altLang="ru-RU" sz="2400" b="1" i="1" dirty="0">
                <a:solidFill>
                  <a:schemeClr val="accent2"/>
                </a:solidFill>
                <a:latin typeface="Monotype Corsiva" pitchFamily="66" charset="0"/>
              </a:rPr>
              <a:t>полках книг у нас не счесть </a:t>
            </a:r>
          </a:p>
          <a:p>
            <a:pPr algn="ctr"/>
            <a:r>
              <a:rPr lang="ru-RU" altLang="ru-RU" sz="2400" b="1" i="1" dirty="0">
                <a:solidFill>
                  <a:schemeClr val="accent2"/>
                </a:solidFill>
                <a:latin typeface="Monotype Corsiva" pitchFamily="66" charset="0"/>
              </a:rPr>
              <a:t>Русских народов книги есть </a:t>
            </a:r>
          </a:p>
          <a:p>
            <a:pPr algn="ctr"/>
            <a:r>
              <a:rPr lang="ru-RU" altLang="ru-RU" sz="2400" b="1" i="1" dirty="0">
                <a:solidFill>
                  <a:schemeClr val="accent2"/>
                </a:solidFill>
                <a:latin typeface="Monotype Corsiva" pitchFamily="66" charset="0"/>
              </a:rPr>
              <a:t>Воспитатели детям их читают, а дети героями себя представляют </a:t>
            </a:r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</a:endParaRPr>
          </a:p>
          <a:p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</a:endParaRPr>
          </a:p>
          <a:p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</a:endParaRPr>
          </a:p>
          <a:p>
            <a:endParaRPr lang="ru-RU" altLang="ru-RU" sz="2400" b="1" i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image-02-11-23-12-37-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00400"/>
            <a:ext cx="3024336" cy="4032448"/>
          </a:xfrm>
          <a:prstGeom prst="rect">
            <a:avLst/>
          </a:prstGeom>
        </p:spPr>
      </p:pic>
      <p:pic>
        <p:nvPicPr>
          <p:cNvPr id="6" name="Рисунок 5" descr="image-02-11-23-12-37-1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624402"/>
            <a:ext cx="2952328" cy="39364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3276600" y="-11113"/>
            <a:ext cx="5867400" cy="1568451"/>
          </a:xfrm>
        </p:spPr>
        <p:txBody>
          <a:bodyPr/>
          <a:lstStyle/>
          <a:p>
            <a:pPr algn="ctr"/>
            <a:r>
              <a:rPr lang="ru-RU" altLang="ru-RU" dirty="0" smtClean="0">
                <a:solidFill>
                  <a:srgbClr val="00B050"/>
                </a:solidFill>
                <a:latin typeface="Monotype Corsiva" pitchFamily="66" charset="0"/>
              </a:rPr>
              <a:t>         Уголок  природы 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4857753" y="1196975"/>
            <a:ext cx="4071966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Вот природный уголок</a:t>
            </a:r>
          </a:p>
          <a:p>
            <a:pPr algn="ctr"/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Детям он узнать помог :</a:t>
            </a:r>
          </a:p>
          <a:p>
            <a:pPr algn="ctr"/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Как цветочки посадить ? Как их бережно полить? </a:t>
            </a:r>
          </a:p>
          <a:p>
            <a:pPr algn="ctr"/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Как  цветочек называется?</a:t>
            </a:r>
          </a:p>
          <a:p>
            <a:pPr algn="ctr"/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Каждый в этом теперь разбирается !!!</a:t>
            </a:r>
          </a:p>
        </p:txBody>
      </p:sp>
      <p:pic>
        <p:nvPicPr>
          <p:cNvPr id="19461" name="Рисунок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3" y="-11113"/>
            <a:ext cx="3240087" cy="170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286256"/>
            <a:ext cx="2573337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Рисунок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14290"/>
            <a:ext cx="1500199" cy="15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image-02-11-23-12-37-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1844824"/>
            <a:ext cx="3429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214810" y="214291"/>
            <a:ext cx="4470403" cy="1990748"/>
          </a:xfrm>
        </p:spPr>
        <p:txBody>
          <a:bodyPr/>
          <a:lstStyle/>
          <a:p>
            <a:pPr algn="ctr"/>
            <a:r>
              <a:rPr lang="ru-RU" altLang="ru-RU" sz="4000" dirty="0" smtClean="0">
                <a:solidFill>
                  <a:srgbClr val="00B050"/>
                </a:solidFill>
                <a:latin typeface="Monotype Corsiva" pitchFamily="66" charset="0"/>
              </a:rPr>
              <a:t>Уголок  </a:t>
            </a:r>
            <a:br>
              <a:rPr lang="ru-RU" altLang="ru-RU" sz="40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altLang="ru-RU" sz="4000" dirty="0" smtClean="0">
                <a:solidFill>
                  <a:srgbClr val="00B050"/>
                </a:solidFill>
                <a:latin typeface="Monotype Corsiva" pitchFamily="66" charset="0"/>
              </a:rPr>
              <a:t>двигательной активности</a:t>
            </a:r>
          </a:p>
        </p:txBody>
      </p:sp>
      <p:sp>
        <p:nvSpPr>
          <p:cNvPr id="20483" name="TextBox 12"/>
          <p:cNvSpPr txBox="1">
            <a:spLocks noChangeArrowheads="1"/>
          </p:cNvSpPr>
          <p:nvPr/>
        </p:nvSpPr>
        <p:spPr bwMode="auto">
          <a:xfrm>
            <a:off x="500034" y="3286124"/>
            <a:ext cx="3357586" cy="284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200" dirty="0">
                <a:solidFill>
                  <a:srgbClr val="2D2DB9"/>
                </a:solidFill>
                <a:latin typeface="Monotype Corsiva" pitchFamily="66" charset="0"/>
              </a:rPr>
              <a:t>Наши дети физкультуру просто </a:t>
            </a:r>
            <a:r>
              <a:rPr lang="ru-RU" altLang="ru-RU" sz="3200" b="1" dirty="0">
                <a:solidFill>
                  <a:srgbClr val="2D2DB9"/>
                </a:solidFill>
                <a:latin typeface="Monotype Corsiva" pitchFamily="66" charset="0"/>
              </a:rPr>
              <a:t>обожают</a:t>
            </a:r>
            <a:r>
              <a:rPr lang="ru-RU" altLang="ru-RU" sz="3200" dirty="0">
                <a:solidFill>
                  <a:srgbClr val="2D2DB9"/>
                </a:solidFill>
                <a:latin typeface="Monotype Corsiva" pitchFamily="66" charset="0"/>
              </a:rPr>
              <a:t> силу, дух ,мускулатуру в играх  укрепляют !</a:t>
            </a:r>
          </a:p>
        </p:txBody>
      </p:sp>
      <p:pic>
        <p:nvPicPr>
          <p:cNvPr id="2048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3349625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вв\Desktop\фото на паспорт группы\20200918_1446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214554"/>
            <a:ext cx="4357718" cy="4286280"/>
          </a:xfrm>
          <a:prstGeom prst="round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57224" y="260350"/>
            <a:ext cx="7859739" cy="1008063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solidFill>
                  <a:schemeClr val="accent2"/>
                </a:solidFill>
                <a:latin typeface="Monotype Corsiva" pitchFamily="66" charset="0"/>
              </a:rPr>
              <a:t>Уголок  патриотического воспитания </a:t>
            </a:r>
          </a:p>
        </p:txBody>
      </p:sp>
      <p:pic>
        <p:nvPicPr>
          <p:cNvPr id="6146" name="Picture 2" descr="C:\Users\BD18~1\AppData\Local\Temp\Rar$DIa0.187\IMG_84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4"/>
            <a:ext cx="4286280" cy="521497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57752" y="1214422"/>
            <a:ext cx="378621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Цель создания центра направлена на расширение краеведческих</a:t>
            </a:r>
          </a:p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представлений детей, для накопления познавательного опыта. Основные направления работы: краеведение, ознакомление с родной страной,</a:t>
            </a:r>
          </a:p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государственной символикой, историческим прошлым России, организации жизни детей по народному календарю</a:t>
            </a:r>
            <a:r>
              <a:rPr lang="ru-RU" sz="2800" dirty="0" smtClean="0">
                <a:latin typeface="Monotype Corsiva" pitchFamily="66" charset="0"/>
              </a:rPr>
              <a:t>.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8833222_3-5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539750" y="928670"/>
            <a:ext cx="6746894" cy="4727726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Дошкольный возраст - это то время, когда закладывается фундамент всей жизни человека. И если уделять внимание предметно-развивающей среде ребёнка, его сенсорной восприимчивости окружающего мира, это будет способствовать становлению гармоничной, </a:t>
            </a:r>
            <a:r>
              <a:rPr lang="ru-RU" altLang="ru-RU" sz="3600" b="1" dirty="0" err="1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самодостаточной</a:t>
            </a:r>
            <a:r>
              <a:rPr lang="ru-RU" altLang="ru-RU" sz="36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  личности.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68833222_3-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539750" y="188913"/>
            <a:ext cx="6246828" cy="129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>
              <a:spcBef>
                <a:spcPts val="650"/>
              </a:spcBef>
              <a:buClr>
                <a:srgbClr val="0070C0"/>
              </a:buClr>
              <a:buSzPct val="100000"/>
              <a:buFont typeface="Times New Roman" pitchFamily="18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</a:tabLst>
            </a:pPr>
            <a:r>
              <a:rPr lang="ru-RU" altLang="ru-RU" sz="3600" b="1" dirty="0">
                <a:solidFill>
                  <a:schemeClr val="accent6"/>
                </a:solidFill>
                <a:latin typeface="Monotype Corsiva" pitchFamily="66" charset="0"/>
              </a:rPr>
              <a:t>Предметно-развивающая среда </a:t>
            </a:r>
            <a:endParaRPr lang="ru-RU" altLang="ru-RU" sz="3600" b="1" dirty="0" smtClean="0">
              <a:solidFill>
                <a:schemeClr val="accent6"/>
              </a:solidFill>
              <a:latin typeface="Monotype Corsiva" pitchFamily="66" charset="0"/>
            </a:endParaRPr>
          </a:p>
          <a:p>
            <a:pPr algn="ctr" eaLnBrk="1">
              <a:spcBef>
                <a:spcPts val="650"/>
              </a:spcBef>
              <a:buClr>
                <a:srgbClr val="0070C0"/>
              </a:buClr>
              <a:buSzPct val="100000"/>
              <a:buFont typeface="Times New Roman" pitchFamily="18" charset="0"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</a:tabLst>
            </a:pPr>
            <a:r>
              <a:rPr lang="ru-RU" altLang="ru-RU" sz="3600" b="1" dirty="0" smtClean="0">
                <a:solidFill>
                  <a:schemeClr val="accent6"/>
                </a:solidFill>
                <a:latin typeface="Monotype Corsiva" pitchFamily="66" charset="0"/>
              </a:rPr>
              <a:t>в </a:t>
            </a:r>
            <a:r>
              <a:rPr lang="ru-RU" altLang="ru-RU" sz="3600" b="1" dirty="0">
                <a:solidFill>
                  <a:schemeClr val="accent6"/>
                </a:solidFill>
                <a:latin typeface="Monotype Corsiva" pitchFamily="66" charset="0"/>
              </a:rPr>
              <a:t>группе </a:t>
            </a:r>
            <a:r>
              <a:rPr lang="ru-RU" altLang="ru-RU" sz="3600" b="1" dirty="0" smtClean="0">
                <a:solidFill>
                  <a:schemeClr val="accent6"/>
                </a:solidFill>
                <a:latin typeface="Monotype Corsiva" pitchFamily="66" charset="0"/>
              </a:rPr>
              <a:t>«Непоседы»</a:t>
            </a:r>
            <a:endParaRPr lang="ru-RU" altLang="ru-RU" sz="3600" b="1" dirty="0">
              <a:solidFill>
                <a:schemeClr val="accent6"/>
              </a:solidFill>
            </a:endParaRPr>
          </a:p>
        </p:txBody>
      </p:sp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827088" y="1857364"/>
            <a:ext cx="6245242" cy="387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 i="1" dirty="0">
                <a:solidFill>
                  <a:schemeClr val="accent6"/>
                </a:solidFill>
                <a:latin typeface="Monotype Corsiva" pitchFamily="66" charset="0"/>
              </a:rPr>
              <a:t>оборудована с учетом возрастных особенностей ребенка. </a:t>
            </a:r>
            <a:r>
              <a:rPr lang="ru-RU" altLang="ru-RU" sz="2400" i="1" dirty="0" smtClean="0">
                <a:solidFill>
                  <a:schemeClr val="accent6"/>
                </a:solidFill>
                <a:latin typeface="Monotype Corsiva" pitchFamily="66" charset="0"/>
              </a:rPr>
              <a:t> Все </a:t>
            </a:r>
            <a:r>
              <a:rPr lang="ru-RU" altLang="ru-RU" sz="2400" i="1" dirty="0">
                <a:solidFill>
                  <a:schemeClr val="accent6"/>
                </a:solidFill>
                <a:latin typeface="Monotype Corsiva" pitchFamily="66" charset="0"/>
              </a:rPr>
              <a:t>элементы среды связаны между собой по содержанию и художественному решению.   Мебель соответствует росту и возрасту детей, </a:t>
            </a:r>
            <a:r>
              <a:rPr lang="ru-RU" altLang="ru-RU" sz="2400" i="1" dirty="0" smtClean="0">
                <a:solidFill>
                  <a:schemeClr val="accent6"/>
                </a:solidFill>
                <a:latin typeface="Monotype Corsiva" pitchFamily="66" charset="0"/>
              </a:rPr>
              <a:t>игрушки обеспечивают </a:t>
            </a:r>
            <a:r>
              <a:rPr lang="ru-RU" altLang="ru-RU" sz="2400" i="1" dirty="0">
                <a:solidFill>
                  <a:schemeClr val="accent6"/>
                </a:solidFill>
                <a:latin typeface="Monotype Corsiva" pitchFamily="66" charset="0"/>
              </a:rPr>
              <a:t>максимальный для данного возраста развивающий эффект.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 i="1" dirty="0">
                <a:solidFill>
                  <a:schemeClr val="accent6"/>
                </a:solidFill>
                <a:latin typeface="Monotype Corsiva" pitchFamily="66" charset="0"/>
              </a:rPr>
              <a:t>Предметно-развивающая среда соответствует содержанию образовательного процесса, отвечает интересам и потребностям детей, способствует всестороннему развитию, обеспечивает их психическое и эмоциональное благополучие</a:t>
            </a:r>
            <a:r>
              <a:rPr lang="ru-RU" altLang="ru-RU" sz="2400" i="1" dirty="0">
                <a:solidFill>
                  <a:srgbClr val="00B050"/>
                </a:solidFill>
                <a:latin typeface="Monotype Corsiva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68833222_3-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8194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-428660" y="260350"/>
            <a:ext cx="9321835" cy="1728788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         </a:t>
            </a:r>
            <a:b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       </a:t>
            </a:r>
            <a:r>
              <a:rPr lang="ru-RU" alt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Требования ФГОС к  предметно - развивающей среде: 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 </a:t>
            </a:r>
            <a:r>
              <a:rPr lang="ru-RU" altLang="ru-RU" sz="2800" dirty="0" smtClean="0"/>
              <a:t> </a:t>
            </a:r>
            <a:r>
              <a:rPr lang="ru-RU" altLang="ru-RU" dirty="0" smtClean="0"/>
              <a:t> </a:t>
            </a:r>
            <a:br>
              <a:rPr lang="ru-RU" altLang="ru-RU" dirty="0" smtClean="0"/>
            </a:b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8195" name="Подзаголовок 2"/>
          <p:cNvSpPr>
            <a:spLocks noGrp="1" noChangeArrowheads="1"/>
          </p:cNvSpPr>
          <p:nvPr>
            <p:ph type="subTitle" idx="1"/>
          </p:nvPr>
        </p:nvSpPr>
        <p:spPr>
          <a:xfrm>
            <a:off x="715963" y="1714489"/>
            <a:ext cx="6356367" cy="2928958"/>
          </a:xfrm>
        </p:spPr>
        <p:txBody>
          <a:bodyPr/>
          <a:lstStyle/>
          <a:p>
            <a:pPr algn="l"/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  <a:cs typeface="Times New Roman" pitchFamily="18" charset="0"/>
            </a:endParaRPr>
          </a:p>
          <a:p>
            <a:pPr algn="l"/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  <a:cs typeface="Times New Roman" pitchFamily="18" charset="0"/>
            </a:endParaRPr>
          </a:p>
          <a:p>
            <a:pPr algn="l"/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  <a:cs typeface="Times New Roman" pitchFamily="18" charset="0"/>
            </a:endParaRPr>
          </a:p>
          <a:p>
            <a:pPr algn="l"/>
            <a:endParaRPr lang="ru-RU" altLang="ru-RU" sz="2400" b="1" i="1" dirty="0" smtClean="0">
              <a:solidFill>
                <a:schemeClr val="accent2"/>
              </a:solidFill>
              <a:latin typeface="Monotype Corsiva" pitchFamily="66" charset="0"/>
              <a:cs typeface="Times New Roman" pitchFamily="18" charset="0"/>
            </a:endParaRPr>
          </a:p>
          <a:p>
            <a:pPr algn="l"/>
            <a:r>
              <a:rPr lang="ru-RU" altLang="ru-RU" sz="2400" b="1" i="1" dirty="0" smtClean="0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1. Доступность для воспитанников всех помещений организации, где осуществляется образовательный процесс. </a:t>
            </a:r>
          </a:p>
          <a:p>
            <a:pPr algn="l"/>
            <a:r>
              <a:rPr lang="ru-RU" altLang="ru-RU" sz="2400" b="1" i="1" dirty="0" smtClean="0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2. Свободный доступ воспитанников к играм, игрушкам, материалам, пособиям, обеспечивающих все основные виды деятельности</a:t>
            </a:r>
            <a:r>
              <a:rPr lang="ru-RU" altLang="ru-RU" sz="1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altLang="ru-RU" sz="1800" b="1" i="1" dirty="0" smtClean="0">
                <a:solidFill>
                  <a:schemeClr val="accent2"/>
                </a:solidFill>
              </a:rPr>
              <a:t>     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68833222_3-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921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142844" y="274638"/>
            <a:ext cx="7643867" cy="1938337"/>
          </a:xfrm>
        </p:spPr>
        <p:txBody>
          <a:bodyPr/>
          <a:lstStyle/>
          <a:p>
            <a:pPr algn="ctr"/>
            <a:r>
              <a:rPr lang="ru-RU" altLang="ru-RU" sz="2800" i="1" dirty="0" smtClean="0">
                <a:solidFill>
                  <a:srgbClr val="FF0000"/>
                </a:solidFill>
                <a:latin typeface="Monotype Corsiva" pitchFamily="66" charset="0"/>
              </a:rPr>
              <a:t>Предметно – пространственная развивающая среда                                            </a:t>
            </a:r>
            <a:r>
              <a:rPr lang="ru-RU" altLang="ru-RU" sz="2800" i="1" dirty="0" smtClean="0">
                <a:solidFill>
                  <a:schemeClr val="tx1"/>
                </a:solidFill>
                <a:latin typeface="Monotype Corsiva" pitchFamily="66" charset="0"/>
              </a:rPr>
              <a:t>должна</a:t>
            </a:r>
            <a:r>
              <a:rPr lang="ru-RU" altLang="ru-RU" sz="2800" i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altLang="ru-RU" sz="2800" i="1" dirty="0" smtClean="0">
                <a:latin typeface="Monotype Corsiva" pitchFamily="66" charset="0"/>
              </a:rPr>
              <a:t>организовываться с учётом требований ФГОС, где чётко прослеживаются все </a:t>
            </a:r>
            <a:r>
              <a:rPr lang="ru-RU" altLang="ru-RU" sz="2800" b="1" i="1" dirty="0" smtClean="0">
                <a:latin typeface="Monotype Corsiva" pitchFamily="66" charset="0"/>
              </a:rPr>
              <a:t>пять образовательных областей:</a:t>
            </a:r>
            <a:endParaRPr lang="ru-RU" altLang="ru-RU" sz="2800" dirty="0" smtClean="0">
              <a:latin typeface="Monotype Corsiva" pitchFamily="66" charset="0"/>
            </a:endParaRP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1331913" y="2643182"/>
            <a:ext cx="5311789" cy="209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1) социально-коммуникативная,</a:t>
            </a:r>
            <a:b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2) познавательная,</a:t>
            </a:r>
            <a:b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3) речевая,</a:t>
            </a:r>
            <a:b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4) художественно-эстетическая,</a:t>
            </a:r>
            <a:b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2800" b="1" i="1" dirty="0">
                <a:solidFill>
                  <a:schemeClr val="accent2"/>
                </a:solidFill>
                <a:latin typeface="Monotype Corsiva" pitchFamily="66" charset="0"/>
              </a:rPr>
              <a:t>5) физическая.</a:t>
            </a:r>
            <a:endParaRPr lang="ru-RU" altLang="ru-RU" sz="2800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8833222_3-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285721" y="188913"/>
            <a:ext cx="707236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   </a:t>
            </a:r>
          </a:p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          В группе предметно-пространственная среда трансформируемая, полифункциональная, вариативная, доступная и безопасная. При создании развивающего пространства в групповом помещении, учитывалась ведущая роль игровой деятельности в развитии детей. Это, в свою очередь, должно обеспечить эмоциональное благополучие каждого ребёнка, развитие его положительного самоощущения, компетентности в сфере отношений к миру, к людям, к себе, включение в различные формы сотрудничества, что и является основными целями дошкольного обучения и воспитания. Предметно-развивающая среда организована так, чтобы каждый ребёнок имел возможность заниматься любимым делом.  </a:t>
            </a:r>
            <a:endParaRPr lang="ru-RU" sz="2400" i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7" y="692150"/>
            <a:ext cx="2970205" cy="214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505825" cy="612775"/>
          </a:xfrm>
        </p:spPr>
        <p:txBody>
          <a:bodyPr/>
          <a:lstStyle/>
          <a:p>
            <a:r>
              <a:rPr lang="ru-RU" altLang="ru-RU" sz="1800" b="1" i="1" u="sng" dirty="0" smtClean="0">
                <a:solidFill>
                  <a:srgbClr val="2D2DB9"/>
                </a:solidFill>
              </a:rPr>
              <a:t/>
            </a:r>
            <a:br>
              <a:rPr lang="ru-RU" altLang="ru-RU" sz="1800" b="1" i="1" u="sng" dirty="0" smtClean="0">
                <a:solidFill>
                  <a:srgbClr val="2D2DB9"/>
                </a:solidFill>
              </a:rPr>
            </a:br>
            <a:r>
              <a:rPr lang="ru-RU" altLang="ru-RU" sz="1800" b="1" i="1" u="sng" dirty="0" smtClean="0">
                <a:solidFill>
                  <a:srgbClr val="2D2DB9"/>
                </a:solidFill>
              </a:rPr>
              <a:t/>
            </a:r>
            <a:br>
              <a:rPr lang="ru-RU" altLang="ru-RU" sz="1800" b="1" i="1" u="sng" dirty="0" smtClean="0">
                <a:solidFill>
                  <a:srgbClr val="2D2DB9"/>
                </a:solidFill>
              </a:rPr>
            </a:br>
            <a:endParaRPr lang="ru-RU" altLang="ru-RU" sz="1800" dirty="0" smtClean="0"/>
          </a:p>
        </p:txBody>
      </p:sp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142844" y="428604"/>
            <a:ext cx="5643602" cy="67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4000" b="1" i="1" dirty="0">
                <a:solidFill>
                  <a:srgbClr val="00B0F0"/>
                </a:solidFill>
                <a:latin typeface="Monotype Corsiva" pitchFamily="66" charset="0"/>
              </a:rPr>
              <a:t>Уголок ИЗО деятельности </a:t>
            </a:r>
          </a:p>
        </p:txBody>
      </p:sp>
      <p:sp>
        <p:nvSpPr>
          <p:cNvPr id="11270" name="TextBox 4"/>
          <p:cNvSpPr txBox="1">
            <a:spLocks noChangeArrowheads="1"/>
          </p:cNvSpPr>
          <p:nvPr/>
        </p:nvSpPr>
        <p:spPr bwMode="auto">
          <a:xfrm rot="10800000" flipV="1">
            <a:off x="4714876" y="2800015"/>
            <a:ext cx="4143404" cy="375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Monotype Corsiva" pitchFamily="66" charset="0"/>
              </a:rPr>
              <a:t>Цель центра направлена на формирование умения творить прекрасное в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Monotype Corsiva" pitchFamily="66" charset="0"/>
              </a:rPr>
              <a:t>своей повседневной жизни через включение в процесс воспитания обучения изобразительного и декоративно-прикладного искусства, на развитие ручной умелости и творчества</a:t>
            </a:r>
            <a:r>
              <a:rPr lang="ru-RU" sz="2400" dirty="0" smtClean="0">
                <a:solidFill>
                  <a:srgbClr val="00B0F0"/>
                </a:solidFill>
              </a:rPr>
              <a:t>.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 dirty="0" smtClean="0">
                <a:solidFill>
                  <a:srgbClr val="2D2DB9"/>
                </a:solidFill>
                <a:latin typeface="Monotype Corsiva" pitchFamily="66" charset="0"/>
              </a:rPr>
              <a:t>. </a:t>
            </a:r>
            <a:endParaRPr lang="ru-RU" altLang="ru-RU" sz="2400" dirty="0">
              <a:solidFill>
                <a:srgbClr val="2D2DB9"/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image-02-11-23-12-37-1.jpe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24068" y="1604962"/>
            <a:ext cx="3775924" cy="45603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611188" y="260351"/>
            <a:ext cx="7489825" cy="454006"/>
          </a:xfrm>
        </p:spPr>
        <p:txBody>
          <a:bodyPr/>
          <a:lstStyle/>
          <a:p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</a:t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4000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                   </a:t>
            </a:r>
            <a:r>
              <a:rPr lang="ru-RU" altLang="ru-RU" sz="40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Уголок музыки</a:t>
            </a:r>
            <a:r>
              <a:rPr lang="ru-RU" altLang="ru-RU" sz="3200" b="1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3200" b="1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altLang="ru-RU" sz="32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2292" name="Рисунок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5" y="500043"/>
            <a:ext cx="2844800" cy="183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4875" y="571480"/>
            <a:ext cx="2700338" cy="170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10"/>
          <p:cNvSpPr txBox="1">
            <a:spLocks noChangeArrowheads="1"/>
          </p:cNvSpPr>
          <p:nvPr/>
        </p:nvSpPr>
        <p:spPr bwMode="auto">
          <a:xfrm>
            <a:off x="4787900" y="2636838"/>
            <a:ext cx="407038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ru-RU" sz="2400" b="1" i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2400" b="1" i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Центр способствует формированию интереса к музыке, знакомит с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музыкальными инструментами. Дети учатся играть простейшие мелодии на различных музыкальных инструментах.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image-02-11-23-12-37-19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2132856"/>
            <a:ext cx="4572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1187450" y="142852"/>
            <a:ext cx="6913563" cy="909661"/>
          </a:xfrm>
        </p:spPr>
        <p:txBody>
          <a:bodyPr/>
          <a:lstStyle/>
          <a:p>
            <a:pPr algn="ctr"/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4000" b="1" i="1" dirty="0" smtClean="0">
                <a:solidFill>
                  <a:srgbClr val="00B050"/>
                </a:solidFill>
                <a:latin typeface="Monotype Corsiva" pitchFamily="66" charset="0"/>
              </a:rPr>
              <a:t>Уголок </a:t>
            </a:r>
            <a:br>
              <a:rPr lang="ru-RU" altLang="ru-RU" sz="4000" b="1" i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altLang="ru-RU" sz="4000" b="1" i="1" dirty="0" smtClean="0">
                <a:solidFill>
                  <a:srgbClr val="00B050"/>
                </a:solidFill>
                <a:latin typeface="Monotype Corsiva" pitchFamily="66" charset="0"/>
              </a:rPr>
              <a:t>конструирования </a:t>
            </a:r>
            <a:r>
              <a:rPr lang="ru-RU" altLang="ru-RU" sz="3200" i="1" dirty="0" smtClean="0">
                <a:solidFill>
                  <a:srgbClr val="00B05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altLang="ru-RU" sz="32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3315" name="TextBox 10"/>
          <p:cNvSpPr txBox="1">
            <a:spLocks noChangeArrowheads="1"/>
          </p:cNvSpPr>
          <p:nvPr/>
        </p:nvSpPr>
        <p:spPr bwMode="auto">
          <a:xfrm>
            <a:off x="4214810" y="2214555"/>
            <a:ext cx="467836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Главной целью этого центра является: развитие конструктивно - модельных действий детей. Он включает: приобщение детей к миру технического и художественного изобретательства; развитие навыков конструирования по графическим схемам, моделям; развитие наглядно-образного восприятия; развитие памяти, мелкой моторики, мышления, усидчивости, творческих</a:t>
            </a:r>
          </a:p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способностей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317" name="Рисунок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86" y="214291"/>
            <a:ext cx="1837514" cy="18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3044" y="428605"/>
            <a:ext cx="1906594" cy="171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7" descr="image-02-11-23-12-37-16.jpe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2132856"/>
            <a:ext cx="2981325" cy="39751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2124075" y="260350"/>
            <a:ext cx="5976938" cy="431800"/>
          </a:xfrm>
        </p:spPr>
        <p:txBody>
          <a:bodyPr/>
          <a:lstStyle/>
          <a:p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altLang="ru-RU" sz="1800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altLang="ru-RU" sz="4000" b="1" i="1" dirty="0" smtClean="0">
                <a:solidFill>
                  <a:schemeClr val="accent2"/>
                </a:solidFill>
                <a:latin typeface="Monotype Corsiva" pitchFamily="66" charset="0"/>
              </a:rPr>
              <a:t>           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Monotype Corsiva" pitchFamily="66" charset="0"/>
              </a:rPr>
              <a:t>Уголок безопасности  </a:t>
            </a: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32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altLang="ru-RU" sz="32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4340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13" y="115888"/>
            <a:ext cx="2117725" cy="242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2" name="TextBox 12"/>
          <p:cNvSpPr txBox="1">
            <a:spLocks noChangeArrowheads="1"/>
          </p:cNvSpPr>
          <p:nvPr/>
        </p:nvSpPr>
        <p:spPr bwMode="auto">
          <a:xfrm>
            <a:off x="214283" y="2741613"/>
            <a:ext cx="4071966" cy="387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2400" b="1" i="1" dirty="0" smtClean="0">
                <a:solidFill>
                  <a:srgbClr val="FF0000"/>
                </a:solidFill>
                <a:latin typeface="Monotype Corsiva" pitchFamily="66" charset="0"/>
              </a:rPr>
              <a:t>Тема безопасности детей в быту и на улице сегодня особенно актуальна. Ведь безопасность – это не просто сумма усвоенных детьми знаний, а правильное поведение в различных жизненных ситуациях, в том числе и неожиданных. Необходимо сформировать у них навык безопасного поведения.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2400" dirty="0">
              <a:solidFill>
                <a:srgbClr val="2D2DB9"/>
              </a:solidFill>
              <a:latin typeface="Monotype Corsiva" pitchFamily="66" charset="0"/>
            </a:endParaRPr>
          </a:p>
        </p:txBody>
      </p:sp>
      <p:pic>
        <p:nvPicPr>
          <p:cNvPr id="10" name="Содержимое 9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4810" y="2143116"/>
            <a:ext cx="4500594" cy="4357717"/>
          </a:xfrm>
          <a:prstGeom prst="round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AR PL SungtiL GB"/>
        <a:cs typeface="AR PL SungtiL GB"/>
      </a:majorFont>
      <a:minorFont>
        <a:latin typeface="Calibri"/>
        <a:ea typeface="AR PL SungtiL GB"/>
        <a:cs typeface="AR PL SungtiL GB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AR PL SungtiL GB"/>
        <a:cs typeface="AR PL SungtiL GB"/>
      </a:majorFont>
      <a:minorFont>
        <a:latin typeface="Calibri"/>
        <a:ea typeface="AR PL SungtiL GB"/>
        <a:cs typeface="AR PL SungtiL GB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AR PL SungtiL GB"/>
        <a:cs typeface="AR PL SungtiL GB"/>
      </a:majorFont>
      <a:minorFont>
        <a:latin typeface="Calibri"/>
        <a:ea typeface="AR PL SungtiL GB"/>
        <a:cs typeface="AR PL SungtiL GB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</TotalTime>
  <Words>549</Words>
  <Application>Microsoft Office PowerPoint</Application>
  <PresentationFormat>Экран (4:3)</PresentationFormat>
  <Paragraphs>58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1_Тема Office</vt:lpstr>
      <vt:lpstr>2_Тема Office</vt:lpstr>
      <vt:lpstr>Предметно-развивающая среда              в детском саду в рамках ФГОС</vt:lpstr>
      <vt:lpstr>Слайд 2</vt:lpstr>
      <vt:lpstr>                    Требования ФГОС к  предметно - развивающей среде:       </vt:lpstr>
      <vt:lpstr>Предметно – пространственная развивающая среда                                            должна организовываться с учётом требований ФГОС, где чётко прослеживаются все пять образовательных областей:</vt:lpstr>
      <vt:lpstr>Слайд 5</vt:lpstr>
      <vt:lpstr>  </vt:lpstr>
      <vt:lpstr>                                                           Уголок музыки  </vt:lpstr>
      <vt:lpstr>        Уголок  конструирования   </vt:lpstr>
      <vt:lpstr>                    Уголок безопасности    </vt:lpstr>
      <vt:lpstr>  Уголки сюжетно-ролевых игр </vt:lpstr>
      <vt:lpstr>Уголок  дидактических игр «Игротека»</vt:lpstr>
      <vt:lpstr>Уголок  «Наши любимые книжки »</vt:lpstr>
      <vt:lpstr>         Уголок  природы </vt:lpstr>
      <vt:lpstr>Уголок   двигательной активности</vt:lpstr>
      <vt:lpstr>Уголок  патриотического воспитания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</dc:creator>
  <cp:lastModifiedBy>Alexey</cp:lastModifiedBy>
  <cp:revision>184</cp:revision>
  <cp:lastPrinted>1601-01-01T00:00:00Z</cp:lastPrinted>
  <dcterms:created xsi:type="dcterms:W3CDTF">1601-01-01T00:00:00Z</dcterms:created>
  <dcterms:modified xsi:type="dcterms:W3CDTF">2024-03-16T13:14:59Z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0</vt:r8>
  </property>
  <property fmtid="{D5CDD505-2E9C-101B-9397-08002B2CF9AE}" pid="7" name="NXPowerLiteLastOptimized">
    <vt:lpwstr>808822</vt:lpwstr>
  </property>
  <property fmtid="{D5CDD505-2E9C-101B-9397-08002B2CF9AE}" pid="8" name="NXPowerLiteSettings">
    <vt:lpwstr>F6000400038000</vt:lpwstr>
  </property>
  <property fmtid="{D5CDD505-2E9C-101B-9397-08002B2CF9AE}" pid="9" name="NXPowerLiteVersion">
    <vt:lpwstr>D4.3.1</vt:lpwstr>
  </property>
  <property fmtid="{D5CDD505-2E9C-101B-9397-08002B2CF9AE}" pid="10" name="Notes">
    <vt:r8>0</vt:r8>
  </property>
  <property fmtid="{D5CDD505-2E9C-101B-9397-08002B2CF9AE}" pid="11" name="PresentationFormat">
    <vt:lpwstr>Экран (4:3)</vt:lpwstr>
  </property>
  <property fmtid="{D5CDD505-2E9C-101B-9397-08002B2CF9AE}" pid="12" name="ScaleCrop">
    <vt:bool>false</vt:bool>
  </property>
  <property fmtid="{D5CDD505-2E9C-101B-9397-08002B2CF9AE}" pid="13" name="ShareDoc">
    <vt:bool>false</vt:bool>
  </property>
  <property fmtid="{D5CDD505-2E9C-101B-9397-08002B2CF9AE}" pid="14" name="Slides">
    <vt:r8>31</vt:r8>
  </property>
</Properties>
</file>