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3"/>
  </p:notesMasterIdLst>
  <p:sldIdLst>
    <p:sldId id="259" r:id="rId2"/>
    <p:sldId id="299" r:id="rId3"/>
    <p:sldId id="300" r:id="rId4"/>
    <p:sldId id="292" r:id="rId5"/>
    <p:sldId id="290" r:id="rId6"/>
    <p:sldId id="304" r:id="rId7"/>
    <p:sldId id="302" r:id="rId8"/>
    <p:sldId id="305" r:id="rId9"/>
    <p:sldId id="303" r:id="rId10"/>
    <p:sldId id="306" r:id="rId11"/>
    <p:sldId id="307" r:id="rId12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96" y="-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9717E8-0455-4202-9C9C-9F07496A86F1}" type="datetimeFigureOut">
              <a:rPr lang="ru-RU" smtClean="0"/>
              <a:pPr/>
              <a:t>16.03.2024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33E2BF-FF30-40C4-97CA-645FABDD055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0206363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E8E0C-0EBC-402E-8A89-16FA8CA0110F}" type="datetimeFigureOut">
              <a:rPr lang="ru-RU" smtClean="0"/>
              <a:pPr/>
              <a:t>16.03.2024</a:t>
            </a:fld>
            <a:endParaRPr lang="ru-RU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36F50-8E0F-4318-AC8B-23137A4AB1A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E8E0C-0EBC-402E-8A89-16FA8CA0110F}" type="datetimeFigureOut">
              <a:rPr lang="ru-RU" smtClean="0"/>
              <a:pPr/>
              <a:t>16.03.2024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36F50-8E0F-4318-AC8B-23137A4AB1A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E8E0C-0EBC-402E-8A89-16FA8CA0110F}" type="datetimeFigureOut">
              <a:rPr lang="ru-RU" smtClean="0"/>
              <a:pPr/>
              <a:t>16.03.2024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36F50-8E0F-4318-AC8B-23137A4AB1A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E8E0C-0EBC-402E-8A89-16FA8CA0110F}" type="datetimeFigureOut">
              <a:rPr lang="ru-RU" smtClean="0"/>
              <a:pPr/>
              <a:t>16.03.2024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36F50-8E0F-4318-AC8B-23137A4AB1A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E8E0C-0EBC-402E-8A89-16FA8CA0110F}" type="datetimeFigureOut">
              <a:rPr lang="ru-RU" smtClean="0"/>
              <a:pPr/>
              <a:t>16.03.2024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36F50-8E0F-4318-AC8B-23137A4AB1A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E8E0C-0EBC-402E-8A89-16FA8CA0110F}" type="datetimeFigureOut">
              <a:rPr lang="ru-RU" smtClean="0"/>
              <a:pPr/>
              <a:t>16.03.2024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36F50-8E0F-4318-AC8B-23137A4AB1A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E8E0C-0EBC-402E-8A89-16FA8CA0110F}" type="datetimeFigureOut">
              <a:rPr lang="ru-RU" smtClean="0"/>
              <a:pPr/>
              <a:t>16.03.2024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36F50-8E0F-4318-AC8B-23137A4AB1A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E8E0C-0EBC-402E-8A89-16FA8CA0110F}" type="datetimeFigureOut">
              <a:rPr lang="ru-RU" smtClean="0"/>
              <a:pPr/>
              <a:t>16.03.2024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36F50-8E0F-4318-AC8B-23137A4AB1A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E8E0C-0EBC-402E-8A89-16FA8CA0110F}" type="datetimeFigureOut">
              <a:rPr lang="ru-RU" smtClean="0"/>
              <a:pPr/>
              <a:t>16.03.2024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36F50-8E0F-4318-AC8B-23137A4AB1A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E8E0C-0EBC-402E-8A89-16FA8CA0110F}" type="datetimeFigureOut">
              <a:rPr lang="ru-RU" smtClean="0"/>
              <a:pPr/>
              <a:t>16.03.2024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36F50-8E0F-4318-AC8B-23137A4AB1A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E8E0C-0EBC-402E-8A89-16FA8CA0110F}" type="datetimeFigureOut">
              <a:rPr lang="ru-RU" smtClean="0"/>
              <a:pPr/>
              <a:t>16.03.2024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6C36F50-8E0F-4318-AC8B-23137A4AB1A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CEE8E0C-0EBC-402E-8A89-16FA8CA0110F}" type="datetimeFigureOut">
              <a:rPr lang="ru-RU" smtClean="0"/>
              <a:pPr/>
              <a:t>16.03.2024</a:t>
            </a:fld>
            <a:endParaRPr lang="ru-RU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6C36F50-8E0F-4318-AC8B-23137A4AB1A9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620688"/>
            <a:ext cx="7848872" cy="1143000"/>
          </a:xfrm>
        </p:spPr>
        <p:txBody>
          <a:bodyPr>
            <a:norm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​</a:t>
            </a:r>
            <a:r>
              <a:rPr lang="ru-RU" sz="1600" b="1" i="0" u="none" strike="noStrike" cap="all" dirty="0">
                <a:solidFill>
                  <a:srgbClr val="FFFFFF"/>
                </a:solidFill>
                <a:effectLst/>
                <a:latin typeface="Corbel" panose="020B0503020204020204" pitchFamily="34" charset="0"/>
              </a:rPr>
              <a:t>НА </a:t>
            </a:r>
            <a:r>
              <a:rPr lang="ru-RU" sz="1800" b="1" i="0" u="none" strike="noStrike" cap="all" dirty="0">
                <a:solidFill>
                  <a:srgbClr val="FFFFFF"/>
                </a:solidFill>
                <a:effectLst/>
                <a:latin typeface="Corbel" panose="020B0503020204020204" pitchFamily="34" charset="0"/>
              </a:rPr>
              <a:t>САНКТ-ПЕТЕРБУРГА</a:t>
            </a:r>
            <a:r>
              <a:rPr lang="ru-RU" sz="1800" b="0" i="0" dirty="0">
                <a:solidFill>
                  <a:srgbClr val="000000"/>
                </a:solidFill>
                <a:effectLst/>
                <a:latin typeface="Corbel" panose="020B0503020204020204" pitchFamily="34" charset="0"/>
              </a:rPr>
              <a:t>​</a:t>
            </a:r>
            <a:endParaRPr lang="ru-RU" sz="1800" dirty="0">
              <a:latin typeface="Corbel" panose="020B0503020204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07704" y="4203282"/>
            <a:ext cx="7056784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Щекина Лидия Владимировна</a:t>
            </a:r>
            <a:endParaRPr lang="ru-RU" sz="24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воспитатель,</a:t>
            </a:r>
            <a:r>
              <a:rPr lang="en-US" sz="20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000" i="0" dirty="0" smtClean="0">
                <a:solidFill>
                  <a:schemeClr val="bg2">
                    <a:lumMod val="2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едагог </a:t>
            </a:r>
            <a:r>
              <a:rPr lang="ru-RU" sz="2000" i="0" dirty="0">
                <a:solidFill>
                  <a:schemeClr val="bg2">
                    <a:lumMod val="2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дополнительного образования,</a:t>
            </a:r>
          </a:p>
          <a:p>
            <a:pPr algn="r"/>
            <a:r>
              <a:rPr lang="ru-RU" i="0" dirty="0">
                <a:solidFill>
                  <a:schemeClr val="bg2">
                    <a:lumMod val="2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ГБДОУ детский сад №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84 Приморского</a:t>
            </a:r>
            <a:r>
              <a:rPr lang="ru-RU" i="0" dirty="0" smtClean="0">
                <a:solidFill>
                  <a:schemeClr val="bg2">
                    <a:lumMod val="2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 </a:t>
            </a:r>
            <a:r>
              <a:rPr lang="ru-RU" i="0" dirty="0">
                <a:solidFill>
                  <a:schemeClr val="tx2">
                    <a:lumMod val="50000"/>
                  </a:schemeClr>
                </a:solidFill>
                <a:effectLst/>
                <a:latin typeface="Corbel"/>
              </a:rPr>
              <a:t>​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6004" y="1052736"/>
            <a:ext cx="910799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2000" b="1" i="0" u="none" strike="noStrike" dirty="0">
                <a:solidFill>
                  <a:schemeClr val="tx2"/>
                </a:solidFill>
                <a:effectLst/>
                <a:latin typeface="+mj-lt"/>
              </a:rPr>
              <a:t> </a:t>
            </a:r>
            <a:r>
              <a:rPr lang="en-US" sz="2000" b="0" i="0" dirty="0">
                <a:solidFill>
                  <a:schemeClr val="tx2"/>
                </a:solidFill>
                <a:effectLst/>
                <a:latin typeface="+mj-lt"/>
              </a:rPr>
              <a:t>​</a:t>
            </a:r>
          </a:p>
          <a:p>
            <a:pPr algn="ctr" fontAlgn="base"/>
            <a:r>
              <a:rPr lang="ru-RU" sz="4400" b="1" i="0" u="none" strike="noStrike" dirty="0">
                <a:solidFill>
                  <a:schemeClr val="tx2"/>
                </a:solidFill>
                <a:effectLst/>
                <a:latin typeface="+mj-lt"/>
              </a:rPr>
              <a:t> </a:t>
            </a:r>
            <a:r>
              <a:rPr lang="ru-RU" sz="4400" b="1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5400" b="1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4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25000"/>
                  </a:schemeClr>
                </a:solidFill>
                <a:cs typeface="Times New Roman" pitchFamily="18" charset="0"/>
              </a:rPr>
              <a:t>МНЕМОРАЦИОТЕХНИКА</a:t>
            </a:r>
            <a:r>
              <a:rPr lang="ru-RU" sz="5400" b="1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ctr" fontAlgn="base"/>
            <a:endParaRPr lang="ru-RU" sz="5400" b="1" i="1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/>
            <a:endParaRPr lang="ru-RU" sz="5400" b="1" i="1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/>
            <a:r>
              <a:rPr lang="ru-RU" sz="5400" b="1" i="0" u="none" strike="noStrike" dirty="0">
                <a:solidFill>
                  <a:schemeClr val="tx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4400" b="0" i="0" dirty="0" smtClean="0">
                <a:solidFill>
                  <a:schemeClr val="tx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​</a:t>
            </a:r>
            <a:endParaRPr lang="ru-RU" sz="2400" b="0" i="0" dirty="0">
              <a:solidFill>
                <a:schemeClr val="tx2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/>
            <a:endParaRPr lang="ru-RU" sz="2000" b="0" i="0" dirty="0">
              <a:solidFill>
                <a:schemeClr val="tx2"/>
              </a:solidFill>
              <a:effectLst/>
              <a:latin typeface="+mj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DF7FD521-BA6F-41FF-9416-B91FA073CAD3}"/>
              </a:ext>
            </a:extLst>
          </p:cNvPr>
          <p:cNvSpPr txBox="1"/>
          <p:nvPr/>
        </p:nvSpPr>
        <p:spPr>
          <a:xfrm>
            <a:off x="2281990" y="5883369"/>
            <a:ext cx="458002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Санкт-Петербург</a:t>
            </a:r>
          </a:p>
          <a:p>
            <a:pPr algn="ctr"/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19.03.2024</a:t>
            </a:r>
            <a:endParaRPr lang="ru-RU" sz="20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C5D8B1F7-C245-4CE0-95DB-74993152B5E6}"/>
              </a:ext>
            </a:extLst>
          </p:cNvPr>
          <p:cNvSpPr txBox="1"/>
          <p:nvPr/>
        </p:nvSpPr>
        <p:spPr>
          <a:xfrm>
            <a:off x="755576" y="3212976"/>
            <a:ext cx="799288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>ДОПОЛНИТЕЛЬНАЯ 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>ОБЩЕОБРАЗОВАТЕЛЬНАЯ  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000" dirty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>ОБЩЕРАЗВИВАЮЩАЯ 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>ПРОГРАММА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  </a:t>
            </a:r>
          </a:p>
          <a:p>
            <a:pPr algn="ctr"/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социально-педагогической направленности</a:t>
            </a:r>
            <a:endParaRPr lang="ru-RU" sz="20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3156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2771800" y="188640"/>
            <a:ext cx="3408304" cy="404664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vert="horz" lIns="0" tIns="4572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Мнемотаблицы</a:t>
            </a:r>
            <a:endParaRPr lang="ru-RU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 descr="C:\Users\лиля.000\Pictures\ДЕТСКИЙ САД\МНЕМОРАЦИОТЕХНИКА\2023-2024 учебный год подготов 10 и 5\КОНФЕРЕНЦИЯ 19 марта 2024\мнемотаблица по стиху с текстом\IMG_E56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052736"/>
            <a:ext cx="3680877" cy="5326609"/>
          </a:xfrm>
          <a:prstGeom prst="rect">
            <a:avLst/>
          </a:prstGeom>
          <a:noFill/>
        </p:spPr>
      </p:pic>
      <p:pic>
        <p:nvPicPr>
          <p:cNvPr id="5" name="Рисунок 8" descr="IMG_4508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4128181" y="1694203"/>
            <a:ext cx="5274962" cy="3955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849776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195736" y="1556792"/>
            <a:ext cx="4472699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СПАСИБО</a:t>
            </a:r>
          </a:p>
          <a:p>
            <a:pPr algn="ctr"/>
            <a:r>
              <a:rPr lang="ru-RU" sz="5400" b="1" dirty="0" smtClean="0">
                <a:ln/>
                <a:solidFill>
                  <a:schemeClr val="accent3"/>
                </a:solidFill>
              </a:rPr>
              <a:t>ЗА</a:t>
            </a:r>
          </a:p>
          <a:p>
            <a:pPr algn="ctr"/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ВНИМАНИЕ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9776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20072" y="0"/>
            <a:ext cx="3923928" cy="548680"/>
          </a:xfrm>
          <a:solidFill>
            <a:schemeClr val="tx2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algn="r"/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ХАРАКТЕРИСТИКИ ДОП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7504" y="977810"/>
            <a:ext cx="9038554" cy="689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НАПРАВЛЕННОСТЬ ПРОГРАММЫ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: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социально-педагогическая</a:t>
            </a:r>
          </a:p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АДРЕСНОСТЬ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ПРОГРАММЫ: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программа  рассчитана на детей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старшего дошкольного возраста:</a:t>
            </a:r>
          </a:p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АКТУАЛЬНОСТЬ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ПРОГРАММЫ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ru-RU" dirty="0"/>
              <a:t>1</a:t>
            </a:r>
            <a:r>
              <a:rPr lang="ru-RU" dirty="0" smtClean="0"/>
              <a:t>. Использования приемов мнеморациотехники в дошкольном образовании связана с необходимостью развития интеллектуальных способностей ребенка для подготовки его к обучению в школе.</a:t>
            </a:r>
            <a:endParaRPr lang="ru-RU" dirty="0"/>
          </a:p>
          <a:p>
            <a:r>
              <a:rPr lang="ru-RU" dirty="0"/>
              <a:t>2</a:t>
            </a:r>
            <a:r>
              <a:rPr lang="ru-RU" dirty="0" smtClean="0"/>
              <a:t>. В процессе обсуждения при выборе той или иной ассоциации, ребенок учится слушать и слышать других (набирая при этом опыт коммуникации и словарного запаса).</a:t>
            </a:r>
          </a:p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ОСНОВНАЯ ИДЕЯ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ПРОГРАММЫ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 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ru-RU" dirty="0" smtClean="0"/>
              <a:t>мнеморациотехнике позволят ребенку научиться пользоваться различными способами кодировки получаемой информации и переносе ее в ту область своих знаний и возможностей в какой он находится в данный момент обучения;</a:t>
            </a:r>
          </a:p>
          <a:p>
            <a:r>
              <a:rPr lang="ru-RU" dirty="0" smtClean="0"/>
              <a:t>и еще один важный аспект данной программы то, что она содержит элемент </a:t>
            </a:r>
            <a:r>
              <a:rPr lang="ru-RU" i="1" dirty="0" smtClean="0"/>
              <a:t>ТРЕНИРОВКИ</a:t>
            </a:r>
            <a:r>
              <a:rPr lang="ru-RU" dirty="0" smtClean="0"/>
              <a:t>, что, несомненно, улучшает результаты.</a:t>
            </a:r>
          </a:p>
          <a:p>
            <a:endParaRPr lang="ru-RU" dirty="0"/>
          </a:p>
          <a:p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ЦЕЛЬ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ПРОГРАММЫ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: </a:t>
            </a:r>
            <a:r>
              <a:rPr lang="ru-RU" altLang="ru-RU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развитие памяти у старших дошкольников с использованием приёмов мнеморациотехники.</a:t>
            </a:r>
          </a:p>
          <a:p>
            <a:endParaRPr lang="ru-RU" sz="2000" dirty="0">
              <a:solidFill>
                <a:schemeClr val="bg2">
                  <a:lumMod val="25000"/>
                </a:schemeClr>
              </a:solidFill>
            </a:endParaRPr>
          </a:p>
          <a:p>
            <a:endParaRPr lang="ru-RU" sz="2000" dirty="0"/>
          </a:p>
          <a:p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</a:p>
          <a:p>
            <a:endParaRPr lang="ru-RU" sz="2000" dirty="0"/>
          </a:p>
          <a:p>
            <a:endParaRPr lang="ru-RU" sz="20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55889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84168" y="0"/>
            <a:ext cx="3059832" cy="404664"/>
          </a:xfrm>
          <a:solidFill>
            <a:schemeClr val="tx2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pPr algn="r"/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ЗАДАЧИ ДОП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7504" y="977810"/>
            <a:ext cx="90385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dirty="0"/>
          </a:p>
          <a:p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</a:p>
          <a:p>
            <a:endParaRPr lang="ru-RU" sz="2000" dirty="0"/>
          </a:p>
          <a:p>
            <a:endParaRPr lang="ru-RU" sz="2000" b="1" dirty="0">
              <a:solidFill>
                <a:schemeClr val="bg2">
                  <a:lumMod val="25000"/>
                </a:schemeClr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44575680"/>
              </p:ext>
            </p:extLst>
          </p:nvPr>
        </p:nvGraphicFramePr>
        <p:xfrm>
          <a:off x="1" y="836712"/>
          <a:ext cx="9144000" cy="55046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xmlns="" val="8160309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xmlns="" val="340485926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xmlns="" val="3627543070"/>
                    </a:ext>
                  </a:extLst>
                </a:gridCol>
              </a:tblGrid>
              <a:tr h="637880">
                <a:tc>
                  <a:txBody>
                    <a:bodyPr/>
                    <a:lstStyle/>
                    <a:p>
                      <a:r>
                        <a:rPr lang="ru-RU" dirty="0" smtClean="0"/>
                        <a:t>ЗАДАЧИ</a:t>
                      </a:r>
                      <a:r>
                        <a:rPr lang="ru-RU" baseline="0" dirty="0" smtClean="0"/>
                        <a:t> ДОП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ОЖИДАЕМЫЙ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dirty="0" smtClean="0"/>
                        <a:t>РЕЗУЛЬТАТ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ДИАГНОСТИЧЕСКИЙ ИНСТРУМЕНТАРИЙ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485502980"/>
                  </a:ext>
                </a:extLst>
              </a:tr>
              <a:tr h="1664176">
                <a:tc>
                  <a:txBody>
                    <a:bodyPr/>
                    <a:lstStyle/>
                    <a:p>
                      <a:r>
                        <a:rPr kumimoji="0" lang="ru-RU" sz="18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Образовательные задачи: </a:t>
                      </a:r>
                      <a:endParaRPr kumimoji="0"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-дать </a:t>
                      </a:r>
                      <a:r>
                        <a:rPr kumimoji="0" lang="ru-RU" sz="1200" b="1" i="1" u="non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базовые </a:t>
                      </a:r>
                      <a:r>
                        <a:rPr kumimoji="0" lang="ru-RU" sz="1200" b="1" i="1" u="non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умения </a:t>
                      </a:r>
                      <a:r>
                        <a:rPr kumimoji="0" lang="ru-RU" sz="1200" b="1" i="1" u="non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 </a:t>
                      </a: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использованию приёмов мнеморациотехники</a:t>
                      </a:r>
                      <a:r>
                        <a:rPr kumimoji="0" lang="ru-RU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запоминания информации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kumimoji="0" lang="ru-RU" sz="18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Предметные результаты: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lvl="0"/>
                      <a:r>
                        <a:rPr kumimoji="0" lang="ru-RU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сможет </a:t>
                      </a: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использовать   приемы</a:t>
                      </a:r>
                      <a:r>
                        <a:rPr kumimoji="0" lang="ru-RU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мнеморациотехники в процессе работы с информацией;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Детям предлагается </a:t>
                      </a: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выполнить задание на запоминание </a:t>
                      </a:r>
                      <a:r>
                        <a:rPr kumimoji="0" lang="ru-RU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расположения предметов или символов.</a:t>
                      </a:r>
                    </a:p>
                    <a:p>
                      <a:r>
                        <a:rPr kumimoji="0" lang="ru-RU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 запоминание выделяется определенное время, после чего дети выполняют задание. По итогам рассматривается вопрос об уровне выполнения.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520512045"/>
                  </a:ext>
                </a:extLst>
              </a:tr>
              <a:tr h="369566">
                <a:tc>
                  <a:txBody>
                    <a:bodyPr/>
                    <a:lstStyle/>
                    <a:p>
                      <a:r>
                        <a:rPr kumimoji="0" lang="ru-RU" sz="18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Развивающие задачи: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lvl="0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kumimoji="0"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формировать </a:t>
                      </a:r>
                      <a:r>
                        <a:rPr kumimoji="0" lang="ru-RU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основы умений </a:t>
                      </a:r>
                      <a:r>
                        <a:rPr kumimoji="0" lang="ru-RU" sz="12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самостоятельно выбирать </a:t>
                      </a: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способ перекодировки информации;</a:t>
                      </a:r>
                    </a:p>
                    <a:p>
                      <a:pPr lvl="0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-создать </a:t>
                      </a:r>
                      <a:r>
                        <a:rPr kumimoji="0" lang="ru-RU" sz="12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условия</a:t>
                      </a: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для создания творческих работ (коллажей)</a:t>
                      </a:r>
                    </a:p>
                    <a:p>
                      <a:endParaRPr kumimoji="0" lang="ru-RU" sz="12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i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Метапредметные</a:t>
                      </a:r>
                      <a:r>
                        <a:rPr kumimoji="0" lang="ru-RU" sz="18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8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результаты: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lvl="0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 владеет</a:t>
                      </a:r>
                      <a:r>
                        <a:rPr kumimoji="0" lang="ru-RU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основами умений </a:t>
                      </a: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использования пиктограмм при кодировке информации;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 сможет создавать наглядную форму перекодированной информации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Детям предлагается </a:t>
                      </a:r>
                      <a:endParaRPr lang="en-US" sz="1200" dirty="0" smtClean="0"/>
                    </a:p>
                    <a:p>
                      <a:r>
                        <a:rPr lang="ru-RU" sz="1200" dirty="0" smtClean="0"/>
                        <a:t>выполнить </a:t>
                      </a:r>
                      <a:r>
                        <a:rPr lang="ru-RU" sz="1200" dirty="0" smtClean="0"/>
                        <a:t>задание на запоминание ассоциативных слов с последующей зарисовкой их в таблице. Определяется уровень сформированости зрительной и слуховой памяти,</a:t>
                      </a:r>
                      <a:r>
                        <a:rPr lang="ru-RU" sz="1200" baseline="0" dirty="0" smtClean="0"/>
                        <a:t> а так же развитие мелкой моторики.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158956406"/>
                  </a:ext>
                </a:extLst>
              </a:tr>
              <a:tr h="1366886">
                <a:tc>
                  <a:txBody>
                    <a:bodyPr/>
                    <a:lstStyle/>
                    <a:p>
                      <a:r>
                        <a:rPr kumimoji="0" lang="ru-RU" sz="18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Воспитательные задачи: 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lvl="0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-вызвать интерес к использованию приемов мнемотехники в различных видах деятельности;</a:t>
                      </a:r>
                    </a:p>
                    <a:p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Личностные результаты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:</a:t>
                      </a:r>
                    </a:p>
                    <a:p>
                      <a:pPr lvl="0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умеет</a:t>
                      </a:r>
                      <a:r>
                        <a:rPr kumimoji="0" lang="ru-RU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и</a:t>
                      </a: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спользовать приемы </a:t>
                      </a: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мнеморациотехники в различных видах деятельности;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Детям предлагается </a:t>
                      </a:r>
                      <a:endParaRPr lang="en-US" sz="1200" dirty="0" smtClean="0"/>
                    </a:p>
                    <a:p>
                      <a:r>
                        <a:rPr lang="ru-RU" sz="1200" dirty="0" smtClean="0"/>
                        <a:t>создать </a:t>
                      </a:r>
                      <a:r>
                        <a:rPr lang="ru-RU" sz="1200" dirty="0" smtClean="0"/>
                        <a:t>«картину» в которую войдут слова или ассоциации к словам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6624162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160003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68365438"/>
              </p:ext>
            </p:extLst>
          </p:nvPr>
        </p:nvGraphicFramePr>
        <p:xfrm>
          <a:off x="2297" y="430671"/>
          <a:ext cx="9143997" cy="52423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5577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38437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20384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900" dirty="0" smtClean="0">
                          <a:latin typeface="Times New Roman" pitchFamily="18" charset="0"/>
                          <a:cs typeface="Times New Roman" pitchFamily="18" charset="0"/>
                        </a:rPr>
                        <a:t>Развивающие задачи</a:t>
                      </a:r>
                      <a:r>
                        <a:rPr lang="ru-RU" sz="19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 ДОП</a:t>
                      </a:r>
                      <a:endParaRPr lang="ru-RU" sz="1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 smtClean="0">
                          <a:latin typeface="Times New Roman" pitchFamily="18" charset="0"/>
                          <a:cs typeface="Times New Roman" pitchFamily="18" charset="0"/>
                        </a:rPr>
                        <a:t>Метапредметный результат</a:t>
                      </a:r>
                      <a:endParaRPr lang="ru-RU" sz="1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15000"/>
                        </a:lnSpc>
                      </a:pPr>
                      <a:r>
                        <a:rPr lang="ru-RU" sz="19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Конкретизация позиции </a:t>
                      </a:r>
                    </a:p>
                    <a:p>
                      <a:pPr marL="0" indent="0" algn="ctr">
                        <a:lnSpc>
                          <a:spcPct val="115000"/>
                        </a:lnSpc>
                      </a:pPr>
                      <a:r>
                        <a:rPr lang="ru-RU" sz="19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п.  4.6 ФГОС</a:t>
                      </a:r>
                      <a:endParaRPr lang="ru-RU" sz="1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00882">
                <a:tc>
                  <a:txBody>
                    <a:bodyPr/>
                    <a:lstStyle/>
                    <a:p>
                      <a:pPr lvl="0"/>
                      <a:r>
                        <a:rPr lang="ru-RU" sz="1800" dirty="0" smtClean="0">
                          <a:latin typeface="+mn-lt"/>
                          <a:cs typeface="Times New Roman" pitchFamily="18" charset="0"/>
                        </a:rPr>
                        <a:t>1. </a:t>
                      </a:r>
                      <a:endParaRPr kumimoji="0"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формировать </a:t>
                      </a:r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основы умений </a:t>
                      </a:r>
                      <a:r>
                        <a:rPr kumimoji="0" lang="ru-RU" sz="18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самостоятельно выбирать 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способ перекодировки информации;</a:t>
                      </a:r>
                    </a:p>
                    <a:p>
                      <a:pPr lvl="0"/>
                      <a:endParaRPr kumimoji="0"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dirty="0">
                        <a:latin typeface="+mn-lt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/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Умеет преобразовывать слова в образы с последующей разкодировкой (умеет объяснить, что обозначает тот или иной рисунок или образ);</a:t>
                      </a:r>
                    </a:p>
                    <a:p>
                      <a:pPr lvl="0"/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умеет самостоятельно выбрать тот или иной способ (прием) кодировки информации;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ru-RU" sz="1800" b="0" dirty="0" smtClean="0">
                          <a:latin typeface="+mn-lt"/>
                          <a:ea typeface="Calibri"/>
                          <a:cs typeface="Times New Roman" pitchFamily="18" charset="0"/>
                        </a:rPr>
                        <a:t>Ребёнок различает условную и реальную ситуацию. 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lang="ru-RU" sz="1800" b="0" dirty="0" smtClean="0">
                        <a:latin typeface="+mn-lt"/>
                        <a:ea typeface="Calibri"/>
                        <a:cs typeface="Times New Roman" pitchFamily="18" charset="0"/>
                      </a:endParaRP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ru-RU" sz="1800" b="0" dirty="0" smtClean="0">
                          <a:latin typeface="+mn-lt"/>
                          <a:ea typeface="Calibri"/>
                          <a:cs typeface="Times New Roman" pitchFamily="18" charset="0"/>
                        </a:rPr>
                        <a:t>Использует </a:t>
                      </a:r>
                      <a:r>
                        <a:rPr lang="ru-RU" sz="1800" b="0" dirty="0" smtClean="0">
                          <a:latin typeface="+mn-lt"/>
                          <a:ea typeface="Calibri"/>
                          <a:cs typeface="Times New Roman" pitchFamily="18" charset="0"/>
                        </a:rPr>
                        <a:t>речь для выражения своих </a:t>
                      </a:r>
                      <a:r>
                        <a:rPr lang="ru-RU" sz="1800" b="0" dirty="0" smtClean="0">
                          <a:latin typeface="+mn-lt"/>
                          <a:ea typeface="Calibri"/>
                          <a:cs typeface="Times New Roman" pitchFamily="18" charset="0"/>
                        </a:rPr>
                        <a:t>мыслей.</a:t>
                      </a:r>
                      <a:endParaRPr lang="ru-RU" sz="1800" b="0" dirty="0" smtClean="0"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/>
                      <a:r>
                        <a:rPr kumimoji="0" lang="ru-RU" sz="1800" b="1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itchFamily="18" charset="0"/>
                        </a:rPr>
                        <a:t>2.</a:t>
                      </a:r>
                      <a:endParaRPr kumimoji="0" lang="ru-RU" sz="1800" b="1" kern="1200" baseline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  <a:p>
                      <a:pPr marL="0" marR="0" lvl="0" indent="-45720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-создать </a:t>
                      </a:r>
                      <a:r>
                        <a:rPr kumimoji="0" lang="ru-RU" sz="18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условия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для создания творческих работ (коллажей)</a:t>
                      </a:r>
                    </a:p>
                    <a:p>
                      <a:pPr marL="0" indent="-457200" algn="just" rtl="0" eaLnBrk="1" latinLnBrk="0" hangingPunct="1">
                        <a:lnSpc>
                          <a:spcPct val="115000"/>
                        </a:lnSpc>
                        <a:buNone/>
                      </a:pPr>
                      <a:endParaRPr kumimoji="0" lang="ru-RU" sz="1800" b="1" kern="1200" baseline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  <a:p>
                      <a:pPr marL="0" indent="-457200" algn="just" rtl="0" eaLnBrk="1" latinLnBrk="0" hangingPunct="1">
                        <a:lnSpc>
                          <a:spcPct val="115000"/>
                        </a:lnSpc>
                        <a:buNone/>
                      </a:pPr>
                      <a:endParaRPr kumimoji="0" lang="ru-RU" sz="1800" b="1" kern="1200" baseline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Сможет создавать наглядную форму перекодированной 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информации с последующей</a:t>
                      </a:r>
                      <a:r>
                        <a:rPr kumimoji="0" lang="ru-RU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«презентацией» своей работы</a:t>
                      </a:r>
                      <a:endParaRPr kumimoji="0"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 smtClean="0">
                          <a:latin typeface="+mn-lt"/>
                          <a:ea typeface="Calibri"/>
                          <a:cs typeface="Times New Roman" pitchFamily="18" charset="0"/>
                        </a:rPr>
                        <a:t>Обладает развитым </a:t>
                      </a:r>
                      <a:r>
                        <a:rPr lang="ru-RU" sz="1800" b="0" dirty="0" smtClean="0">
                          <a:latin typeface="+mn-lt"/>
                          <a:ea typeface="Calibri"/>
                          <a:cs typeface="Times New Roman" pitchFamily="18" charset="0"/>
                        </a:rPr>
                        <a:t>воображением.</a:t>
                      </a:r>
                    </a:p>
                    <a:p>
                      <a:pPr marL="0" marR="0" lvl="1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 smtClean="0">
                          <a:latin typeface="+mn-lt"/>
                          <a:ea typeface="Calibri"/>
                          <a:cs typeface="Times New Roman" pitchFamily="18" charset="0"/>
                        </a:rPr>
                        <a:t>Использует речь для выражения своих мыслей.</a:t>
                      </a:r>
                    </a:p>
                    <a:p>
                      <a:pPr marL="0" marR="0" lvl="1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dirty="0">
                        <a:latin typeface="+mn-lt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4" name="Заголовок 1"/>
          <p:cNvSpPr txBox="1">
            <a:spLocks/>
          </p:cNvSpPr>
          <p:nvPr/>
        </p:nvSpPr>
        <p:spPr>
          <a:xfrm>
            <a:off x="3779912" y="0"/>
            <a:ext cx="5364088" cy="404664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>
            <a:normAutofit fontScale="90000"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Конкретизация целевых ориентиров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4175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16003406"/>
              </p:ext>
            </p:extLst>
          </p:nvPr>
        </p:nvGraphicFramePr>
        <p:xfrm>
          <a:off x="0" y="1124744"/>
          <a:ext cx="9144000" cy="48337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7784">
                  <a:extLst>
                    <a:ext uri="{9D8B030D-6E8A-4147-A177-3AD203B41FA5}">
                      <a16:colId xmlns:a16="http://schemas.microsoft.com/office/drawing/2014/main" xmlns="" val="2490887731"/>
                    </a:ext>
                  </a:extLst>
                </a:gridCol>
                <a:gridCol w="1944216">
                  <a:extLst>
                    <a:ext uri="{9D8B030D-6E8A-4147-A177-3AD203B41FA5}">
                      <a16:colId xmlns:a16="http://schemas.microsoft.com/office/drawing/2014/main" xmlns="" val="278750191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xmlns="" val="4033639914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xmlns="" val="1759504198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4.6 ФГОС </a:t>
                      </a:r>
                      <a:endParaRPr lang="ru-RU" sz="24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ПРИЕМ </a:t>
                      </a:r>
                      <a:endParaRPr lang="ru-RU" sz="24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ЗАДАНИЕ </a:t>
                      </a:r>
                      <a:endParaRPr lang="ru-RU" sz="2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02341393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sz="2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Педагог </a:t>
                      </a:r>
                      <a:endParaRPr lang="ru-RU" sz="2400" b="1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Ребенок </a:t>
                      </a:r>
                      <a:endParaRPr lang="ru-RU" sz="2400" b="1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10960535"/>
                  </a:ext>
                </a:extLst>
              </a:tr>
              <a:tr h="370840">
                <a:tc rowSpan="3"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q"/>
                        <a:tabLst/>
                        <a:defRPr/>
                      </a:pPr>
                      <a:r>
                        <a:rPr lang="ru-RU" sz="1600" b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ребёнок различает условную и реальную ситуацию 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Словесный</a:t>
                      </a:r>
                      <a:endParaRPr lang="ru-RU" sz="16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Предлагает набор слов</a:t>
                      </a:r>
                      <a:r>
                        <a:rPr lang="ru-RU" sz="1600" b="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600" b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которые необходимо зарисовать в мнемодорожку в виде картинок-образов или ассоциаций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Называет</a:t>
                      </a:r>
                      <a:r>
                        <a:rPr lang="ru-RU" sz="160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то, что он планирует нарисовать в таблице</a:t>
                      </a:r>
                      <a:endParaRPr lang="ru-RU" sz="16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235402836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9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Словесно-наглядный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Задаёт</a:t>
                      </a:r>
                      <a:r>
                        <a:rPr lang="ru-RU" sz="160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дополнительные вопросы и предлагает свои </a:t>
                      </a:r>
                      <a:r>
                        <a:rPr lang="ru-RU" sz="160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ассоциации ( при необходимости)</a:t>
                      </a:r>
                      <a:endParaRPr lang="ru-RU" sz="16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endParaRPr lang="ru-RU" sz="16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9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Практический</a:t>
                      </a:r>
                      <a:endParaRPr lang="ru-RU" sz="16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Зарисовывает (как он «видит» или с чем ассоциирует) слово</a:t>
                      </a:r>
                    </a:p>
                    <a:p>
                      <a:pPr algn="just"/>
                      <a:endParaRPr lang="ru-RU" sz="16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6" name="Заголовок 1"/>
          <p:cNvSpPr txBox="1">
            <a:spLocks/>
          </p:cNvSpPr>
          <p:nvPr/>
        </p:nvSpPr>
        <p:spPr>
          <a:xfrm>
            <a:off x="5724128" y="0"/>
            <a:ext cx="3408304" cy="404664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vert="horz" lIns="0" tIns="4572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Развивающая задача № 1</a:t>
            </a:r>
          </a:p>
        </p:txBody>
      </p:sp>
    </p:spTree>
    <p:extLst>
      <p:ext uri="{BB962C8B-B14F-4D97-AF65-F5344CB8AC3E}">
        <p14:creationId xmlns:p14="http://schemas.microsoft.com/office/powerpoint/2010/main" xmlns="" val="1849776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2771800" y="188640"/>
            <a:ext cx="3408304" cy="404664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vert="horz" lIns="0" tIns="4572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Мнемоквадраты</a:t>
            </a:r>
            <a:endParaRPr lang="ru-RU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5" name="Picture 3" descr="C:\Users\лиля.000\Pictures\ДЕТСКИЙ САД\МНЕМОРАЦИОТЕХНИКА\2023-2024 учебный год подготов 10 и 5\куда ушел слоненок сделать коллаж\IMG_21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764704"/>
            <a:ext cx="5957525" cy="3600400"/>
          </a:xfrm>
          <a:prstGeom prst="rect">
            <a:avLst/>
          </a:prstGeom>
          <a:noFill/>
        </p:spPr>
      </p:pic>
      <p:pic>
        <p:nvPicPr>
          <p:cNvPr id="3074" name="Picture 2" descr="C:\Users\лиля.000\Pictures\ДЕТСКИЙ САД\МНЕМОРАЦИОТЕХНИКА\2023-2024 учебный год подготов 10 и 5\куда ушел слоненок сделать коллаж\IMG_21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2708920"/>
            <a:ext cx="5256584" cy="394243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849776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16003406"/>
              </p:ext>
            </p:extLst>
          </p:nvPr>
        </p:nvGraphicFramePr>
        <p:xfrm>
          <a:off x="0" y="1124744"/>
          <a:ext cx="9144000" cy="45733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7784">
                  <a:extLst>
                    <a:ext uri="{9D8B030D-6E8A-4147-A177-3AD203B41FA5}">
                      <a16:colId xmlns:a16="http://schemas.microsoft.com/office/drawing/2014/main" xmlns="" val="2490887731"/>
                    </a:ext>
                  </a:extLst>
                </a:gridCol>
                <a:gridCol w="1944216">
                  <a:extLst>
                    <a:ext uri="{9D8B030D-6E8A-4147-A177-3AD203B41FA5}">
                      <a16:colId xmlns:a16="http://schemas.microsoft.com/office/drawing/2014/main" xmlns="" val="278750191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xmlns="" val="4033639914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xmlns="" val="1759504198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4.6 ФГОС </a:t>
                      </a:r>
                      <a:endParaRPr lang="ru-RU" sz="24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ПРИЕМ </a:t>
                      </a:r>
                      <a:endParaRPr lang="ru-RU" sz="24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ЗАДАНИЕ </a:t>
                      </a:r>
                      <a:endParaRPr lang="ru-RU" sz="2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02341393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sz="2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Педагог </a:t>
                      </a:r>
                      <a:endParaRPr lang="ru-RU" sz="2400" b="1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Ребенок </a:t>
                      </a:r>
                      <a:endParaRPr lang="ru-RU" sz="2400" b="1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10960535"/>
                  </a:ext>
                </a:extLst>
              </a:tr>
              <a:tr h="370840">
                <a:tc rowSpan="3"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q"/>
                        <a:tabLst/>
                        <a:defRPr/>
                      </a:pPr>
                      <a:r>
                        <a:rPr lang="ru-RU" sz="1600" b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обладает развитым воображением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Словесный</a:t>
                      </a:r>
                      <a:endParaRPr lang="ru-RU" sz="16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Предлагает набор словосочетаний которые необходимо зарисовать в мнемотаблице в виде картинок-образов или ассоциаций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Называет</a:t>
                      </a:r>
                      <a:r>
                        <a:rPr lang="ru-RU" sz="160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то, что он представляет себе </a:t>
                      </a:r>
                      <a:endParaRPr lang="ru-RU" sz="1600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/>
                      <a:endParaRPr lang="ru-RU" sz="16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235402836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9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Словесно-наглядный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Задаёт</a:t>
                      </a:r>
                      <a:r>
                        <a:rPr lang="ru-RU" sz="160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дополнительные вопросы </a:t>
                      </a:r>
                      <a:endParaRPr lang="ru-RU" sz="16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endParaRPr lang="ru-RU" sz="16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9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Практический</a:t>
                      </a:r>
                      <a:endParaRPr lang="ru-RU" sz="16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Зарисовывает (как он «видит» или с чем ассоциирует) словосочетание</a:t>
                      </a:r>
                    </a:p>
                    <a:p>
                      <a:pPr algn="just"/>
                      <a:endParaRPr lang="ru-RU" sz="16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6" name="Заголовок 1"/>
          <p:cNvSpPr txBox="1">
            <a:spLocks/>
          </p:cNvSpPr>
          <p:nvPr/>
        </p:nvSpPr>
        <p:spPr>
          <a:xfrm>
            <a:off x="5724128" y="0"/>
            <a:ext cx="3408304" cy="404664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vert="horz" lIns="0" tIns="4572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Развивающая задача № </a:t>
            </a: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ru-RU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9776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2771800" y="188640"/>
            <a:ext cx="3408304" cy="404664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vert="horz" lIns="0" tIns="4572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Словосочетания</a:t>
            </a:r>
            <a:endParaRPr lang="ru-RU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C:\Users\лиля.000\Pictures\ДЕТСКИЙ САД\МНЕМОРАЦИОТЕХНИКА\2023-2024 учебный год подготов 10 и 5\КОНФЕРЕНЦИЯ 19 марта 2024\мнемотаблица на 18 клеток тренируем память по ассоциациям 5 гр\IMG_E54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980728"/>
            <a:ext cx="3818426" cy="5522725"/>
          </a:xfrm>
          <a:prstGeom prst="rect">
            <a:avLst/>
          </a:prstGeom>
          <a:noFill/>
        </p:spPr>
      </p:pic>
      <p:pic>
        <p:nvPicPr>
          <p:cNvPr id="1027" name="Picture 3" descr="C:\Users\лиля.000\Pictures\ДЕТСКИЙ САД\МНЕМОРАЦИОТЕХНИКА\2023-2024 учебный год подготов 10 и 5\КОНФЕРЕНЦИЯ 19 марта 2024\мнемотаблица на 18 клеток тренируем память по ассоциациям 5 гр\IMG_E54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182" y="1015528"/>
            <a:ext cx="3611778" cy="543780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849776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16003406"/>
              </p:ext>
            </p:extLst>
          </p:nvPr>
        </p:nvGraphicFramePr>
        <p:xfrm>
          <a:off x="0" y="1124744"/>
          <a:ext cx="9144000" cy="35638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7784">
                  <a:extLst>
                    <a:ext uri="{9D8B030D-6E8A-4147-A177-3AD203B41FA5}">
                      <a16:colId xmlns:a16="http://schemas.microsoft.com/office/drawing/2014/main" xmlns="" val="2490887731"/>
                    </a:ext>
                  </a:extLst>
                </a:gridCol>
                <a:gridCol w="1944216">
                  <a:extLst>
                    <a:ext uri="{9D8B030D-6E8A-4147-A177-3AD203B41FA5}">
                      <a16:colId xmlns:a16="http://schemas.microsoft.com/office/drawing/2014/main" xmlns="" val="278750191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xmlns="" val="4033639914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xmlns="" val="1759504198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4.6 ФГОС </a:t>
                      </a:r>
                      <a:endParaRPr lang="ru-RU" sz="24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ПРИЕМ </a:t>
                      </a:r>
                      <a:endParaRPr lang="ru-RU" sz="24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ЗАДАНИЕ </a:t>
                      </a:r>
                      <a:endParaRPr lang="ru-RU" sz="2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02341393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sz="2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Педагог </a:t>
                      </a:r>
                      <a:endParaRPr lang="ru-RU" sz="2400" b="1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Ребенок </a:t>
                      </a:r>
                      <a:endParaRPr lang="ru-RU" sz="2400" b="1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10960535"/>
                  </a:ext>
                </a:extLst>
              </a:tr>
              <a:tr h="370840">
                <a:tc rowSpan="3"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q"/>
                        <a:tabLst/>
                        <a:defRPr/>
                      </a:pPr>
                      <a:r>
                        <a:rPr lang="ru-RU" sz="1600" b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использует речь для выражения своих мыслей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Словесный</a:t>
                      </a:r>
                      <a:endParaRPr lang="ru-RU" sz="16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Предлагает стихотворение для запоминания через ассоциацию слов-картинок</a:t>
                      </a:r>
                      <a:endParaRPr lang="ru-RU" sz="16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Предлагает</a:t>
                      </a:r>
                      <a:r>
                        <a:rPr lang="ru-RU" sz="160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свои варианты на слова, как он планирует изобразить это слово</a:t>
                      </a:r>
                      <a:endParaRPr lang="ru-RU" sz="16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235402836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9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Словесно-наглядный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Озвучивает свой вариант (последним)</a:t>
                      </a:r>
                      <a:endParaRPr lang="ru-RU" sz="16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endParaRPr lang="ru-RU" sz="16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9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Практический</a:t>
                      </a:r>
                      <a:endParaRPr lang="ru-RU" sz="16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Зарисовывает в таблице и читает текст по своим изображениям</a:t>
                      </a:r>
                      <a:endParaRPr lang="ru-RU" sz="16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6" name="Заголовок 1"/>
          <p:cNvSpPr txBox="1">
            <a:spLocks/>
          </p:cNvSpPr>
          <p:nvPr/>
        </p:nvSpPr>
        <p:spPr>
          <a:xfrm>
            <a:off x="5724128" y="0"/>
            <a:ext cx="3408304" cy="404664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vert="horz" lIns="0" tIns="4572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Развивающая </a:t>
            </a: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задача</a:t>
            </a:r>
            <a:endParaRPr lang="ru-RU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9776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5689</TotalTime>
  <Words>617</Words>
  <Application>Microsoft Office PowerPoint</Application>
  <PresentationFormat>Экран (4:3)</PresentationFormat>
  <Paragraphs>130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Поток</vt:lpstr>
      <vt:lpstr>​НА САНКТ-ПЕТЕРБУРГА​</vt:lpstr>
      <vt:lpstr>ХАРАКТЕРИСТИКИ ДОП</vt:lpstr>
      <vt:lpstr>ЗАДАЧИ ДОП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Hewlett-Packard Company</dc:creator>
  <cp:lastModifiedBy>лиля</cp:lastModifiedBy>
  <cp:revision>169</cp:revision>
  <cp:lastPrinted>2022-04-28T06:22:27Z</cp:lastPrinted>
  <dcterms:created xsi:type="dcterms:W3CDTF">2020-12-07T14:09:45Z</dcterms:created>
  <dcterms:modified xsi:type="dcterms:W3CDTF">2024-03-16T13:03:09Z</dcterms:modified>
</cp:coreProperties>
</file>