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1"/>
  </p:sldMasterIdLst>
  <p:notesMasterIdLst>
    <p:notesMasterId r:id="rId34"/>
  </p:notesMasterIdLst>
  <p:sldIdLst>
    <p:sldId id="256" r:id="rId2"/>
    <p:sldId id="257" r:id="rId3"/>
    <p:sldId id="310" r:id="rId4"/>
    <p:sldId id="259" r:id="rId5"/>
    <p:sldId id="311" r:id="rId6"/>
    <p:sldId id="261" r:id="rId7"/>
    <p:sldId id="314" r:id="rId8"/>
    <p:sldId id="263" r:id="rId9"/>
    <p:sldId id="317" r:id="rId10"/>
    <p:sldId id="288" r:id="rId11"/>
    <p:sldId id="318" r:id="rId12"/>
    <p:sldId id="267" r:id="rId13"/>
    <p:sldId id="319" r:id="rId14"/>
    <p:sldId id="289" r:id="rId15"/>
    <p:sldId id="320" r:id="rId16"/>
    <p:sldId id="290" r:id="rId17"/>
    <p:sldId id="301" r:id="rId18"/>
    <p:sldId id="271" r:id="rId19"/>
    <p:sldId id="303" r:id="rId20"/>
    <p:sldId id="275" r:id="rId21"/>
    <p:sldId id="302" r:id="rId22"/>
    <p:sldId id="291" r:id="rId23"/>
    <p:sldId id="304" r:id="rId24"/>
    <p:sldId id="294" r:id="rId25"/>
    <p:sldId id="305" r:id="rId26"/>
    <p:sldId id="296" r:id="rId27"/>
    <p:sldId id="306" r:id="rId28"/>
    <p:sldId id="298" r:id="rId29"/>
    <p:sldId id="307" r:id="rId30"/>
    <p:sldId id="299" r:id="rId31"/>
    <p:sldId id="308" r:id="rId32"/>
    <p:sldId id="292"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4685" autoAdjust="0"/>
    <p:restoredTop sz="94660"/>
  </p:normalViewPr>
  <p:slideViewPr>
    <p:cSldViewPr>
      <p:cViewPr varScale="1">
        <p:scale>
          <a:sx n="75" d="100"/>
          <a:sy n="75" d="100"/>
        </p:scale>
        <p:origin x="-82" y="-1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E584B6-EA86-45AF-B0AB-8B1FEFD340AD}" type="datetimeFigureOut">
              <a:rPr lang="ru-RU" smtClean="0"/>
              <a:pPr/>
              <a:t>14.01.2024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BDD560-47F4-4588-99E0-EC04E7C5B66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FBDD560-47F4-4588-99E0-EC04E7C5B667}" type="slidenum">
              <a:rPr lang="ru-RU" smtClean="0"/>
              <a:pPr/>
              <a:t>16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FBDD560-47F4-4588-99E0-EC04E7C5B667}"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14.01.2024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1078;&#1080;&#1079;&#1085;&#1100;&#1087;&#1080;&#1090;&#1086;&#1084;&#1094;&#1072;.&#1088;&#1092;/upload/iblock/226/22614cb9069ee8eed95ada3843c0ca7e.jp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1078;&#1080;&#1079;&#1085;&#1100;&#1087;&#1080;&#1090;&#1086;&#1084;&#1094;&#1072;.&#1088;&#1092;/upload/iblock/3f3/3f346c29ddb990289226a8b419d9a795.jp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1078;&#1080;&#1079;&#1085;&#1100;&#1087;&#1080;&#1090;&#1086;&#1084;&#1094;&#1072;.&#1088;&#1092;/upload/iblock/f4f/f4ffb56bc2091bed20577b24be9ecb1d.jpg"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1078;&#1080;&#1079;&#1085;&#1100;&#1087;&#1080;&#1090;&#1086;&#1084;&#1094;&#1072;.&#1088;&#1092;/upload/iblock/69b/69b90870549ed4870652fdb40993a1b6.jpg"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1078;&#1080;&#1079;&#1085;&#1100;&#1087;&#1080;&#1090;&#1086;&#1084;&#1094;&#1072;.&#1088;&#1092;/upload/iblock/dee/deedd0277e48b13827acdf378da01951.jpg"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1078;&#1080;&#1079;&#1085;&#1100;&#1087;&#1080;&#1090;&#1086;&#1084;&#1094;&#1072;.&#1088;&#1092;/upload/iblock/da2/da208da96780d0ea39870835a0c36d05.jpg"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428604"/>
            <a:ext cx="7772400" cy="1470025"/>
          </a:xfrm>
        </p:spPr>
        <p:txBody>
          <a:bodyPr>
            <a:noAutofit/>
          </a:bodyPr>
          <a:lstStyle/>
          <a:p>
            <a:r>
              <a:rPr lang="ru-RU" sz="4000" b="1" dirty="0" smtClean="0">
                <a:solidFill>
                  <a:srgbClr val="7030A0"/>
                </a:solidFill>
              </a:rPr>
              <a:t>ОКРУЖАЮЩИЙ  МИР </a:t>
            </a:r>
            <a:endParaRPr lang="ru-RU" sz="4000" dirty="0">
              <a:solidFill>
                <a:srgbClr val="7030A0"/>
              </a:solidFill>
            </a:endParaRPr>
          </a:p>
        </p:txBody>
      </p:sp>
      <p:sp>
        <p:nvSpPr>
          <p:cNvPr id="3" name="Подзаголовок 2"/>
          <p:cNvSpPr>
            <a:spLocks noGrp="1"/>
          </p:cNvSpPr>
          <p:nvPr>
            <p:ph type="subTitle" idx="1"/>
          </p:nvPr>
        </p:nvSpPr>
        <p:spPr>
          <a:xfrm>
            <a:off x="1371600" y="1857364"/>
            <a:ext cx="6400800" cy="3781436"/>
          </a:xfrm>
        </p:spPr>
        <p:txBody>
          <a:bodyPr>
            <a:normAutofit lnSpcReduction="10000"/>
          </a:bodyPr>
          <a:lstStyle/>
          <a:p>
            <a:endParaRPr lang="ru-RU" dirty="0" smtClean="0"/>
          </a:p>
          <a:p>
            <a:r>
              <a:rPr lang="ru-RU" sz="6000" b="1" dirty="0" smtClean="0">
                <a:solidFill>
                  <a:srgbClr val="FF0000"/>
                </a:solidFill>
              </a:rPr>
              <a:t>«РАЗНООБРАЗНЫЕ   ПОРОДЫ  КОШЕК»</a:t>
            </a:r>
          </a:p>
          <a:p>
            <a:endParaRPr lang="ru-RU" b="1" dirty="0" smtClean="0">
              <a:solidFill>
                <a:schemeClr val="tx1"/>
              </a:solidFill>
            </a:endParaRPr>
          </a:p>
          <a:p>
            <a:pPr algn="r"/>
            <a:r>
              <a:rPr lang="ru-RU" sz="2200" b="1" dirty="0" smtClean="0">
                <a:solidFill>
                  <a:srgbClr val="7030A0"/>
                </a:solidFill>
              </a:rPr>
              <a:t>Подготовила  учитель-дефектолог</a:t>
            </a:r>
          </a:p>
          <a:p>
            <a:pPr algn="r"/>
            <a:r>
              <a:rPr lang="ru-RU" sz="2200" b="1" dirty="0" smtClean="0">
                <a:solidFill>
                  <a:srgbClr val="7030A0"/>
                </a:solidFill>
              </a:rPr>
              <a:t> </a:t>
            </a:r>
            <a:r>
              <a:rPr lang="ru-RU" sz="2200" b="1" dirty="0" err="1" smtClean="0">
                <a:solidFill>
                  <a:srgbClr val="7030A0"/>
                </a:solidFill>
              </a:rPr>
              <a:t>Гибадуллина</a:t>
            </a:r>
            <a:r>
              <a:rPr lang="ru-RU" sz="2200" b="1" dirty="0" smtClean="0">
                <a:solidFill>
                  <a:srgbClr val="7030A0"/>
                </a:solidFill>
              </a:rPr>
              <a:t>  </a:t>
            </a:r>
            <a:r>
              <a:rPr lang="ru-RU" sz="2200" b="1" dirty="0" err="1" smtClean="0">
                <a:solidFill>
                  <a:srgbClr val="7030A0"/>
                </a:solidFill>
              </a:rPr>
              <a:t>Эльмира</a:t>
            </a:r>
            <a:r>
              <a:rPr lang="ru-RU" sz="2200" b="1" dirty="0" smtClean="0">
                <a:solidFill>
                  <a:srgbClr val="7030A0"/>
                </a:solidFill>
              </a:rPr>
              <a:t> </a:t>
            </a:r>
            <a:r>
              <a:rPr lang="ru-RU" sz="2200" b="1" dirty="0" err="1" smtClean="0">
                <a:solidFill>
                  <a:srgbClr val="7030A0"/>
                </a:solidFill>
              </a:rPr>
              <a:t>Рашитовна</a:t>
            </a:r>
            <a:endParaRPr lang="ru-RU" sz="2200" b="1" dirty="0" smtClean="0">
              <a:solidFill>
                <a:srgbClr val="7030A0"/>
              </a:solidFill>
            </a:endParaRPr>
          </a:p>
          <a:p>
            <a:pPr algn="r"/>
            <a:endParaRPr lang="ru-RU" b="1" dirty="0" smtClean="0">
              <a:solidFill>
                <a:schemeClr val="tx1"/>
              </a:solidFill>
            </a:endParaRPr>
          </a:p>
          <a:p>
            <a:endParaRPr lang="ru-RU" sz="2100" b="1" dirty="0" smtClean="0">
              <a:solidFill>
                <a:schemeClr val="tx1"/>
              </a:solidFill>
            </a:endParaRPr>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Сибирская  кошка</a:t>
            </a:r>
            <a:endParaRPr lang="ru-RU" dirty="0">
              <a:solidFill>
                <a:srgbClr val="FF0000"/>
              </a:solidFill>
            </a:endParaRPr>
          </a:p>
        </p:txBody>
      </p:sp>
      <p:pic>
        <p:nvPicPr>
          <p:cNvPr id="4" name="Содержимое 3" descr="сибирская кошка - породы кошек с фотографиями и названиями"/>
          <p:cNvPicPr>
            <a:picLocks noGrp="1"/>
          </p:cNvPicPr>
          <p:nvPr>
            <p:ph idx="1"/>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857224" y="1500174"/>
            <a:ext cx="7358114" cy="442915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214290"/>
            <a:ext cx="8786874"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По одной из версий сибирская кошка появилась не на территории Сибири, а берет свое начало в Азии. Первые упоминания об этой кошке встречаются во времена Бухарского Эмирата, существовавшего в период с 1785 по 1920 годы. Сейчас на этой территории расположены Узбекистан, Таджикистан и часть Туркменистана. В те времена сибирские кошки назывались бухарскими. Никто не знает каким образом, и когда бухарские кошки появились в Сибири. Эта порода сформировалась на Востоке Урала. Благодаря суровым климатическим условиям в генотипе этой кошки закрепились гены, отвечающие за густую, теплую и длинную шерсть. По другой теории сибирские кошки появились на территории Сибири.</a:t>
            </a:r>
            <a:r>
              <a:rPr kumimoji="0" lang="ru-RU"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lang="ru-RU" dirty="0" smtClean="0"/>
              <a:t>Это достаточно крупное, мощное и сильное животное. Вес самцов достигает 9 кг, самки меньше, их максимальный вес 7 кг. Лапы большие, широкие, между пальцами находится шерсть, которая призвана защищать лапы животного от снега в период долгих сибирских морозов. Шерсть сибирских кошек плохо намокает, и может виться на животе. В период линьки более грубая зимняя шубка меняется на мягкую шелковистую шерсть летнего сезона.  Существует множество различных окрасов сибирской кошки, это черный, белый, черный тигровый, полосатый, черный пятнистый, шиншилловый, серебристый, золотой, мраморный красный, дымный, черепаховый.</a:t>
            </a:r>
          </a:p>
          <a:p>
            <a:pPr algn="just"/>
            <a:r>
              <a:rPr lang="ru-RU" dirty="0" smtClean="0"/>
              <a:t> В характере сибирской кошки чувствуются ее дикие предки, жившие в лесах и степях Сибири. Благодаря своим диким корням, сибирские кошки обладают отличными охотничьими навыками, поэтому людям, имеющим частные дома эта кошка принесет много пользы в борьбе с грызунами. Сибирская кошка не будет домашней. Это свободолюбивые и независимые животные, их нельзя назвать ласковыми домоседами. Они не будут искать Вашего внимания и подстраиваться под Вас.</a:t>
            </a:r>
          </a:p>
          <a:p>
            <a:r>
              <a:rPr lang="ru-RU" dirty="0" smtClean="0"/>
              <a:t> </a:t>
            </a:r>
          </a:p>
          <a:p>
            <a:pPr lvl="0" fontAlgn="base">
              <a:spcBef>
                <a:spcPct val="0"/>
              </a:spcBef>
              <a:spcAft>
                <a:spcPct val="0"/>
              </a:spcAft>
            </a:pPr>
            <a:r>
              <a:rPr lang="ru-RU" dirty="0" smtClean="0"/>
              <a:t>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857232"/>
            <a:ext cx="8229600" cy="500066"/>
          </a:xfrm>
        </p:spPr>
        <p:txBody>
          <a:bodyPr>
            <a:normAutofit fontScale="90000"/>
          </a:bodyPr>
          <a:lstStyle/>
          <a:p>
            <a:r>
              <a:rPr lang="ru-RU" sz="4900" b="1" dirty="0" smtClean="0">
                <a:solidFill>
                  <a:srgbClr val="00B0F0"/>
                </a:solidFill>
              </a:rPr>
              <a:t>Донской  сфинкс</a:t>
            </a:r>
            <a:r>
              <a:rPr lang="ru-RU" dirty="0" smtClean="0">
                <a:solidFill>
                  <a:srgbClr val="00B0F0"/>
                </a:solidFill>
              </a:rPr>
              <a:t/>
            </a:r>
            <a:br>
              <a:rPr lang="ru-RU" dirty="0" smtClean="0">
                <a:solidFill>
                  <a:srgbClr val="00B0F0"/>
                </a:solidFill>
              </a:rPr>
            </a:br>
            <a:r>
              <a:rPr lang="ru-RU" dirty="0" smtClean="0"/>
              <a:t/>
            </a:r>
            <a:br>
              <a:rPr lang="ru-RU" dirty="0" smtClean="0"/>
            </a:br>
            <a:r>
              <a:rPr lang="ru-RU" dirty="0" smtClean="0"/>
              <a:t>  </a:t>
            </a:r>
            <a:endParaRPr lang="ru-RU" dirty="0"/>
          </a:p>
        </p:txBody>
      </p:sp>
      <p:sp>
        <p:nvSpPr>
          <p:cNvPr id="3" name="Содержимое 2"/>
          <p:cNvSpPr>
            <a:spLocks noGrp="1"/>
          </p:cNvSpPr>
          <p:nvPr>
            <p:ph idx="1"/>
          </p:nvPr>
        </p:nvSpPr>
        <p:spPr>
          <a:xfrm>
            <a:off x="457200" y="2786058"/>
            <a:ext cx="8229600" cy="3340105"/>
          </a:xfrm>
        </p:spPr>
        <p:txBody>
          <a:bodyPr>
            <a:normAutofit/>
          </a:bodyPr>
          <a:lstStyle/>
          <a:p>
            <a:pPr algn="ctr">
              <a:buNone/>
            </a:pPr>
            <a:endParaRPr lang="ru-RU" dirty="0" smtClean="0"/>
          </a:p>
          <a:p>
            <a:endParaRPr lang="ru-RU" dirty="0"/>
          </a:p>
        </p:txBody>
      </p:sp>
      <p:pic>
        <p:nvPicPr>
          <p:cNvPr id="4" name="Рисунок 3" descr="донской сфинкс - породы котов с фото"/>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1000100" y="1428736"/>
            <a:ext cx="7215238" cy="450059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214282" y="285728"/>
            <a:ext cx="878687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Если Вы цените оригинальность и нестандартность во всем - тогда эта порода для Вас. </a:t>
            </a:r>
            <a:b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Да, эти донские сфинксы удивительно оригинальны и уникальны, они просто завораживают своим немного космическим видом, ведь подумайте сколько всего необычного эта кошка сочетает в своем облике. Эта уникальная мягкая на ощупь словно замша кожа, эти большие выразительные уши, токая длинная шея, мягкий теплый животик и таинственные глаза. Эти кошки выглядят по-особенному,  в них все необычно и непривычно. Все движения обычной кошки, такие как потягивания, умывания, походка на донском сфинксе смотрятся по-другому, у этих кошек совершенно новая иная пластика движений.</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r>
            <a:b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Несмотря на то, что донские сфинксы – это молодая порода, они приобретают все большую и большую популярность и это неудивительно. Эти кошки сочетают в себе сплошь положительные качества. Если Вас пугает необычный внешний вид питомцев дополнительными трудностями в уходе и содержании кошек этой породы, то не бойтесь, эти кошки совершенно не нуждаются в создании каких-либо особых условий содержания. Эти животные обладают прекрасным здоровьем. Отличительной особенностью донских сфинксов является их дружелюбный нрав, они совершенно не агрессивны, легко ладят со всеми домочадцами, в том числе с маленькими детьми и другими домашними питомцами.</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r>
            <a:b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Для ухода за кожей сфинкса, его необходимо ежедневно протирать мягкой влажной губкой, это позволит очистить кожу от продуктов жизнедеятельности, ведь сфинксы потеют, в отличие от кошек, имеющих шерсть.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 </a:t>
            </a:r>
            <a:r>
              <a:rPr lang="ru-RU" b="1" dirty="0" smtClean="0">
                <a:solidFill>
                  <a:srgbClr val="00B050"/>
                </a:solidFill>
              </a:rPr>
              <a:t>Турецкая  </a:t>
            </a:r>
            <a:r>
              <a:rPr lang="ru-RU" b="1" dirty="0" err="1" smtClean="0">
                <a:solidFill>
                  <a:srgbClr val="00B050"/>
                </a:solidFill>
              </a:rPr>
              <a:t>ангора</a:t>
            </a:r>
            <a:endParaRPr lang="ru-RU" dirty="0">
              <a:solidFill>
                <a:srgbClr val="00B050"/>
              </a:solidFill>
            </a:endParaRPr>
          </a:p>
        </p:txBody>
      </p:sp>
      <p:sp>
        <p:nvSpPr>
          <p:cNvPr id="3" name="Содержимое 2"/>
          <p:cNvSpPr>
            <a:spLocks noGrp="1"/>
          </p:cNvSpPr>
          <p:nvPr>
            <p:ph idx="1"/>
          </p:nvPr>
        </p:nvSpPr>
        <p:spPr/>
        <p:txBody>
          <a:bodyPr/>
          <a:lstStyle/>
          <a:p>
            <a:pPr algn="ctr">
              <a:buNone/>
            </a:pPr>
            <a:r>
              <a:rPr lang="ru-RU" dirty="0" smtClean="0"/>
              <a:t> </a:t>
            </a:r>
          </a:p>
          <a:p>
            <a:endParaRPr lang="ru-RU" dirty="0"/>
          </a:p>
        </p:txBody>
      </p:sp>
      <p:pic>
        <p:nvPicPr>
          <p:cNvPr id="4" name="Рисунок 3" descr=" турецкая ангора фото"/>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857224" y="1428736"/>
            <a:ext cx="7358114" cy="441009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142852"/>
            <a:ext cx="8786874" cy="7017306"/>
          </a:xfrm>
          <a:prstGeom prst="rect">
            <a:avLst/>
          </a:prstGeom>
        </p:spPr>
        <p:txBody>
          <a:bodyPr wrap="square">
            <a:spAutoFit/>
          </a:bodyPr>
          <a:lstStyle/>
          <a:p>
            <a:pPr algn="just"/>
            <a:r>
              <a:rPr lang="ru-RU" dirty="0" smtClean="0"/>
              <a:t>Турецкой эта порода называется, так как была выведена специалистами – </a:t>
            </a:r>
            <a:r>
              <a:rPr lang="ru-RU" dirty="0" err="1" smtClean="0"/>
              <a:t>фелинологами</a:t>
            </a:r>
            <a:r>
              <a:rPr lang="ru-RU" dirty="0" smtClean="0"/>
              <a:t> из Америки и Европы на основе кошек, завезенных из Турции, работы по выведению породы активно велись в середине 20 века. Профессиональное разведение ангорских кошек началось в 1917 году в Турции, где этих кошек считают национальным достоянием. В 1973 году турецкие </a:t>
            </a:r>
            <a:r>
              <a:rPr lang="ru-RU" dirty="0" err="1" smtClean="0"/>
              <a:t>ангоры</a:t>
            </a:r>
            <a:r>
              <a:rPr lang="ru-RU" dirty="0" smtClean="0"/>
              <a:t> были официально зарегистрированы системой международных стандартов CFA. Черты и характеристики породы: голова средней длины, клиновидной формы, узкая морда имеет мягкие очертания, сама морда средней длины. Сильный подбородок при легком переходе профиля. Миндалевидные глаза немного косят. Близко поставленные друг ко другу уши большие, имеют острые кончики. Гибкое и утонченное удлиненное телосложение, шея тонкая и изящная. Высокие ноги заканчиваются аккуратными лапами овальной формы. Сужающийся к концу хвост длинный, опущен вниз. Шелковистая, длинная шерсть рассыпается, создавая эффект эксклюзивности и лоска. Подшерстка нет, что придает облегченный вид шерсти. Иногда наблюдаются пятнышки в окрасе. </a:t>
            </a:r>
          </a:p>
          <a:p>
            <a:endParaRPr lang="ru-RU" dirty="0" smtClean="0"/>
          </a:p>
          <a:p>
            <a:pPr algn="just"/>
            <a:r>
              <a:rPr lang="ru-RU" dirty="0" smtClean="0"/>
              <a:t>Характер активный, любознательный. Кошки обладают высоким интеллектом и сообразительностью. Обожают общение, любят быть в центре внимания, разговорчивые, не прочь помяукать, рассказать что-нибудь хозяину, поделиться своим мнением. Не переносят одиночество и с радостью следуют по пятам за своим хозяином, быстро учатся открывать двери, могут включать свет и даже приносить предметы. Несмотря на то, что у турецких </a:t>
            </a:r>
            <a:r>
              <a:rPr lang="ru-RU" dirty="0" err="1" smtClean="0"/>
              <a:t>ангор</a:t>
            </a:r>
            <a:r>
              <a:rPr lang="ru-RU" dirty="0" smtClean="0"/>
              <a:t> пышный и красивый мех, ухаживать за ним не сложно. Главное - это часто вычесывать кошку, во время линьки весной и осенью каждый день, периодически купать с использованием специальных шампуней.</a:t>
            </a:r>
          </a:p>
          <a:p>
            <a:endParaRPr lang="ru-RU" dirty="0" smtClean="0"/>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B0F0"/>
                </a:solidFill>
              </a:rPr>
              <a:t>Бирманская  кошка</a:t>
            </a:r>
            <a:endParaRPr lang="ru-RU" dirty="0">
              <a:solidFill>
                <a:srgbClr val="00B0F0"/>
              </a:solidFill>
            </a:endParaRPr>
          </a:p>
        </p:txBody>
      </p:sp>
      <p:sp>
        <p:nvSpPr>
          <p:cNvPr id="3" name="Содержимое 2"/>
          <p:cNvSpPr>
            <a:spLocks noGrp="1"/>
          </p:cNvSpPr>
          <p:nvPr>
            <p:ph idx="1"/>
          </p:nvPr>
        </p:nvSpPr>
        <p:spPr/>
        <p:txBody>
          <a:bodyPr/>
          <a:lstStyle/>
          <a:p>
            <a:pPr algn="ctr">
              <a:buNone/>
            </a:pPr>
            <a:endParaRPr lang="ru-RU" dirty="0" smtClean="0"/>
          </a:p>
          <a:p>
            <a:endParaRPr lang="ru-RU" dirty="0"/>
          </a:p>
        </p:txBody>
      </p:sp>
      <p:pic>
        <p:nvPicPr>
          <p:cNvPr id="4" name="Рисунок 3" descr="Бирманская кошка (Священная Бирма)"/>
          <p:cNvPicPr/>
          <p:nvPr/>
        </p:nvPicPr>
        <p:blipFill>
          <a:blip r:embed="rId3"/>
          <a:srcRect/>
          <a:stretch>
            <a:fillRect/>
          </a:stretch>
        </p:blipFill>
        <p:spPr bwMode="auto">
          <a:xfrm>
            <a:off x="1643042" y="1500174"/>
            <a:ext cx="5929354" cy="464347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214291"/>
            <a:ext cx="9001156" cy="1477328"/>
          </a:xfrm>
          <a:prstGeom prst="rect">
            <a:avLst/>
          </a:prstGeom>
        </p:spPr>
        <p:txBody>
          <a:bodyPr wrap="square">
            <a:spAutoFit/>
          </a:bodyPr>
          <a:lstStyle/>
          <a:p>
            <a:pPr algn="just"/>
            <a:r>
              <a:rPr lang="ru-RU" dirty="0" smtClean="0"/>
              <a:t>Впервые Священная Бирма была представлена на выставке кошек в Париже в 1926 году, но только в 1950 году порода получила свое официальное название. С тех пор бирманская кошка начала распространяться и завоевывать популярность и в других странах Европы и Америки, выйдя за пределы страны своего происхождения – Франции.</a:t>
            </a:r>
          </a:p>
          <a:p>
            <a:pPr algn="just"/>
            <a:endParaRPr lang="ru-RU" dirty="0"/>
          </a:p>
        </p:txBody>
      </p:sp>
      <p:sp>
        <p:nvSpPr>
          <p:cNvPr id="3" name="Прямоугольник 2"/>
          <p:cNvSpPr/>
          <p:nvPr/>
        </p:nvSpPr>
        <p:spPr>
          <a:xfrm>
            <a:off x="142844" y="1428736"/>
            <a:ext cx="8858312" cy="2031325"/>
          </a:xfrm>
          <a:prstGeom prst="rect">
            <a:avLst/>
          </a:prstGeom>
        </p:spPr>
        <p:txBody>
          <a:bodyPr wrap="square">
            <a:spAutoFit/>
          </a:bodyPr>
          <a:lstStyle/>
          <a:p>
            <a:pPr algn="just"/>
            <a:r>
              <a:rPr lang="ru-RU" dirty="0" smtClean="0"/>
              <a:t>Кошка производит впечатление очень элегантного и гармоничного животного. Тело у </a:t>
            </a:r>
            <a:r>
              <a:rPr lang="ru-RU" dirty="0" err="1" smtClean="0"/>
              <a:t>бирмацев</a:t>
            </a:r>
            <a:r>
              <a:rPr lang="ru-RU" dirty="0" smtClean="0"/>
              <a:t> среднего размера, удлиненное, конечности массивные, средней высоты. Уши небольшие и широко расставленные. Очень выделяют кошку глаза – округлые, насыщенно </a:t>
            </a:r>
            <a:r>
              <a:rPr lang="ru-RU" dirty="0" err="1" smtClean="0"/>
              <a:t>голубые</a:t>
            </a:r>
            <a:r>
              <a:rPr lang="ru-RU" dirty="0" smtClean="0"/>
              <a:t>. Шерсть мягкая и шелковистая, средней длины на теле и удлиненная на шее, штанишках и хвосте, подшерстка мало. Окрас напоминает окрас сиамских кошек, отличительная особенность – наличие симметричных белых носочков на кончиках лап. </a:t>
            </a:r>
            <a:endParaRPr lang="ru-RU" dirty="0"/>
          </a:p>
        </p:txBody>
      </p:sp>
      <p:sp>
        <p:nvSpPr>
          <p:cNvPr id="4" name="Прямоугольник 3"/>
          <p:cNvSpPr/>
          <p:nvPr/>
        </p:nvSpPr>
        <p:spPr>
          <a:xfrm>
            <a:off x="214282" y="3429000"/>
            <a:ext cx="8643998" cy="646331"/>
          </a:xfrm>
          <a:prstGeom prst="rect">
            <a:avLst/>
          </a:prstGeom>
        </p:spPr>
        <p:txBody>
          <a:bodyPr wrap="square">
            <a:spAutoFit/>
          </a:bodyPr>
          <a:lstStyle/>
          <a:p>
            <a:pPr algn="just"/>
            <a:r>
              <a:rPr lang="ru-RU" dirty="0" smtClean="0"/>
              <a:t>При правильном питании и надлежащем уходе за кошкой питомец проживёт до 15 лет (в некоторых случаях и больше).</a:t>
            </a:r>
            <a:endParaRPr lang="ru-RU" dirty="0"/>
          </a:p>
        </p:txBody>
      </p:sp>
      <p:sp>
        <p:nvSpPr>
          <p:cNvPr id="5" name="Прямоугольник 4"/>
          <p:cNvSpPr/>
          <p:nvPr/>
        </p:nvSpPr>
        <p:spPr>
          <a:xfrm>
            <a:off x="214282" y="4214818"/>
            <a:ext cx="8643998" cy="1754326"/>
          </a:xfrm>
          <a:prstGeom prst="rect">
            <a:avLst/>
          </a:prstGeom>
        </p:spPr>
        <p:txBody>
          <a:bodyPr wrap="square">
            <a:spAutoFit/>
          </a:bodyPr>
          <a:lstStyle/>
          <a:p>
            <a:pPr algn="just"/>
            <a:r>
              <a:rPr lang="ru-RU" dirty="0" smtClean="0"/>
              <a:t>Бирманские кошки обладают замечательным характером: они общительны, интеллигентны, умны, очень нежны и ласковы. Характер спокойный и уравновешенный, эти кошки совершенно не мстительны. Сильно привязываются к хозяину, отлично ладят с детьми. Представители бирманской породы не отличаются излишней разговорчивостью, прекрасно чувствуют настроение своего хозяина и подстраиваются под атмосферу, царящую в доме.</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smtClean="0">
                <a:solidFill>
                  <a:srgbClr val="FF0000"/>
                </a:solidFill>
              </a:rPr>
              <a:t/>
            </a:r>
            <a:br>
              <a:rPr lang="ru-RU" dirty="0" smtClean="0">
                <a:solidFill>
                  <a:srgbClr val="FF0000"/>
                </a:solidFill>
              </a:rPr>
            </a:br>
            <a:r>
              <a:rPr lang="ru-RU" smtClean="0">
                <a:solidFill>
                  <a:srgbClr val="FF0000"/>
                </a:solidFill>
              </a:rPr>
              <a:t> </a:t>
            </a:r>
            <a:r>
              <a:rPr lang="ru-RU" b="1" smtClean="0">
                <a:solidFill>
                  <a:srgbClr val="FF0000"/>
                </a:solidFill>
              </a:rPr>
              <a:t>Невская  маскарадная  </a:t>
            </a:r>
            <a:r>
              <a:rPr lang="ru-RU" b="1" dirty="0" smtClean="0">
                <a:solidFill>
                  <a:srgbClr val="FF0000"/>
                </a:solidFill>
              </a:rPr>
              <a:t>кошка</a:t>
            </a:r>
            <a:br>
              <a:rPr lang="ru-RU" b="1"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lstStyle/>
          <a:p>
            <a:pPr algn="ctr">
              <a:buNone/>
            </a:pPr>
            <a:endParaRPr lang="ru-RU" dirty="0" smtClean="0"/>
          </a:p>
          <a:p>
            <a:endParaRPr lang="ru-RU" dirty="0"/>
          </a:p>
        </p:txBody>
      </p:sp>
      <p:pic>
        <p:nvPicPr>
          <p:cNvPr id="5" name="Рисунок 4" descr="Кот породы Невская маскарадная кошка каталог пород кошек и котят на официальном сайте корма Бош">
            <a:hlinkClick r:id="rId2"/>
          </p:cNvPr>
          <p:cNvPicPr/>
          <p:nvPr/>
        </p:nvPicPr>
        <p:blipFill>
          <a:blip r:embed="rId3"/>
          <a:srcRect/>
          <a:stretch>
            <a:fillRect/>
          </a:stretch>
        </p:blipFill>
        <p:spPr bwMode="auto">
          <a:xfrm>
            <a:off x="1000100" y="1428736"/>
            <a:ext cx="7072361" cy="485778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42852"/>
            <a:ext cx="8858312" cy="2031325"/>
          </a:xfrm>
          <a:prstGeom prst="rect">
            <a:avLst/>
          </a:prstGeom>
        </p:spPr>
        <p:txBody>
          <a:bodyPr wrap="square">
            <a:spAutoFit/>
          </a:bodyPr>
          <a:lstStyle/>
          <a:p>
            <a:pPr algn="just"/>
            <a:r>
              <a:rPr lang="ru-RU" dirty="0" smtClean="0"/>
              <a:t>Из названия породы понятно, что невская маскарадная кошка была выведена в России, в Санкт-Петербурге. Это сибирские кошки, имеющие оригинальный окрас. Эти кошки сочетают в себе великолепный сиамский окрас и мощь крупных сибирский кошек. Существует несколько предположений о возникновении этой породы, по одной – кошки получили окрас благодаря частичному альбинизму, по другой версии – возможно сибирских кошек скрещивали с сиамскими или гималайскими, но точной информации нет. Порода официально была признана организацией WCF в 1992 году.</a:t>
            </a:r>
            <a:endParaRPr lang="ru-RU" dirty="0"/>
          </a:p>
        </p:txBody>
      </p:sp>
      <p:sp>
        <p:nvSpPr>
          <p:cNvPr id="3" name="Прямоугольник 2"/>
          <p:cNvSpPr/>
          <p:nvPr/>
        </p:nvSpPr>
        <p:spPr>
          <a:xfrm>
            <a:off x="214282" y="2143116"/>
            <a:ext cx="8715436" cy="4524315"/>
          </a:xfrm>
          <a:prstGeom prst="rect">
            <a:avLst/>
          </a:prstGeom>
        </p:spPr>
        <p:txBody>
          <a:bodyPr wrap="square">
            <a:spAutoFit/>
          </a:bodyPr>
          <a:lstStyle/>
          <a:p>
            <a:pPr algn="just"/>
            <a:r>
              <a:rPr lang="ru-RU" dirty="0" smtClean="0"/>
              <a:t>Стандарты породы: это крупные кошки, вес которых может достигать 10 кг. Животные отличаются хорошим здоровьем, мощью мышц и крепким костяком. Голова имеет форму трапеции, пропорциональна туловищу. Округлый лоб широкий. Ото лба к широкому носу плавный переход. Щеки полные, челюсти хорошо развиты, не выступающий подбородок все же хорошо развит, широкий и сильный. Широкие у основания уши широко поставлены и немного наклонены вперед. Уши украшены кисточками и щетками. Шея короткая и сильная переходит в крепкое широкое туловище с развитой грудной клеткой. Плотное тело средней длины стоит на таких же плотных и сильных лапах, пропорционально телу тоже средней длины. Хвост широкий у основания, длинный, доходит до лопаток, хорошо опущен. Самцы заметно крупнее самок. Красивая, эффектная шерсть кошек обладает водоотталкивающими свойствами. Несмотря на свою пушистую шерсть они не нуждаются в особом уходе со стороны хозяина, так как кошки сами великолепно ухаживают за ней. </a:t>
            </a:r>
          </a:p>
          <a:p>
            <a:pPr algn="just"/>
            <a:endParaRPr lang="ru-RU" dirty="0" smtClean="0"/>
          </a:p>
          <a:p>
            <a:pPr algn="just"/>
            <a:r>
              <a:rPr lang="ru-RU" smtClean="0"/>
              <a:t>Животные хорошо реагируют на маленьких детей, а вот к незнакомцам относятся с настороженностью.</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000" b="1" dirty="0" smtClean="0">
                <a:solidFill>
                  <a:schemeClr val="tx2">
                    <a:lumMod val="60000"/>
                    <a:lumOff val="40000"/>
                  </a:schemeClr>
                </a:solidFill>
              </a:rPr>
              <a:t/>
            </a:r>
            <a:br>
              <a:rPr lang="ru-RU" sz="4000" b="1" dirty="0" smtClean="0">
                <a:solidFill>
                  <a:schemeClr val="tx2">
                    <a:lumMod val="60000"/>
                    <a:lumOff val="40000"/>
                  </a:schemeClr>
                </a:solidFill>
              </a:rPr>
            </a:br>
            <a:r>
              <a:rPr lang="ru-RU" b="1" dirty="0" smtClean="0">
                <a:solidFill>
                  <a:schemeClr val="tx2">
                    <a:lumMod val="60000"/>
                    <a:lumOff val="40000"/>
                  </a:schemeClr>
                </a:solidFill>
              </a:rPr>
              <a:t>Абиссинская  кошка</a:t>
            </a:r>
            <a:r>
              <a:rPr lang="ru-RU" dirty="0" smtClean="0">
                <a:solidFill>
                  <a:schemeClr val="tx2">
                    <a:lumMod val="60000"/>
                    <a:lumOff val="40000"/>
                  </a:schemeClr>
                </a:solidFill>
              </a:rPr>
              <a:t/>
            </a:r>
            <a:br>
              <a:rPr lang="ru-RU" dirty="0" smtClean="0">
                <a:solidFill>
                  <a:schemeClr val="tx2">
                    <a:lumMod val="60000"/>
                    <a:lumOff val="40000"/>
                  </a:schemeClr>
                </a:solidFill>
              </a:rPr>
            </a:br>
            <a:endParaRPr lang="ru-RU" sz="4000" dirty="0">
              <a:solidFill>
                <a:schemeClr val="tx2">
                  <a:lumMod val="60000"/>
                  <a:lumOff val="40000"/>
                </a:schemeClr>
              </a:solidFill>
            </a:endParaRPr>
          </a:p>
        </p:txBody>
      </p:sp>
      <p:sp>
        <p:nvSpPr>
          <p:cNvPr id="3" name="Содержимое 2"/>
          <p:cNvSpPr>
            <a:spLocks noGrp="1"/>
          </p:cNvSpPr>
          <p:nvPr>
            <p:ph idx="1"/>
          </p:nvPr>
        </p:nvSpPr>
        <p:spPr/>
        <p:txBody>
          <a:bodyPr/>
          <a:lstStyle/>
          <a:p>
            <a:pPr algn="ctr">
              <a:buNone/>
            </a:pPr>
            <a:r>
              <a:rPr lang="ru-RU" dirty="0" smtClean="0"/>
              <a:t> </a:t>
            </a:r>
            <a:endParaRPr lang="ru-RU" dirty="0"/>
          </a:p>
        </p:txBody>
      </p:sp>
      <p:pic>
        <p:nvPicPr>
          <p:cNvPr id="4" name="Рисунок 3" descr="абиссинская кошка - породы кошек с фото и названиями"/>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785786" y="1905000"/>
            <a:ext cx="7500990" cy="416720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71480"/>
            <a:ext cx="8229600" cy="631844"/>
          </a:xfrm>
        </p:spPr>
        <p:txBody>
          <a:bodyPr>
            <a:noAutofit/>
          </a:bodyPr>
          <a:lstStyle/>
          <a:p>
            <a:r>
              <a:rPr lang="ru-RU" b="1" dirty="0" err="1" smtClean="0">
                <a:solidFill>
                  <a:srgbClr val="0070C0"/>
                </a:solidFill>
              </a:rPr>
              <a:t>Бурманская</a:t>
            </a:r>
            <a:r>
              <a:rPr lang="ru-RU" b="1" dirty="0" smtClean="0">
                <a:solidFill>
                  <a:srgbClr val="0070C0"/>
                </a:solidFill>
              </a:rPr>
              <a:t>  кошка</a:t>
            </a:r>
            <a:r>
              <a:rPr lang="ru-RU" dirty="0" smtClean="0">
                <a:solidFill>
                  <a:srgbClr val="0070C0"/>
                </a:solidFill>
              </a:rPr>
              <a:t/>
            </a:r>
            <a:br>
              <a:rPr lang="ru-RU" dirty="0" smtClean="0">
                <a:solidFill>
                  <a:srgbClr val="0070C0"/>
                </a:solidFill>
              </a:rPr>
            </a:br>
            <a:endParaRPr lang="ru-RU" dirty="0">
              <a:solidFill>
                <a:srgbClr val="0070C0"/>
              </a:solidFill>
            </a:endParaRPr>
          </a:p>
        </p:txBody>
      </p:sp>
      <p:pic>
        <p:nvPicPr>
          <p:cNvPr id="5" name="Содержимое 4" descr="Бурманская кошка"/>
          <p:cNvPicPr>
            <a:picLocks noGrp="1"/>
          </p:cNvPicPr>
          <p:nvPr>
            <p:ph idx="1"/>
          </p:nvPr>
        </p:nvPicPr>
        <p:blipFill>
          <a:blip r:embed="rId2"/>
          <a:srcRect/>
          <a:stretch>
            <a:fillRect/>
          </a:stretch>
        </p:blipFill>
        <p:spPr bwMode="auto">
          <a:xfrm>
            <a:off x="1571604" y="1643050"/>
            <a:ext cx="5643602" cy="464347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214282" y="142852"/>
            <a:ext cx="871543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Бурманские</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кошки относятся к короткошерстной группе кошек. Родиной этих кошек является Юго-Восточная Азия. История породы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бурманской</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кошки развивается очень давно. Еще в 1930 году первый котенок был привезен с западного побережья Сан-Франциско – Бирмы доктором Джозефом Томпсоном, который вместе со своими помощниками разработал программу разведения великолепных шоколадных котят. </a:t>
            </a:r>
            <a:r>
              <a:rPr lang="ru-RU" dirty="0" smtClean="0">
                <a:latin typeface="Calibri" pitchFamily="34" charset="0"/>
                <a:ea typeface="Times New Roman" pitchFamily="18" charset="0"/>
                <a:cs typeface="Times New Roman" pitchFamily="18" charset="0"/>
              </a:rPr>
              <a:t>П</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орода появилась в 1949 году и через 4 года была зарегистрирована в английской системе стандартов GCCF. Поначалу стандарт породы предполагал лишь один возможный шоколадный окрас, после появления на свет в 1955 году котенка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голубого</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окраса стандарт окраса был расширен.</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285720" y="2643182"/>
            <a:ext cx="8643998" cy="4524315"/>
          </a:xfrm>
          <a:prstGeom prst="rect">
            <a:avLst/>
          </a:prstGeom>
        </p:spPr>
        <p:txBody>
          <a:bodyPr wrap="square">
            <a:spAutoFit/>
          </a:bodyPr>
          <a:lstStyle/>
          <a:p>
            <a:pPr algn="just"/>
            <a:r>
              <a:rPr lang="ru-RU" dirty="0" smtClean="0"/>
              <a:t>Стандарты породы: кошки средних размеров, плотного телосложения, мышечный каркас прекрасно развит, его подчеркивает гладкая шерсть, плотно прилегающая к мышечному телу. Туловище средних размеров, лапы тонкие, заканчиваются аккуратными подушечками овальной формы. Спина прямая, хвост средней длины. </a:t>
            </a:r>
          </a:p>
          <a:p>
            <a:endParaRPr lang="ru-RU" dirty="0" smtClean="0"/>
          </a:p>
          <a:p>
            <a:pPr algn="just"/>
            <a:r>
              <a:rPr lang="ru-RU" dirty="0" smtClean="0"/>
              <a:t>Энергичный темперамент кошек позволяет им сохранять озорное и подвижное поведение котят даже во взрослом возрасте. Чуткие и внимательные, они прекрасно чувствуют настроение своего хозяина, поэтому не станут докучать своими играми, если хозяин не в настроении. Кошки ласковые, добрые, деликатные, умные и сообразительные </a:t>
            </a:r>
            <a:r>
              <a:rPr lang="ru-RU" dirty="0" err="1" smtClean="0"/>
              <a:t>бурманцы</a:t>
            </a:r>
            <a:r>
              <a:rPr lang="ru-RU" dirty="0" smtClean="0"/>
              <a:t> легко усваивают правила поведения. Прекрасно ладят с детьми, готовы стойко переносить любые проявления детской ласки. Обладая высоким интеллектом и активным темпераментом в общении с другими домашними питомцами легко занимают позицию лидера, будут стараться отстаивать свой авторитет.</a:t>
            </a:r>
          </a:p>
          <a:p>
            <a:r>
              <a:rPr lang="ru-RU" dirty="0" smtClean="0"/>
              <a:t> </a:t>
            </a:r>
          </a:p>
          <a:p>
            <a:pPr algn="just"/>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B050"/>
                </a:solidFill>
              </a:rPr>
              <a:t>Сиамская   кошка</a:t>
            </a:r>
            <a:endParaRPr lang="ru-RU" dirty="0">
              <a:solidFill>
                <a:srgbClr val="00B050"/>
              </a:solidFill>
            </a:endParaRPr>
          </a:p>
        </p:txBody>
      </p:sp>
      <p:pic>
        <p:nvPicPr>
          <p:cNvPr id="4" name="Содержимое 3" descr="Кот породы Сиамская кошка каталог пород кошек и котят на официальном сайте корма Бош">
            <a:hlinkClick r:id="rId2"/>
          </p:cNvPr>
          <p:cNvPicPr>
            <a:picLocks noGrp="1"/>
          </p:cNvPicPr>
          <p:nvPr>
            <p:ph idx="1"/>
          </p:nvPr>
        </p:nvPicPr>
        <p:blipFill>
          <a:blip r:embed="rId3"/>
          <a:srcRect/>
          <a:stretch>
            <a:fillRect/>
          </a:stretch>
        </p:blipFill>
        <p:spPr bwMode="auto">
          <a:xfrm>
            <a:off x="1928794" y="1285860"/>
            <a:ext cx="4286280" cy="478634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142852"/>
            <a:ext cx="8786874" cy="7571303"/>
          </a:xfrm>
          <a:prstGeom prst="rect">
            <a:avLst/>
          </a:prstGeom>
        </p:spPr>
        <p:txBody>
          <a:bodyPr wrap="square">
            <a:spAutoFit/>
          </a:bodyPr>
          <a:lstStyle/>
          <a:p>
            <a:pPr algn="just"/>
            <a:r>
              <a:rPr lang="ru-RU" dirty="0" smtClean="0"/>
              <a:t>Эти кошки действительно долгое время считались священными животными и жили исключительно в храмах или во дворцах царских семей Таиланда. Существовала даже смертная казнь за похищение или попытку вывоза заграницу сиамских кошек. Но, к счастью, настал тот момент, когда сиамские кошки все же покинули родные края и были привезены вначале в Великобританию, а затем и во всю Европу и Америку. Настоящая «сиамская лихорадка» поглотила весь мир, ведь сегодня насчитываются миллионы сиамских кошек, живущих во всех уголках земного шара, и популярность этих кошек не падает. </a:t>
            </a:r>
          </a:p>
          <a:p>
            <a:pPr algn="just"/>
            <a:r>
              <a:rPr lang="ru-RU" dirty="0" smtClean="0"/>
              <a:t>Яркой визитной карточкой сиамских кошек является их характерный окрас, интересно, что окрас сиамок является результатом акромеланизма. Это значит, что утепленные части тела кошки вырабатывают меньше пигмента. Этот «сиамский ген» отвечает за характерную окраску, при которой туловище имеет светлый окрас, который может иметь различные оттенки от ванильного или бежевого до темно-кремового или сливочного. Морда имеет мелкие черты, тонкий подбородок, щеки и скулы не выражены, глаза миндалевидные цвета ясного неба великолепно сочетаются с окрасом шерсти. Тело длинное, лапы также длинные, пропорциональны телу. Хвост длинный, тонкий, гибкий, сужается к концу. Именно сиамкам принадлежат многочисленные рекорды продолжительности жизни среди кошек, ведь некоторые представители доживали аж до 30 лет. </a:t>
            </a:r>
          </a:p>
          <a:p>
            <a:pPr algn="just"/>
            <a:r>
              <a:rPr lang="ru-RU" dirty="0" smtClean="0"/>
              <a:t>Верные и преданные сиамки обожают своих хозяев, часто следуют за ними по пятам и разговаривают, используя целую палитру различных звуков. Сиамская кошка никогда не станет разговаривать без причины, она обязательно чем-то делиться с Вами, пытается рассказать о своих впечатлениях, а может и о недовольстве, в случае, если Вы чем-то ей не угодили.</a:t>
            </a:r>
          </a:p>
          <a:p>
            <a:endParaRPr lang="ru-RU" dirty="0" smtClean="0"/>
          </a:p>
          <a:p>
            <a:r>
              <a:rPr lang="ru-RU" dirty="0" smtClean="0"/>
              <a:t> </a:t>
            </a:r>
          </a:p>
          <a:p>
            <a:pPr algn="just"/>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solidFill>
                  <a:srgbClr val="FF0000"/>
                </a:solidFill>
              </a:rPr>
              <a:t>Пуделькэт</a:t>
            </a:r>
            <a:endParaRPr lang="ru-RU" dirty="0">
              <a:solidFill>
                <a:srgbClr val="FF0000"/>
              </a:solidFill>
            </a:endParaRPr>
          </a:p>
        </p:txBody>
      </p:sp>
      <p:pic>
        <p:nvPicPr>
          <p:cNvPr id="3" name="Рисунок 2" descr="Кот породы Пуделькэт каталог пород кошек и котят на официальном сайте корма Бош">
            <a:hlinkClick r:id="rId2"/>
          </p:cNvPr>
          <p:cNvPicPr/>
          <p:nvPr/>
        </p:nvPicPr>
        <p:blipFill>
          <a:blip r:embed="rId3"/>
          <a:srcRect/>
          <a:stretch>
            <a:fillRect/>
          </a:stretch>
        </p:blipFill>
        <p:spPr bwMode="auto">
          <a:xfrm>
            <a:off x="1214414" y="1357298"/>
            <a:ext cx="6643734" cy="4714907"/>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42852"/>
            <a:ext cx="8858312" cy="6740307"/>
          </a:xfrm>
          <a:prstGeom prst="rect">
            <a:avLst/>
          </a:prstGeom>
        </p:spPr>
        <p:txBody>
          <a:bodyPr wrap="square">
            <a:spAutoFit/>
          </a:bodyPr>
          <a:lstStyle/>
          <a:p>
            <a:pPr algn="just"/>
            <a:r>
              <a:rPr lang="ru-RU" dirty="0" err="1" smtClean="0"/>
              <a:t>Пуделькэт</a:t>
            </a:r>
            <a:r>
              <a:rPr lang="ru-RU" dirty="0" smtClean="0"/>
              <a:t> появился на свет в Германии в результате трудов профессионального </a:t>
            </a:r>
            <a:r>
              <a:rPr lang="ru-RU" dirty="0" err="1" smtClean="0"/>
              <a:t>фелинолога</a:t>
            </a:r>
            <a:r>
              <a:rPr lang="ru-RU" dirty="0" smtClean="0"/>
              <a:t> </a:t>
            </a:r>
            <a:r>
              <a:rPr lang="ru-RU" dirty="0" err="1" smtClean="0"/>
              <a:t>Розмари</a:t>
            </a:r>
            <a:r>
              <a:rPr lang="ru-RU" dirty="0" smtClean="0"/>
              <a:t> Вульф, которая и придумала название этой породы «</a:t>
            </a:r>
            <a:r>
              <a:rPr lang="ru-RU" dirty="0" err="1" smtClean="0"/>
              <a:t>Pudelkatze</a:t>
            </a:r>
            <a:r>
              <a:rPr lang="ru-RU" dirty="0" smtClean="0"/>
              <a:t>». Таким образом это искусственно выведенная порода кошек, а не природная мутация некоторых генов. В выведении </a:t>
            </a:r>
            <a:r>
              <a:rPr lang="ru-RU" dirty="0" err="1" smtClean="0"/>
              <a:t>пуделькэтов</a:t>
            </a:r>
            <a:r>
              <a:rPr lang="ru-RU" dirty="0" smtClean="0"/>
              <a:t> принимало участие много разных пород, в жилах этих кошек течет кровь, содержащая гены </a:t>
            </a:r>
            <a:r>
              <a:rPr lang="ru-RU" dirty="0" err="1" smtClean="0"/>
              <a:t>мейн-кунов</a:t>
            </a:r>
            <a:r>
              <a:rPr lang="ru-RU" dirty="0" smtClean="0"/>
              <a:t>, сомалийских кошек, французских картезианских, норвежских лесных котов. Хотя порода официально была зарегистрирована еще в 1994 году, она до сих пор малочисленна и непопулярна.</a:t>
            </a:r>
          </a:p>
          <a:p>
            <a:pPr algn="just"/>
            <a:r>
              <a:rPr lang="ru-RU" dirty="0" err="1" smtClean="0"/>
              <a:t>Пуделькэты</a:t>
            </a:r>
            <a:r>
              <a:rPr lang="ru-RU" dirty="0" smtClean="0"/>
              <a:t> имеют кудрявую шерсть наподобие </a:t>
            </a:r>
            <a:r>
              <a:rPr lang="ru-RU" dirty="0" err="1" smtClean="0"/>
              <a:t>пуделиной</a:t>
            </a:r>
            <a:r>
              <a:rPr lang="ru-RU" dirty="0" smtClean="0"/>
              <a:t>. Но это не единственная яркая особенность внешнего вида этих кошек, ведь еще кошки отличаются вислоухостью как у </a:t>
            </a:r>
            <a:r>
              <a:rPr lang="ru-RU" dirty="0" err="1" smtClean="0"/>
              <a:t>скоттиш-фолдов</a:t>
            </a:r>
            <a:r>
              <a:rPr lang="ru-RU" dirty="0" smtClean="0"/>
              <a:t> и телосложением </a:t>
            </a:r>
            <a:r>
              <a:rPr lang="ru-RU" dirty="0" err="1" smtClean="0"/>
              <a:t>девон-рексов</a:t>
            </a:r>
            <a:r>
              <a:rPr lang="ru-RU" dirty="0" smtClean="0"/>
              <a:t>. Стоит отметить что есть </a:t>
            </a:r>
            <a:r>
              <a:rPr lang="ru-RU" dirty="0" err="1" smtClean="0"/>
              <a:t>пуделькэты</a:t>
            </a:r>
            <a:r>
              <a:rPr lang="ru-RU" dirty="0" smtClean="0"/>
              <a:t> и с обычными прямыми ушами, их называют «</a:t>
            </a:r>
            <a:r>
              <a:rPr lang="ru-RU" dirty="0" err="1" smtClean="0"/>
              <a:t>страйт</a:t>
            </a:r>
            <a:r>
              <a:rPr lang="ru-RU" dirty="0" smtClean="0"/>
              <a:t>»-</a:t>
            </a:r>
            <a:r>
              <a:rPr lang="ru-RU" dirty="0" err="1" smtClean="0"/>
              <a:t>пуделькэты</a:t>
            </a:r>
            <a:r>
              <a:rPr lang="ru-RU" dirty="0" smtClean="0"/>
              <a:t>, именно их обязательно используют в разведении породы, т.к. если используются только вислоухие, котята рождаются со слабым здоровьем и часто умирают. Большие круглые глаза могут быть разных цветов и оттенков. Шерсть </a:t>
            </a:r>
            <a:r>
              <a:rPr lang="ru-RU" dirty="0" err="1" smtClean="0"/>
              <a:t>пуделькэтов</a:t>
            </a:r>
            <a:r>
              <a:rPr lang="ru-RU" dirty="0" smtClean="0"/>
              <a:t> похожа на каракуль. Завитки упругие, лежат волнами или  гладкими, мягкими </a:t>
            </a:r>
            <a:r>
              <a:rPr lang="ru-RU" dirty="0" err="1" smtClean="0"/>
              <a:t>локанами</a:t>
            </a:r>
            <a:r>
              <a:rPr lang="ru-RU" dirty="0" smtClean="0"/>
              <a:t>. </a:t>
            </a:r>
          </a:p>
          <a:p>
            <a:pPr algn="just"/>
            <a:endParaRPr lang="ru-RU" dirty="0" smtClean="0"/>
          </a:p>
          <a:p>
            <a:pPr algn="just"/>
            <a:r>
              <a:rPr lang="ru-RU" dirty="0" smtClean="0"/>
              <a:t>Кошки умные и любознательные, любят поиграть и прекрасно ладят с детьми. При наличие других домашних питомцев с удовольствием будут дружить и общаться с ними, ведь эти животные очень добрые и миролюбивые. </a:t>
            </a:r>
          </a:p>
          <a:p>
            <a:pPr algn="just"/>
            <a:r>
              <a:rPr lang="ru-RU" dirty="0" smtClean="0"/>
              <a:t>Важной особенностью </a:t>
            </a:r>
            <a:r>
              <a:rPr lang="ru-RU" dirty="0" err="1" smtClean="0"/>
              <a:t>пуделькэтов</a:t>
            </a:r>
            <a:r>
              <a:rPr lang="ru-RU" dirty="0" smtClean="0"/>
              <a:t> является их склонность к аллергии, они реагируют на цветение, сигаретный дым, пыль, неправильное кормление. Поэтому не заставляйте кошку находится в пыльном и накуренном помещение. Помимо аллергии кошки склонны к воспалительным процессам в ушах. </a:t>
            </a:r>
          </a:p>
          <a:p>
            <a:pPr algn="just"/>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B0F0"/>
                </a:solidFill>
              </a:rPr>
              <a:t>Русская  </a:t>
            </a:r>
            <a:r>
              <a:rPr lang="ru-RU" dirty="0" err="1" smtClean="0">
                <a:solidFill>
                  <a:srgbClr val="00B0F0"/>
                </a:solidFill>
              </a:rPr>
              <a:t>Голубая</a:t>
            </a:r>
            <a:r>
              <a:rPr lang="ru-RU" dirty="0" smtClean="0">
                <a:solidFill>
                  <a:srgbClr val="00B0F0"/>
                </a:solidFill>
              </a:rPr>
              <a:t>  кошка</a:t>
            </a:r>
            <a:endParaRPr lang="ru-RU" dirty="0">
              <a:solidFill>
                <a:srgbClr val="00B0F0"/>
              </a:solidFill>
            </a:endParaRPr>
          </a:p>
        </p:txBody>
      </p:sp>
      <p:pic>
        <p:nvPicPr>
          <p:cNvPr id="3" name="Рисунок 2" descr="Кот породы Русская голубая кошка каталог пород кошек и котят на официальном сайте корма Бош">
            <a:hlinkClick r:id="rId2"/>
          </p:cNvPr>
          <p:cNvPicPr/>
          <p:nvPr/>
        </p:nvPicPr>
        <p:blipFill>
          <a:blip r:embed="rId3"/>
          <a:srcRect/>
          <a:stretch>
            <a:fillRect/>
          </a:stretch>
        </p:blipFill>
        <p:spPr bwMode="auto">
          <a:xfrm>
            <a:off x="2357422" y="1214422"/>
            <a:ext cx="5072098" cy="4857784"/>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142844" y="142853"/>
            <a:ext cx="8715436"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История этой кошки начинается еще в VIII веке. В то далекое время эта порода кошек встречалась в северных частях Финляндии, России и Норвегии. Лишь в 1901 году эта порода кошек получила официальное признание. А в 1912 году в Великобритании стали признавать русских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голубых</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кошек как отдельную породу, называя их иностранными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голубыми</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Затем в 1930 году сформировалась ассоциация любителей русской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голубой</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кошки. После Второй Мировой Войны представителей этой породы кошек практически не осталось. Только благодаря работе ценителей, используя оставшийся генетический материал и скрещивая эту породу с другими, удалось спасти русских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голубых</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кошек от полного исчезновения. Восстановить полное соответствие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голубых</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кошек первоначальным данным удалось спустя много лет, в 1972 году. Они </a:t>
            </a:r>
            <a:r>
              <a:rPr lang="ru-RU" dirty="0" smtClean="0"/>
              <a:t>отличаются своим изяществом и благородством внешнего вида, их мягкая короткая шерсть </a:t>
            </a:r>
            <a:r>
              <a:rPr lang="ru-RU" dirty="0" err="1" smtClean="0"/>
              <a:t>голубого</a:t>
            </a:r>
            <a:r>
              <a:rPr lang="ru-RU" dirty="0" smtClean="0"/>
              <a:t> цвета с серебристым отливом оригинально сочетается с необыкновенными зелеными глазами. Длинный хвост без узлов и надломов, сужается к концу. Несмотря на короткую длину, шерсть густая с подшерстком и покрывным волосом одинаковой длины и нежной текстуры. Мех не должен плотно прилегать к телу. Окрас равномерный, </a:t>
            </a:r>
            <a:r>
              <a:rPr lang="ru-RU" dirty="0" err="1" smtClean="0"/>
              <a:t>голубого</a:t>
            </a:r>
            <a:r>
              <a:rPr lang="ru-RU" dirty="0" smtClean="0"/>
              <a:t> цвета с серебристым отливом. Дефектом считаются полосы и пятна в окрасе шерсти.</a:t>
            </a:r>
          </a:p>
          <a:p>
            <a:pPr algn="just" fontAlgn="base">
              <a:spcBef>
                <a:spcPct val="0"/>
              </a:spcBef>
              <a:spcAft>
                <a:spcPct val="0"/>
              </a:spcAft>
            </a:pPr>
            <a:r>
              <a:rPr lang="ru-RU" dirty="0" smtClean="0"/>
              <a:t> Они не будут преследовать Вас, и требовать к себе постоянного внимания, но с лаской и теплом будут относиться ко всем членам семьи, кошки породы русская </a:t>
            </a:r>
            <a:r>
              <a:rPr lang="ru-RU" dirty="0" err="1" smtClean="0"/>
              <a:t>голубая</a:t>
            </a:r>
            <a:r>
              <a:rPr lang="ru-RU" dirty="0" smtClean="0"/>
              <a:t> подходят для детей. Они с легкостью адаптируются к любым условиям жизни, привыкают ко всем членам семьи и другим домашним животным. Чтобы сохранить шерсть кошки в хорошем состоянии ее нужно вычесывать примерно 1 раз в неделю, ежедневно в период линьки. </a:t>
            </a:r>
          </a:p>
          <a:p>
            <a:pPr algn="just" fontAlgn="base">
              <a:spcBef>
                <a:spcPct val="0"/>
              </a:spcBef>
              <a:spcAft>
                <a:spcPct val="0"/>
              </a:spcAft>
            </a:pPr>
            <a:endParaRPr lang="ru-RU" dirty="0" smtClean="0"/>
          </a:p>
          <a:p>
            <a:pPr lvl="0" algn="just" fontAlgn="base">
              <a:spcBef>
                <a:spcPct val="0"/>
              </a:spcBef>
              <a:spcAft>
                <a:spcPct val="0"/>
              </a:spcAf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B050"/>
                </a:solidFill>
              </a:rPr>
              <a:t>Кошка  Эльф</a:t>
            </a:r>
            <a:endParaRPr lang="ru-RU" dirty="0">
              <a:solidFill>
                <a:srgbClr val="00B050"/>
              </a:solidFill>
            </a:endParaRPr>
          </a:p>
        </p:txBody>
      </p:sp>
      <p:pic>
        <p:nvPicPr>
          <p:cNvPr id="3" name="Рисунок 2" descr="Кот породы Кошка Эльф каталог пород кошек и котят на официальном сайте корма Бош">
            <a:hlinkClick r:id="rId2"/>
          </p:cNvPr>
          <p:cNvPicPr/>
          <p:nvPr/>
        </p:nvPicPr>
        <p:blipFill>
          <a:blip r:embed="rId3"/>
          <a:srcRect/>
          <a:stretch>
            <a:fillRect/>
          </a:stretch>
        </p:blipFill>
        <p:spPr bwMode="auto">
          <a:xfrm>
            <a:off x="2428860" y="1357298"/>
            <a:ext cx="3857652" cy="4786346"/>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214290"/>
            <a:ext cx="8786874" cy="75713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Кошки породы эльф немногочисленны, их разведением стали заниматься американские энтузиасты-заводчики в 90-х годах прошлого века. У них появилась идея создания новой бесшерстной породы кошек с загибающимися кончиками ушей. Добиться поставленных целей удалось только в 2006 году. В 2007 году данную породу разрешили регистрировать в TICA, но порода пока остается непризнанной. </a:t>
            </a:r>
            <a:r>
              <a:rPr kumimoji="0" lang="ru-RU"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lang="ru-RU" dirty="0" smtClean="0"/>
              <a:t>Внешние характеристики породы включают средний размер тела с хорошо развитой мускулатурой, вес не превышает 7 кг, грудная клетка широкая округлая, также округлой формы живот, немного выпирающий и привлекающий внимание. Плоский живот и живот другой формы считается дефектом и не приветствуется специалистами. Форма глаз миндалевидная, глаза расположены под небольшим углом, брови и </a:t>
            </a:r>
            <a:r>
              <a:rPr lang="ru-RU" dirty="0" err="1" smtClean="0"/>
              <a:t>вибриссы</a:t>
            </a:r>
            <a:r>
              <a:rPr lang="ru-RU" dirty="0" smtClean="0"/>
              <a:t> практически отсутствуют, скулы крупные. Примечательной особенностью эльфов являются их уникальные уши, они крупные, открытые, широкие, их кончики загнуты назад. Лапы длинные и прямые с большими толстыми подушечками, хвост средний по длине, отличается гибкостью. Эльфы прекрасно приспособлены для жизни в небольших городских квартирах. Большой дом с возможностью выгула на улице данной породе кошек противопоказан. Сквозняки и нестабильная температура воздуха на улице даже в теплое время года могут вызвать простудные заболевания у кошки с полным отсутствием шерсти. Даже квартиру нужно подготовить для жизни этого чувствительного к температуре создания. Если для кошки будут созданы все условия, учитывающие ее основные потребности, то продолжительность жизни эльфа может достигать 18-19 лет.</a:t>
            </a:r>
          </a:p>
          <a:p>
            <a:pPr algn="just"/>
            <a:r>
              <a:rPr lang="ru-RU" dirty="0" smtClean="0"/>
              <a:t> Эльфы приятные и нежные не только на ощупь, но и своим характером. Они очень любят общаться, и получать ласку от своего хозяина, у них добрый и легкий нрав. </a:t>
            </a:r>
          </a:p>
          <a:p>
            <a:r>
              <a:rPr lang="ru-RU" dirty="0" smtClean="0"/>
              <a:t> </a:t>
            </a:r>
          </a:p>
          <a:p>
            <a:pPr algn="just" fontAlgn="base">
              <a:spcBef>
                <a:spcPct val="0"/>
              </a:spcBef>
              <a:spcAft>
                <a:spcPct val="0"/>
              </a:spcAft>
            </a:pPr>
            <a:endParaRPr lang="ru-RU" dirty="0" smtClean="0"/>
          </a:p>
          <a:p>
            <a:pPr lvl="0" algn="just" fontAlgn="base">
              <a:spcBef>
                <a:spcPct val="0"/>
              </a:spcBef>
              <a:spcAft>
                <a:spcPct val="0"/>
              </a:spcAf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214290"/>
            <a:ext cx="8786874" cy="7571303"/>
          </a:xfrm>
          <a:prstGeom prst="rect">
            <a:avLst/>
          </a:prstGeom>
        </p:spPr>
        <p:txBody>
          <a:bodyPr wrap="square">
            <a:spAutoFit/>
          </a:bodyPr>
          <a:lstStyle/>
          <a:p>
            <a:pPr algn="just"/>
            <a:r>
              <a:rPr lang="ru-RU" dirty="0" smtClean="0"/>
              <a:t>Существует несколько версий происхождения абиссинской породы. Название породы происходит от африканской страны Абиссинии, ныне Эфиопии. По одной из версий, прародительницу абиссинских кошек в 1868 году вывез из Абиссинии в Англию капитан </a:t>
            </a:r>
            <a:r>
              <a:rPr lang="ru-RU" dirty="0" err="1" smtClean="0"/>
              <a:t>Баррет-Ленард</a:t>
            </a:r>
            <a:r>
              <a:rPr lang="ru-RU" dirty="0" smtClean="0"/>
              <a:t>. Современная порода сформировалась в Англии, где в 1896 году абиссинские кошки были впервые зарегистрированы в племенной книге Национального кошачьего клуба. Абиссинская кошка – животное среднего размера с хорошо развитой мускулатурой и особой грацией, присущей только этой породе. Конечности длинные и стройные. Голова клинообразной формы с крупными, широко расставленными ушами. Глаза большие, выразительные миндалевидной формы, «подведенные» темным контуром, цвет глаз варьирует от янтарного до зеленого. Шерсть короткая, блестящая, каждый волосок имеет две-три полосы разного цвета, называемый </a:t>
            </a:r>
            <a:r>
              <a:rPr lang="ru-RU" dirty="0" err="1" smtClean="0"/>
              <a:t>тиккингом</a:t>
            </a:r>
            <a:r>
              <a:rPr lang="ru-RU" dirty="0" smtClean="0"/>
              <a:t>. </a:t>
            </a:r>
            <a:r>
              <a:rPr lang="ru-RU" dirty="0" err="1" smtClean="0"/>
              <a:t>Тиккинг</a:t>
            </a:r>
            <a:r>
              <a:rPr lang="ru-RU" dirty="0" smtClean="0"/>
              <a:t> придает шерсти переливчатость, не образуя рисунка на теле животного. Окрасы, признанные большинством систем: дикий, </a:t>
            </a:r>
            <a:r>
              <a:rPr lang="ru-RU" dirty="0" err="1" smtClean="0"/>
              <a:t>соррель</a:t>
            </a:r>
            <a:r>
              <a:rPr lang="ru-RU" dirty="0" smtClean="0"/>
              <a:t>, </a:t>
            </a:r>
            <a:r>
              <a:rPr lang="ru-RU" dirty="0" err="1" smtClean="0"/>
              <a:t>голубой</a:t>
            </a:r>
            <a:r>
              <a:rPr lang="ru-RU" dirty="0" smtClean="0"/>
              <a:t>, фавн.</a:t>
            </a:r>
          </a:p>
          <a:p>
            <a:pPr algn="just"/>
            <a:r>
              <a:rPr lang="ru-RU" dirty="0" smtClean="0"/>
              <a:t> Каждого заботливого хозяина интересует, сколько живут абиссинские кошки. Средняя продолжительность жизни абиссинской породы кошек - 12-15 лет. Но при правильном уходе и отличном питании на протяжении всей жизни питомца этот срок может увеличиться и до 20 лет. Это очень умное, ласковое, любознательное и игривое животное. Чем бы Вы ни занимались, абиссинская кошка обязательно будет находиться рядом. Очень привязывается к своему хозяину и с трудом переживает одиночество. Несмотря на свою активность, при должном воспитании, абиссинка не будет точить когти о мебель и кататься на шторах. Абиссинская кошка хорошо уживается с другими кошками в доме и собаками, отлично ладит с детьми.</a:t>
            </a:r>
          </a:p>
          <a:p>
            <a:endParaRPr lang="ru-RU" dirty="0" smtClean="0"/>
          </a:p>
          <a:p>
            <a:r>
              <a:rPr lang="ru-RU" dirty="0" smtClean="0"/>
              <a:t> </a:t>
            </a:r>
          </a:p>
          <a:p>
            <a:pPr algn="just"/>
            <a:endParaRPr lang="ru-RU" dirty="0" smtClean="0"/>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Тайская  кошка</a:t>
            </a:r>
            <a:endParaRPr lang="ru-RU" dirty="0">
              <a:solidFill>
                <a:srgbClr val="FF0000"/>
              </a:solidFill>
            </a:endParaRPr>
          </a:p>
        </p:txBody>
      </p:sp>
      <p:pic>
        <p:nvPicPr>
          <p:cNvPr id="3" name="Рисунок 2" descr="Кот породы Тайская кошка каталог пород кошек и котят на официальном сайте корма Бош">
            <a:hlinkClick r:id="rId2"/>
          </p:cNvPr>
          <p:cNvPicPr/>
          <p:nvPr/>
        </p:nvPicPr>
        <p:blipFill>
          <a:blip r:embed="rId3"/>
          <a:srcRect/>
          <a:stretch>
            <a:fillRect/>
          </a:stretch>
        </p:blipFill>
        <p:spPr bwMode="auto">
          <a:xfrm>
            <a:off x="1857356" y="1428736"/>
            <a:ext cx="5143536" cy="4857784"/>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85720" y="214290"/>
            <a:ext cx="8715436" cy="75713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Тайские кошки относятся к древней породе кошек, упоминания о тайских кошках встречаются в рукописях 14 века, с которыми сегодня можно познакомится в Бангкоке. Про этих кошек слагались легенды, известно, они часто защищали дома людей, прогоняли недоброжелателей из храмов и монастырей. По сути это сиамские кошки в их первозданной красоте, именно такой вид имели сиамские кошки, которые прибыли в Европу в 19-20 веках и были увековечены на первых фотографиях. В 1990 году кошки получили официальную регистрацию стандарта породы в WCF системе, это произошло в Германии, при этом было закреплено новое название породы «тайская кошка». Э</a:t>
            </a:r>
            <a:r>
              <a:rPr lang="ru-RU" dirty="0" smtClean="0"/>
              <a:t>то сильные животные, компактных размеров, форма головы круглая, уши маленькие, близко посажены друг ко другу. Глаза раскосые миндалевидные или лимоновидные, имеют великолепный </a:t>
            </a:r>
            <a:r>
              <a:rPr lang="ru-RU" dirty="0" err="1" smtClean="0"/>
              <a:t>голубой</a:t>
            </a:r>
            <a:r>
              <a:rPr lang="ru-RU" dirty="0" smtClean="0"/>
              <a:t> цвет. Туловище имеет светлый окрас, причем интенсивность светлого меняется с возрастом, если у котят он белый, то у взрослых особей сменяется на кремовый, цвет слоновой кости или темно-каштановый. Цвет лап не обязательно должен быть темным, коричневым или черным, допустимы лиловый, </a:t>
            </a:r>
            <a:r>
              <a:rPr lang="ru-RU" dirty="0" err="1" smtClean="0"/>
              <a:t>голубой</a:t>
            </a:r>
            <a:r>
              <a:rPr lang="ru-RU" dirty="0" smtClean="0"/>
              <a:t>, серый или карамельный. В домашних условиях представители тайских кошек не редко доживают до 20 лет, по кошачьим меркам это очень неплохой результат. </a:t>
            </a:r>
          </a:p>
          <a:p>
            <a:pPr algn="just"/>
            <a:r>
              <a:rPr lang="ru-RU" dirty="0" smtClean="0"/>
              <a:t>Это энергичные, любопытные, игривые и жизнерадостные животные. Несмотря на свой достаточно независимый нрав они очень любят своих хозяев и часто следуют за ними по пятам. Им очень важно быть рядом, они не переносят одиночества, испытывают от него стресс и упадок жизненных сил. Тайские кошки обожают общаться не только посредством мимики своей милой мордочки, но и используя массу разнообразных звуков, да, тайские кошки любят поговорить, как и все сиамские кошки. </a:t>
            </a:r>
          </a:p>
          <a:p>
            <a:pPr algn="just"/>
            <a:endParaRPr lang="ru-RU" dirty="0" smtClean="0"/>
          </a:p>
          <a:p>
            <a:r>
              <a:rPr lang="ru-RU" dirty="0" smtClean="0"/>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42976" y="1571612"/>
            <a:ext cx="7286676" cy="1754326"/>
          </a:xfrm>
          <a:prstGeom prst="rect">
            <a:avLst/>
          </a:prstGeom>
        </p:spPr>
        <p:txBody>
          <a:bodyPr wrap="square">
            <a:spAutoFit/>
          </a:bodyPr>
          <a:lstStyle/>
          <a:p>
            <a:pPr algn="ctr"/>
            <a:endParaRPr lang="ru-RU" sz="3200" i="1" dirty="0" smtClean="0"/>
          </a:p>
          <a:p>
            <a:pPr algn="ctr"/>
            <a:endParaRPr lang="ru-RU" sz="3200" i="1" dirty="0" smtClean="0"/>
          </a:p>
          <a:p>
            <a:pPr algn="ctr"/>
            <a:r>
              <a:rPr lang="ru-RU" sz="4400" dirty="0" smtClean="0">
                <a:solidFill>
                  <a:srgbClr val="7030A0"/>
                </a:solidFill>
              </a:rPr>
              <a:t>СПАСИБО    </a:t>
            </a:r>
            <a:r>
              <a:rPr lang="ru-RU" sz="4400" smtClean="0">
                <a:solidFill>
                  <a:srgbClr val="7030A0"/>
                </a:solidFill>
              </a:rPr>
              <a:t>ЗА </a:t>
            </a:r>
            <a:r>
              <a:rPr lang="ru-RU" sz="4400" smtClean="0">
                <a:solidFill>
                  <a:srgbClr val="7030A0"/>
                </a:solidFill>
              </a:rPr>
              <a:t>  </a:t>
            </a:r>
            <a:r>
              <a:rPr lang="ru-RU" sz="4400" dirty="0" smtClean="0">
                <a:solidFill>
                  <a:srgbClr val="7030A0"/>
                </a:solidFill>
              </a:rPr>
              <a:t>ВНИМАНИЕ</a:t>
            </a:r>
            <a:endParaRPr lang="ru-RU" sz="4400" dirty="0">
              <a:solidFill>
                <a:srgbClr val="7030A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82660"/>
          </a:xfrm>
        </p:spPr>
        <p:txBody>
          <a:bodyPr>
            <a:normAutofit fontScale="90000"/>
          </a:bodyPr>
          <a:lstStyle/>
          <a:p>
            <a:r>
              <a:rPr lang="ru-RU" b="1" dirty="0" smtClean="0"/>
              <a:t/>
            </a:r>
            <a:br>
              <a:rPr lang="ru-RU" b="1" dirty="0" smtClean="0"/>
            </a:br>
            <a:r>
              <a:rPr lang="ru-RU" sz="4900" b="1" dirty="0" smtClean="0">
                <a:solidFill>
                  <a:srgbClr val="FF0000"/>
                </a:solidFill>
              </a:rPr>
              <a:t>Австралийский  </a:t>
            </a:r>
            <a:r>
              <a:rPr lang="ru-RU" sz="4900" b="1" dirty="0" err="1" smtClean="0">
                <a:solidFill>
                  <a:srgbClr val="FF0000"/>
                </a:solidFill>
              </a:rPr>
              <a:t>мист</a:t>
            </a:r>
            <a:r>
              <a:rPr lang="ru-RU" sz="4900" dirty="0" smtClean="0">
                <a:solidFill>
                  <a:srgbClr val="FF0000"/>
                </a:solidFill>
              </a:rPr>
              <a:t/>
            </a:r>
            <a:br>
              <a:rPr lang="ru-RU" sz="4900" dirty="0" smtClean="0">
                <a:solidFill>
                  <a:srgbClr val="FF0000"/>
                </a:solidFill>
              </a:rPr>
            </a:br>
            <a:endParaRPr lang="ru-RU" sz="4900" dirty="0">
              <a:solidFill>
                <a:srgbClr val="FF0000"/>
              </a:solidFill>
            </a:endParaRPr>
          </a:p>
        </p:txBody>
      </p:sp>
      <p:sp>
        <p:nvSpPr>
          <p:cNvPr id="3" name="Содержимое 2"/>
          <p:cNvSpPr>
            <a:spLocks noGrp="1"/>
          </p:cNvSpPr>
          <p:nvPr>
            <p:ph idx="1"/>
          </p:nvPr>
        </p:nvSpPr>
        <p:spPr/>
        <p:txBody>
          <a:bodyPr>
            <a:normAutofit/>
          </a:bodyPr>
          <a:lstStyle/>
          <a:p>
            <a:pPr>
              <a:buNone/>
            </a:pPr>
            <a:endParaRPr lang="ru-RU" dirty="0" smtClean="0"/>
          </a:p>
          <a:p>
            <a:endParaRPr lang="ru-RU" dirty="0"/>
          </a:p>
        </p:txBody>
      </p:sp>
      <p:pic>
        <p:nvPicPr>
          <p:cNvPr id="4" name="Рисунок 3" descr="котик австралийский мист - породы котов с названиями"/>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785786" y="1714488"/>
            <a:ext cx="7500990" cy="428627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85720" y="285728"/>
            <a:ext cx="8215370" cy="70173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Австралийская дымчатая кошка была выведена в Сиднее, долгое десятилетие начиная с 1975 года ушло на то, чтобы сформировать эту породу. Автором этой породы является Труда Стрит.</a:t>
            </a:r>
            <a:r>
              <a:rPr kumimoji="0" lang="ru-RU"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От абиссинской кошки австралийкам достались любознательность и оптимизм. От сиамской породы - великолепные раскосые глаза изумительно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голубого</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цвета. От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бурманской</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кошки порода австралийской дымчатой взяла любовь и бесконечную верность хозяину. Ну а от обычных беспородных кошек австралийская кошка взяла сильный иммунитет и крепкое здоровье. Несмотря на то, что стандарт австралийского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миста</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был определен еще в 1986 году это очень редкая порода, в основном распространена в Австралии, немного в США, а вот встретить этих кошек в странах СНГ большая редкость.</a:t>
            </a:r>
          </a:p>
          <a:p>
            <a:pPr algn="just" fontAlgn="base">
              <a:spcBef>
                <a:spcPct val="0"/>
              </a:spcBef>
              <a:spcAft>
                <a:spcPct val="0"/>
              </a:spcAf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lang="ru-RU" dirty="0" smtClean="0"/>
              <a:t>Характеристики породы: при средних размерах это довольно тяжелые кошки. Тело средней величины, с развитой мускулатурой. Грудь широкая округлой формы. Длинный хвост сужается к концу. Сильные лапы средней длины, овальные подушечки. Голова клиновидной формы имеет округлые очертания. Нос немного выдается вперед, лоб также выпуклый. Губы ярко выражены соседствуют с сильным подбородком. Широкие у основания уши имеют округлые кончики, посадка ушей немного наклонена вперед. Глаза большие, широко расставлены имеют зеленый цвет. Кошки обладают независимым характером, всегда найдут себе занятие по душе, не станут выпрашивать ласку и преследовать Вас по пятам, мешая заниматься своими делами. Не требуют много времени с Вашей стороны, не будут капризничать и расстраиваться, если Вы подолгу заняты и не обращаете на них внимания.</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Autofit/>
          </a:bodyPr>
          <a:lstStyle/>
          <a:p>
            <a:r>
              <a:rPr lang="ru-RU" sz="4000" b="1" dirty="0" smtClean="0">
                <a:solidFill>
                  <a:srgbClr val="00B050"/>
                </a:solidFill>
              </a:rPr>
              <a:t/>
            </a:r>
            <a:br>
              <a:rPr lang="ru-RU" sz="4000" b="1" dirty="0" smtClean="0">
                <a:solidFill>
                  <a:srgbClr val="00B050"/>
                </a:solidFill>
              </a:rPr>
            </a:br>
            <a:r>
              <a:rPr lang="ru-RU" sz="4000" b="1" dirty="0" smtClean="0">
                <a:solidFill>
                  <a:srgbClr val="0070C0"/>
                </a:solidFill>
              </a:rPr>
              <a:t>Британская короткошерстная кошка</a:t>
            </a:r>
            <a:r>
              <a:rPr lang="ru-RU" sz="4000" dirty="0" smtClean="0">
                <a:solidFill>
                  <a:srgbClr val="0070C0"/>
                </a:solidFill>
              </a:rPr>
              <a:t/>
            </a:r>
            <a:br>
              <a:rPr lang="ru-RU" sz="4000" dirty="0" smtClean="0">
                <a:solidFill>
                  <a:srgbClr val="0070C0"/>
                </a:solidFill>
              </a:rPr>
            </a:br>
            <a:endParaRPr lang="ru-RU" sz="3700" dirty="0">
              <a:solidFill>
                <a:srgbClr val="0070C0"/>
              </a:solidFill>
            </a:endParaRPr>
          </a:p>
        </p:txBody>
      </p:sp>
      <p:sp>
        <p:nvSpPr>
          <p:cNvPr id="3" name="Содержимое 2"/>
          <p:cNvSpPr>
            <a:spLocks noGrp="1"/>
          </p:cNvSpPr>
          <p:nvPr>
            <p:ph idx="1"/>
          </p:nvPr>
        </p:nvSpPr>
        <p:spPr>
          <a:xfrm>
            <a:off x="457200" y="1285860"/>
            <a:ext cx="8229600" cy="5000660"/>
          </a:xfrm>
        </p:spPr>
        <p:txBody>
          <a:bodyPr>
            <a:normAutofit/>
          </a:bodyPr>
          <a:lstStyle/>
          <a:p>
            <a:pPr>
              <a:buNone/>
            </a:pPr>
            <a:endParaRPr lang="ru-RU" dirty="0" smtClean="0"/>
          </a:p>
          <a:p>
            <a:endParaRPr lang="ru-RU" dirty="0"/>
          </a:p>
        </p:txBody>
      </p:sp>
      <p:pic>
        <p:nvPicPr>
          <p:cNvPr id="4" name="Рисунок 3" descr="британская кошка шиншилла фото"/>
          <p:cNvPicPr/>
          <p:nvPr/>
        </p:nvPicPr>
        <p:blipFill>
          <a:blip r:embed="rId2">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785786" y="1714488"/>
            <a:ext cx="7500990" cy="435771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428596" y="214290"/>
            <a:ext cx="8429684"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Британские короткошерстные кошки являются традиционной английской породой и гордостью Великобритании. Льюис Кэрролл в своей книге «Алиса в стране чудес» описал в образе всем известного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Чеширского</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кота именно британскую короткошерстную породу. Однако история появления в Британии этой породы до сих пор точно не известна. По одной из версий эти кошки попали в Англию более 2000 лет назад с римскими легионерами, по другой версии - прибыли в роли корабельных котов на судах Франции.</a:t>
            </a:r>
            <a:r>
              <a:rPr kumimoji="0" lang="ru-RU"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 настоящее время британская короткошерстная кошка – одна из самых популярных пород и горячо любима во многих странах.</a:t>
            </a:r>
          </a:p>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lang="ru-RU" dirty="0" smtClean="0"/>
              <a:t>Современные британские короткошерстные кошки – это хорошо сложенные животные от среднего до крупного размера с мощным телом, коренастыми ногами и крепкими округлыми лапами. Вес взрослого животного колеблется от 3 до 7 кг, коты крупнее кошек. Круглую голову венчают широко поставленные уши средних размеров. А мордочка с полными щечками и большими круглыми распахнутыми глазами никого не оставит равнодушным. Шерсть у этих кошек короткая, плотная, блестящая. Как правило, у британцев ярко-оранжевый цветом глаз, но в зависимости от окраса он может быть </a:t>
            </a:r>
            <a:r>
              <a:rPr lang="ru-RU" dirty="0" err="1" smtClean="0"/>
              <a:t>голубым</a:t>
            </a:r>
            <a:r>
              <a:rPr lang="ru-RU" dirty="0" smtClean="0"/>
              <a:t>, синим, зеленым. Средняя продолжительность жизни британской короткошерстной кошки - 12-15 лет. Британские короткошерстные кошки довольно спокойные животные, у них хорошо развито чувство собственного достоинства и высокий интеллект. Они очень ласковые, и добродушные, преданы своим хозяевам, любят детей и уживаются с другими животными, однако фамильярного отношения к себе не потерпят. Они не настолько игривы, как кошки других пород и отличаются своей независимостью. </a:t>
            </a:r>
          </a:p>
          <a:p>
            <a:r>
              <a:rPr lang="ru-RU" dirty="0" smtClean="0"/>
              <a:t> </a:t>
            </a:r>
          </a:p>
          <a:p>
            <a:pPr algn="just"/>
            <a:endParaRPr lang="ru-RU" dirty="0" smtClean="0"/>
          </a:p>
          <a:p>
            <a:r>
              <a:rPr lang="ru-RU" dirty="0" smtClean="0"/>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sz="4900" b="1" dirty="0" smtClean="0">
                <a:solidFill>
                  <a:srgbClr val="00B0F0"/>
                </a:solidFill>
              </a:rPr>
              <a:t>Бенгальская  кошка</a:t>
            </a:r>
            <a:r>
              <a:rPr lang="ru-RU" sz="4900" dirty="0" smtClean="0">
                <a:solidFill>
                  <a:srgbClr val="00B0F0"/>
                </a:solidFill>
              </a:rPr>
              <a:t/>
            </a:r>
            <a:br>
              <a:rPr lang="ru-RU" sz="4900" dirty="0" smtClean="0">
                <a:solidFill>
                  <a:srgbClr val="00B0F0"/>
                </a:solidFill>
              </a:rPr>
            </a:br>
            <a:endParaRPr lang="ru-RU" dirty="0">
              <a:solidFill>
                <a:srgbClr val="00B0F0"/>
              </a:solidFill>
            </a:endParaRPr>
          </a:p>
        </p:txBody>
      </p:sp>
      <p:sp>
        <p:nvSpPr>
          <p:cNvPr id="3" name="Содержимое 2"/>
          <p:cNvSpPr>
            <a:spLocks noGrp="1"/>
          </p:cNvSpPr>
          <p:nvPr>
            <p:ph idx="1"/>
          </p:nvPr>
        </p:nvSpPr>
        <p:spPr/>
        <p:txBody>
          <a:bodyPr/>
          <a:lstStyle/>
          <a:p>
            <a:pPr marL="0" indent="0" algn="ctr">
              <a:spcBef>
                <a:spcPts val="0"/>
              </a:spcBef>
              <a:buNone/>
            </a:pPr>
            <a:endParaRPr lang="ru-RU" dirty="0" smtClean="0"/>
          </a:p>
          <a:p>
            <a:endParaRPr lang="ru-RU" dirty="0"/>
          </a:p>
        </p:txBody>
      </p:sp>
      <p:pic>
        <p:nvPicPr>
          <p:cNvPr id="4" name="Рисунок 3" descr="леопардовая бенгальская кошка - фото кошек разных пород"/>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857224" y="1857364"/>
            <a:ext cx="7400958" cy="414340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214290"/>
            <a:ext cx="8786874"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Бенгальская порода кошек возникла в результате целенаправленного скрещивания дикого азиатского кота с домашней кошкой. Основательница породы Джейн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Милл</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 американский биолог, хотела, чтобы люди смогли содержать дома ласковое и ручное животное, напоминающее дикого жителя джунглей, и перестали истреблять лесного хищника в его естественной среде обитания. Бенгальские кошки впервые приняли участие в выставке TICA в 1991 г, а на сегодняшний день порода признана большинством </a:t>
            </a:r>
            <a:r>
              <a:rPr kumimoji="0" lang="ru-RU"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фелинологических</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организаций.</a:t>
            </a:r>
            <a:r>
              <a:rPr lang="ru-RU" dirty="0" smtClean="0"/>
              <a:t> Мощное и вытянутое тело с хорошо развитой мускулатурой, костяк крепкий, лапы средней длины. Голова пропорциональная по отношению к туловищу с хорошо развитыми челюстями. Уши довольно короткие с широким основанием, расположены максимально широко. Глаза округлые, яркие и выразительные. Шерсть короткая, плотная, густая, блестящая и шелковистая на ощупь. Рисунок пятнистый или </a:t>
            </a:r>
            <a:r>
              <a:rPr lang="ru-RU" dirty="0" err="1" smtClean="0"/>
              <a:t>розетчатый</a:t>
            </a:r>
            <a:r>
              <a:rPr lang="ru-RU" dirty="0" smtClean="0"/>
              <a:t> и мраморный. Средняя продолжительность жизни бенгальской кошки - 12-15 лет.</a:t>
            </a:r>
          </a:p>
          <a:p>
            <a:pPr algn="just"/>
            <a:r>
              <a:rPr lang="ru-RU" dirty="0" smtClean="0"/>
              <a:t> </a:t>
            </a:r>
          </a:p>
          <a:p>
            <a:pPr algn="just"/>
            <a:r>
              <a:rPr lang="ru-RU" dirty="0" smtClean="0"/>
              <a:t>Хотя внешний вид бенгальских кошек очень напоминает дикий, отзывы владельцев о характере своих любимцев всегда говорят об обратном. В характере этой породы полностью отсутствует агрессия, агрессивные и пугливые особи исключались из разведения на этапе формирования породы. </a:t>
            </a:r>
            <a:r>
              <a:rPr lang="ru-RU" dirty="0" err="1" smtClean="0"/>
              <a:t>Бенгалы</a:t>
            </a:r>
            <a:r>
              <a:rPr lang="ru-RU" dirty="0" smtClean="0"/>
              <a:t> очень преданные, контактные и дружелюбные кошки. Они общительные и любознательные, хорошо уживаются с другими домашними животными, в меру терпеливы с детьми. Бенгальские кошки активны и очень умны, быстро усваивают то, чему их учит хозяин. Необычайно любят воду, некоторые представители породы даже норовят залезть в ванну к хозяину, когда тот принимает водные процедуры.</a:t>
            </a:r>
          </a:p>
          <a:p>
            <a:pPr algn="just"/>
            <a:endParaRPr lang="ru-RU" dirty="0" smtClean="0"/>
          </a:p>
          <a:p>
            <a:pPr algn="just"/>
            <a:endParaRPr lang="ru-RU" dirty="0" smtClean="0"/>
          </a:p>
          <a:p>
            <a:r>
              <a:rPr lang="ru-RU" dirty="0" smtClean="0"/>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3756</Words>
  <Application>Microsoft Office PowerPoint</Application>
  <PresentationFormat>Экран (4:3)</PresentationFormat>
  <Paragraphs>90</Paragraphs>
  <Slides>32</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Тема Office</vt:lpstr>
      <vt:lpstr>ОКРУЖАЮЩИЙ  МИР </vt:lpstr>
      <vt:lpstr> Абиссинская  кошка </vt:lpstr>
      <vt:lpstr>Слайд 3</vt:lpstr>
      <vt:lpstr> Австралийский  мист </vt:lpstr>
      <vt:lpstr>Слайд 5</vt:lpstr>
      <vt:lpstr> Британская короткошерстная кошка </vt:lpstr>
      <vt:lpstr>Слайд 7</vt:lpstr>
      <vt:lpstr> Бенгальская  кошка </vt:lpstr>
      <vt:lpstr>Слайд 9</vt:lpstr>
      <vt:lpstr>Сибирская  кошка</vt:lpstr>
      <vt:lpstr>Слайд 11</vt:lpstr>
      <vt:lpstr>Донской  сфинкс    </vt:lpstr>
      <vt:lpstr>Слайд 13</vt:lpstr>
      <vt:lpstr> Турецкая  ангора</vt:lpstr>
      <vt:lpstr>Слайд 15</vt:lpstr>
      <vt:lpstr>Бирманская  кошка</vt:lpstr>
      <vt:lpstr>Слайд 17</vt:lpstr>
      <vt:lpstr>  Невская  маскарадная  кошка </vt:lpstr>
      <vt:lpstr>Слайд 19</vt:lpstr>
      <vt:lpstr>Бурманская  кошка </vt:lpstr>
      <vt:lpstr>Слайд 21</vt:lpstr>
      <vt:lpstr>Сиамская   кошка</vt:lpstr>
      <vt:lpstr>Слайд 23</vt:lpstr>
      <vt:lpstr>Пуделькэт</vt:lpstr>
      <vt:lpstr>Слайд 25</vt:lpstr>
      <vt:lpstr>Русская  Голубая  кошка</vt:lpstr>
      <vt:lpstr>Слайд 27</vt:lpstr>
      <vt:lpstr>Кошка  Эльф</vt:lpstr>
      <vt:lpstr>Слайд 29</vt:lpstr>
      <vt:lpstr>Тайская  кошка</vt:lpstr>
      <vt:lpstr>Слайд 31</vt:lpstr>
      <vt:lpstr>Слайд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пк</dc:creator>
  <cp:lastModifiedBy>Пользователь Windows</cp:lastModifiedBy>
  <cp:revision>59</cp:revision>
  <dcterms:created xsi:type="dcterms:W3CDTF">2021-02-18T23:34:44Z</dcterms:created>
  <dcterms:modified xsi:type="dcterms:W3CDTF">2024-01-14T17:36:37Z</dcterms:modified>
</cp:coreProperties>
</file>