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1" r:id="rId5"/>
    <p:sldId id="262" r:id="rId6"/>
    <p:sldId id="260" r:id="rId7"/>
    <p:sldId id="264" r:id="rId8"/>
    <p:sldId id="263" r:id="rId9"/>
    <p:sldId id="265" r:id="rId10"/>
    <p:sldId id="267" r:id="rId11"/>
    <p:sldId id="269" r:id="rId12"/>
    <p:sldId id="270" r:id="rId13"/>
    <p:sldId id="272" r:id="rId14"/>
    <p:sldId id="274" r:id="rId15"/>
    <p:sldId id="275" r:id="rId16"/>
    <p:sldId id="276" r:id="rId17"/>
    <p:sldId id="278" r:id="rId18"/>
    <p:sldId id="279" r:id="rId19"/>
    <p:sldId id="281" r:id="rId20"/>
    <p:sldId id="280" r:id="rId21"/>
    <p:sldId id="300" r:id="rId22"/>
    <p:sldId id="299" r:id="rId23"/>
    <p:sldId id="322" r:id="rId24"/>
    <p:sldId id="282" r:id="rId25"/>
    <p:sldId id="283" r:id="rId26"/>
    <p:sldId id="285" r:id="rId27"/>
    <p:sldId id="284" r:id="rId28"/>
    <p:sldId id="286" r:id="rId29"/>
    <p:sldId id="287" r:id="rId30"/>
    <p:sldId id="288" r:id="rId31"/>
    <p:sldId id="289" r:id="rId32"/>
    <p:sldId id="290" r:id="rId33"/>
    <p:sldId id="291" r:id="rId34"/>
    <p:sldId id="297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6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6433" autoAdjust="0"/>
  </p:normalViewPr>
  <p:slideViewPr>
    <p:cSldViewPr snapToGrid="0">
      <p:cViewPr varScale="1">
        <p:scale>
          <a:sx n="80" d="100"/>
          <a:sy n="80" d="100"/>
        </p:scale>
        <p:origin x="1339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hyperlink" Target="http://chtoby-pomnili.com/page.php?id=1550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chtoby-pomnili.com/page.php?id=1550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png"/><Relationship Id="rId4" Type="http://schemas.openxmlformats.org/officeDocument/2006/relationships/image" Target="../media/image6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chtoby-pomnili.com/page.php?id=1550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3.jpeg"/><Relationship Id="rId4" Type="http://schemas.openxmlformats.org/officeDocument/2006/relationships/hyperlink" Target="http://chtoby-pomnili.com/page.php?id=1550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gif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912422" y="931893"/>
            <a:ext cx="6040436" cy="83099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Georgia" pitchFamily="18" charset="0"/>
                <a:ea typeface="Tahoma" panose="020B0604030504040204" pitchFamily="34" charset="0"/>
                <a:cs typeface="Tahoma" panose="020B0604030504040204" pitchFamily="34" charset="0"/>
              </a:rPr>
              <a:t>«Свидетель века»</a:t>
            </a:r>
            <a:endParaRPr lang="ru-RU" sz="4800" b="1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Georgia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050" name="Picture 2" descr="&amp;Pcy;&amp;ocy;&amp;rcy;&amp;tcy;&amp;rcy;&amp;iecy;&amp;tcy;&amp;ycy; &amp;ocy;&amp;tcy;&amp;iecy;&amp;chcy;&amp;iecy;&amp;scy;&amp;tcy;&amp;vcy;&amp;iecy;&amp;ncy;&amp;ncy;&amp;ycy;&amp;khcy; &amp;pcy;&amp;icy;&amp;scy;&amp;acy;&amp;tcy;&amp;iecy;&amp;lcy;&amp;iecy;&amp;jcy; &amp;icy; &amp;pcy;&amp;ocy;&amp;ecy;&amp;tcy;&amp;ocy;&amp;vcy; (25 &amp;shcy;&amp;tcy;., 35*50 &amp;scy;&amp;mcy;, &amp;tscy;&amp;vcy;&amp;iecy;&amp;tcy;&amp;ncy;&amp;ycy;&amp;iecy;, &amp;kcy;&amp;acy;&amp;rcy;&amp;tcy;&amp;ocy;&amp;ncy;)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75" t="3107" r="6386" b="24358"/>
          <a:stretch>
            <a:fillRect/>
          </a:stretch>
        </p:blipFill>
        <p:spPr bwMode="auto">
          <a:xfrm>
            <a:off x="111967" y="0"/>
            <a:ext cx="2750521" cy="314441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651230" y="2057918"/>
            <a:ext cx="6055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Валентин  Петрович Катаев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2076" name="AutoShape 28" descr="&amp;Pcy;&amp;icy;&amp;lcy;&amp;ocy;&amp;tcy;&amp;kcy;&amp;acy; &amp;scy;&amp;ocy;&amp;lcy;&amp;dcy;&amp;acy;&amp;tcy;&amp;scy;&amp;kcy;&amp;acy;&amp;yacy; (&amp;vcy;&amp;ocy;&amp;iecy;&amp;ncy;&amp;ncy;&amp;acy;&amp;yacy;) &amp;scy;&amp;ocy; &amp;zcy;&amp;vcy;&amp;iecy;&amp;zcy;&amp;dcy;&amp;ocy;&amp;jcy; — &amp;fcy;&amp;ocy;&amp;tcy;&amp;ocy;&amp;gcy;&amp;rcy;&amp;acy;&amp;fcy;&amp;icy;&amp;yacy; &amp;numero;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9" name="Рисунок 8" descr="парусни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08190" y="3346994"/>
            <a:ext cx="3059939" cy="3511006"/>
          </a:xfrm>
          <a:prstGeom prst="rect">
            <a:avLst/>
          </a:prstGeom>
        </p:spPr>
      </p:pic>
      <p:pic>
        <p:nvPicPr>
          <p:cNvPr id="2082" name="Picture 34" descr="http://berudo.ru/images/photo/1683096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8434" t="3440" r="8913" b="5378"/>
          <a:stretch>
            <a:fillRect/>
          </a:stretch>
        </p:blipFill>
        <p:spPr bwMode="auto">
          <a:xfrm>
            <a:off x="5385838" y="5784232"/>
            <a:ext cx="1469176" cy="1073768"/>
          </a:xfrm>
          <a:prstGeom prst="round2DiagRect">
            <a:avLst>
              <a:gd name="adj1" fmla="val 31869"/>
              <a:gd name="adj2" fmla="val 0"/>
            </a:avLst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186545" y="2844800"/>
            <a:ext cx="41933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Georgia" panose="02040502050405020303" pitchFamily="18" charset="0"/>
              </a:rPr>
              <a:t>Презентация</a:t>
            </a:r>
            <a:endParaRPr lang="ru-RU" b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9141" y="4837176"/>
            <a:ext cx="83968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В Одессе в 1917-1918 гг. действовало объединение поэтов «Зеленая лампа», в литературных встречах принимали участие молодые одесские литераторы. Активным участником «Зеленой лампы» стал и Валентин Катаев.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Катаев и Петров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2085" y="720824"/>
            <a:ext cx="5407920" cy="3915184"/>
          </a:xfrm>
          <a:prstGeom prst="rect">
            <a:avLst/>
          </a:prstGeom>
        </p:spPr>
      </p:pic>
      <p:pic>
        <p:nvPicPr>
          <p:cNvPr id="26634" name="Picture 10" descr="&amp;Ncy;&amp;acy;&amp;shcy;&amp;acy; &amp;ecy;&amp;mcy;&amp;bcy;&amp;lcy;&amp;iecy;&amp;mcy;&amp;acy;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010" b="16020"/>
          <a:stretch>
            <a:fillRect/>
          </a:stretch>
        </p:blipFill>
        <p:spPr bwMode="auto">
          <a:xfrm>
            <a:off x="6458629" y="813816"/>
            <a:ext cx="1883874" cy="3310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24580" name="Picture 4" descr="http://warspot-asset.s3.amazonaws.com/articles/pictures/000/010/678/content/%D0%BE%D1%84%D0%B8%D1%86%D0%B5%D1%80.jpg"/>
          <p:cNvPicPr>
            <a:picLocks noChangeAspect="1" noChangeArrowheads="1"/>
          </p:cNvPicPr>
          <p:nvPr/>
        </p:nvPicPr>
        <p:blipFill>
          <a:blip r:embed="rId3" cstate="print"/>
          <a:srcRect l="6793"/>
          <a:stretch>
            <a:fillRect/>
          </a:stretch>
        </p:blipFill>
        <p:spPr bwMode="auto">
          <a:xfrm>
            <a:off x="137456" y="334961"/>
            <a:ext cx="8878528" cy="601008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84048" y="4903179"/>
            <a:ext cx="84811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1918 году началась гражданская война.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В.Катаев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вступил в вооруженные силы гетмана Скоропадского, а затем в добровольческую армию генерала Деникина. Он служил в самом опасном месте бронепоезда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Новороссия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командиром первой башни.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14" name="Picture 18" descr="http://retrobazar.com/upload-files/ddddddddd/pohodu/zamok/che/codecs/pasha/town/getman_/Pavlo_Skoropadsky.jpg"/>
          <p:cNvPicPr>
            <a:picLocks noChangeAspect="1" noChangeArrowheads="1"/>
          </p:cNvPicPr>
          <p:nvPr/>
        </p:nvPicPr>
        <p:blipFill>
          <a:blip r:embed="rId4" cstate="print"/>
          <a:srcRect l="9287" r="12727" b="25938"/>
          <a:stretch>
            <a:fillRect/>
          </a:stretch>
        </p:blipFill>
        <p:spPr bwMode="auto">
          <a:xfrm>
            <a:off x="216763" y="429191"/>
            <a:ext cx="3205786" cy="4160838"/>
          </a:xfrm>
          <a:prstGeom prst="rect">
            <a:avLst/>
          </a:prstGeom>
          <a:noFill/>
        </p:spPr>
      </p:pic>
      <p:pic>
        <p:nvPicPr>
          <p:cNvPr id="4120" name="Picture 24" descr="http://beloedelo.ru/admin/upload/201304152309_x_3860661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2115" y="411856"/>
            <a:ext cx="3011767" cy="4178173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384048" y="4328419"/>
            <a:ext cx="2871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i="1" dirty="0" smtClean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П.П.Скоропадский</a:t>
            </a:r>
            <a:endParaRPr lang="ru-RU" sz="1100" b="1" i="1" dirty="0">
              <a:solidFill>
                <a:schemeClr val="bg1"/>
              </a:solidFill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55570" y="4328419"/>
            <a:ext cx="25511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i="1" dirty="0" smtClean="0">
                <a:latin typeface="Georgia" pitchFamily="18" charset="0"/>
                <a:cs typeface="Times New Roman" pitchFamily="18" charset="0"/>
              </a:rPr>
              <a:t>А.И.Деникин</a:t>
            </a:r>
            <a:endParaRPr lang="ru-RU" sz="1100" b="1" i="1" dirty="0">
              <a:latin typeface="Georg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6" name="Рисунок 5" descr="Катаев-Бельский.jpg"/>
          <p:cNvPicPr>
            <a:picLocks noChangeAspect="1"/>
          </p:cNvPicPr>
          <p:nvPr/>
        </p:nvPicPr>
        <p:blipFill rotWithShape="1">
          <a:blip r:embed="rId3" cstate="print"/>
          <a:srcRect l="1216" t="3163" r="1765"/>
          <a:stretch/>
        </p:blipFill>
        <p:spPr>
          <a:xfrm>
            <a:off x="352044" y="493776"/>
            <a:ext cx="5472684" cy="363931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29818" y="3798326"/>
            <a:ext cx="45171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i="1" dirty="0" smtClean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Эдуард Багрицкий, Валентин Катаев, Яков Бельский</a:t>
            </a:r>
            <a:endParaRPr lang="ru-RU" sz="1100" b="1" i="1" dirty="0">
              <a:solidFill>
                <a:schemeClr val="bg1"/>
              </a:solidFill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16386" name="Picture 2" descr="gallery"/>
          <p:cNvPicPr>
            <a:picLocks noChangeAspect="1" noChangeArrowheads="1"/>
          </p:cNvPicPr>
          <p:nvPr/>
        </p:nvPicPr>
        <p:blipFill rotWithShape="1">
          <a:blip r:embed="rId4" cstate="print"/>
          <a:srcRect l="4656" t="6865" r="8130" b="21201"/>
          <a:stretch/>
        </p:blipFill>
        <p:spPr bwMode="auto">
          <a:xfrm>
            <a:off x="5856732" y="493776"/>
            <a:ext cx="2830068" cy="356616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2044" y="4235440"/>
            <a:ext cx="84399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отступлении белых, Катаев заболел сыпным тифом и оказался в одесском госпитале. В 1920 году Валентин Катаев вместе с братом Евгением были арестованы чекистами по обвинению в белогвардейском заговоре, известном как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Врангелевский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заговор на маяке». Спас братьев Катаевых один из чекистов, Яков Бельский.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сентябре 1920 г. братья Катаевы оказались на свободе.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2050" name="Picture 2" descr="&amp;Tcy;&amp;ocy;&amp;vcy;&amp;acy;&amp;rcy;&amp;ncy;&amp;ycy;&amp;jcy; &amp;zcy;&amp;ncy;&amp;acy;&amp;kcy; &amp;Gcy;&amp;ocy;&amp;scy;&amp;ucy;&amp;dcy;&amp;acy;&amp;rcy;&amp;scy;&amp;tcy;&amp;vcy;&amp;iecy;&amp;ncy;&amp;ncy;&amp;ocy;&amp;iecy; &amp;pcy;&amp;rcy;&amp;iecy;&amp;dcy;&amp;pcy;&amp;rcy;&amp;icy;&amp;yacy;&amp;tcy;&amp;icy;&amp;iecy; &amp;rcy;&amp;iecy;&amp;dcy;&amp;acy;&amp;kcy;&amp;tscy;&amp;icy;&amp;yacy; &amp;gcy;&amp;acy;&amp;zcy;&amp;iecy;&amp;tcy;&amp;ycy; &amp;Gcy;&amp;ucy;&amp;dcy;&amp;ocy;&amp;kcy; &amp;Mcy;&amp;ocy;&amp;scy;&amp;kcy;&amp;vcy;&amp;acy; (RU). &amp;Lcy;&amp;ocy;&amp;gcy;&amp;ocy;&amp;tcy;&amp;icy;&amp;pcy; - &amp;tcy;&amp;ocy;&amp;rcy;&amp;gcy;&amp;ocy;&amp;vcy;&amp;acy;&amp;yacy; &amp;mcy;&amp;acy;&amp;rcy;&amp;kcy;&amp;acy; &amp;ncy;&amp;ocy;&amp;mcy;&amp;iecy;&amp;rcy; 22912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59935" y="4368990"/>
            <a:ext cx="4762500" cy="1609726"/>
          </a:xfrm>
          <a:prstGeom prst="rect">
            <a:avLst/>
          </a:prstGeom>
          <a:noFill/>
        </p:spPr>
      </p:pic>
      <p:pic>
        <p:nvPicPr>
          <p:cNvPr id="7" name="Рисунок 6" descr="http://chtoby-pomnili.com/preview.php?width=max&amp;dir=1550&amp;id=kataev_3.jpg">
            <a:hlinkClick r:id="rId4"/>
          </p:cNvPr>
          <p:cNvPicPr>
            <a:picLocks noChangeAspect="1"/>
          </p:cNvPicPr>
          <p:nvPr/>
        </p:nvPicPr>
        <p:blipFill>
          <a:blip r:embed="rId5" cstate="print"/>
          <a:srcRect l="8399" t="11588" r="8381" b="4198"/>
          <a:stretch>
            <a:fillRect/>
          </a:stretch>
        </p:blipFill>
        <p:spPr bwMode="auto">
          <a:xfrm>
            <a:off x="5941147" y="685800"/>
            <a:ext cx="2532888" cy="3662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019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8910" y="3568723"/>
            <a:ext cx="3621025" cy="240999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02919" y="973711"/>
            <a:ext cx="534031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1922 году Валентин Катаев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перезжает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Москву и поступает на работу в газету «Гудок». Вместе с ним в газете работали и его друзья-литераторы из Одессы: Эдуард Багрицкий, Илья Ильф, Юрий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Олеша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другие.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16" name="Рисунок 15" descr="korab10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84578" y="1258823"/>
            <a:ext cx="3096925" cy="2359152"/>
          </a:xfrm>
          <a:prstGeom prst="rect">
            <a:avLst/>
          </a:prstGeom>
        </p:spPr>
      </p:pic>
      <p:pic>
        <p:nvPicPr>
          <p:cNvPr id="4" name="Рисунок 3" descr="группа одесских подростков 1910-19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4796" y="557784"/>
            <a:ext cx="3260604" cy="535549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654796" y="5266944"/>
            <a:ext cx="3165819" cy="646331"/>
          </a:xfrm>
          <a:prstGeom prst="rect">
            <a:avLst/>
          </a:prstGeom>
          <a:solidFill>
            <a:srgbClr val="FFF6DD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900" b="1" i="1" dirty="0" smtClean="0">
                <a:latin typeface="Georgia" pitchFamily="18" charset="0"/>
              </a:rPr>
              <a:t>Группа одесских мальчишек, друзей Катаева. Слева – Миша </a:t>
            </a:r>
            <a:r>
              <a:rPr lang="ru-RU" sz="900" b="1" i="1" dirty="0" err="1" smtClean="0">
                <a:latin typeface="Georgia" pitchFamily="18" charset="0"/>
              </a:rPr>
              <a:t>Галий</a:t>
            </a:r>
            <a:r>
              <a:rPr lang="ru-RU" sz="900" b="1" i="1" dirty="0" smtClean="0">
                <a:latin typeface="Georgia" pitchFamily="18" charset="0"/>
              </a:rPr>
              <a:t>, с которого был написан Гаврик </a:t>
            </a:r>
            <a:r>
              <a:rPr lang="ru-RU" sz="900" b="1" i="1" dirty="0" err="1" smtClean="0">
                <a:latin typeface="Georgia" pitchFamily="18" charset="0"/>
              </a:rPr>
              <a:t>Черноиваненко</a:t>
            </a:r>
            <a:r>
              <a:rPr lang="ru-RU" sz="900" b="1" i="1" dirty="0" smtClean="0">
                <a:latin typeface="Georgia" pitchFamily="18" charset="0"/>
              </a:rPr>
              <a:t>. </a:t>
            </a:r>
          </a:p>
          <a:p>
            <a:pPr algn="ctr"/>
            <a:r>
              <a:rPr lang="ru-RU" sz="900" b="1" i="1" dirty="0" smtClean="0">
                <a:latin typeface="Georgia" pitchFamily="18" charset="0"/>
              </a:rPr>
              <a:t>1910-1912 гг.</a:t>
            </a:r>
            <a:endParaRPr lang="ru-RU" sz="900" b="1" i="1" dirty="0">
              <a:latin typeface="Georgia" pitchFamily="18" charset="0"/>
            </a:endParaRPr>
          </a:p>
        </p:txBody>
      </p:sp>
      <p:pic>
        <p:nvPicPr>
          <p:cNvPr id="1039" name="Picture 15" descr="http://lib.tgl.ru/images/stories/project-birthday/kataev/img2_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167" y="626782"/>
            <a:ext cx="2478889" cy="299119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38328" y="3733061"/>
            <a:ext cx="5316468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В 1936 г Валентин Петрович написал повесть для подростков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993366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«Белеет парус одинокий»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главными героями которой стали одесские мальчишки, которые оказываются в центре событий революции 1905 года. Эта книга, посвященная босоногому детству Катаева,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стала любимым чтением многих поколений детей.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белеет парус 1970-е годы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4867" y="528274"/>
            <a:ext cx="1999488" cy="318820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chto-chitat-detyam.ru/img/8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489" y="128567"/>
            <a:ext cx="5031584" cy="377368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3890" y="5182815"/>
            <a:ext cx="886690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В повести рассказывается о дружбе и приключениях двух мальчишек – гимназиста Пети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Бачея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рыбацкого сына Гаврика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Черноиваненко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живущих в приморском городе Одессе.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324" y="4034947"/>
            <a:ext cx="48659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i="1" dirty="0" smtClean="0">
                <a:latin typeface="Georgia" pitchFamily="18" charset="0"/>
                <a:cs typeface="Times New Roman" pitchFamily="18" charset="0"/>
              </a:rPr>
              <a:t>Памятник Пете и Гаврику в Одессе</a:t>
            </a:r>
            <a:endParaRPr lang="ru-RU" sz="1100" b="1" i="1" dirty="0"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0_473fb_3f3e25ed_X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53031" y="128567"/>
            <a:ext cx="3513877" cy="44549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32776" name="Picture 8" descr="&amp;Pcy;&amp;iecy;&amp;lcy;&amp;softcy;&amp;tcy;&amp;tscy;&amp;iecy;&amp;rcy; &amp;Icy;&amp;vcy;&amp;acy;&amp;n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42943" y="673290"/>
            <a:ext cx="3468732" cy="324078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85216" y="5193792"/>
            <a:ext cx="26334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1937 год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8" name="Picture 10" descr="http://www.soyuz.ru/public/uploads/files/30/24485/193x304_20160111114310d08d5dcca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335" y="570928"/>
            <a:ext cx="2923299" cy="460457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11" name="Прямоугольник 10"/>
          <p:cNvSpPr/>
          <p:nvPr/>
        </p:nvSpPr>
        <p:spPr>
          <a:xfrm>
            <a:off x="3465576" y="3994801"/>
            <a:ext cx="54315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1937 году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повести Валентина Катаева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«Белеет парус одинокий»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был снят одноименный художественный фильм. Он продержался в списках любимых приключенческих кинолент не одно десятилетие.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32770" name="Picture 2" descr="&amp;Ecy;&amp;dcy;&amp;ucy;&amp;acy;&amp;rcy;&amp;dcy; &amp;Kcy;&amp;ucy;&amp;pcy;&amp;ocy;&amp;rcy;&amp;ocy;&amp;scy;&amp;ocy;&amp;vcy; (&amp;Gcy;&amp;acy;&amp;vcy;&amp;rcy;&amp;icy;&amp;kcy;) &amp;icy; &amp;Vcy;&amp;acy;&amp;dcy;&amp;icy;&amp;mcy; &amp;Kcy;&amp;ucy;&amp;zcy;&amp;ncy;&amp;iecy;&amp;tscy;&amp;ocy;&amp;vcy; (&amp;Pcy;&amp;iecy;&amp;tcy;&amp;softcy;&amp;kcy;&amp;acy; &amp;Bcy;&amp;acy;&amp;chcy;&amp;iecy;&amp;jcy;)"/>
          <p:cNvPicPr>
            <a:picLocks noChangeAspect="1" noChangeArrowheads="1"/>
          </p:cNvPicPr>
          <p:nvPr/>
        </p:nvPicPr>
        <p:blipFill rotWithShape="1">
          <a:blip r:embed="rId3" cstate="print"/>
          <a:srcRect t="2763"/>
          <a:stretch/>
        </p:blipFill>
        <p:spPr bwMode="auto">
          <a:xfrm>
            <a:off x="3930305" y="749807"/>
            <a:ext cx="4547797" cy="3521109"/>
          </a:xfrm>
          <a:prstGeom prst="rect">
            <a:avLst/>
          </a:prstGeom>
          <a:noFill/>
        </p:spPr>
      </p:pic>
      <p:pic>
        <p:nvPicPr>
          <p:cNvPr id="32772" name="Picture 4" descr="BCN_137795723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9351" y="749808"/>
            <a:ext cx="2982526" cy="457320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8" name="TextBox 7"/>
          <p:cNvSpPr txBox="1"/>
          <p:nvPr/>
        </p:nvSpPr>
        <p:spPr>
          <a:xfrm>
            <a:off x="740664" y="5347677"/>
            <a:ext cx="26334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1975 год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03320" y="4399685"/>
            <a:ext cx="50017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1975-1976 годах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был снят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ногосерийный телевизионный фильм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«Волны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Черного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моря»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 мотивам трех романов Валентина Катаева.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1364" y="4598499"/>
            <a:ext cx="837721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Для самых маленьких читателей В.П.Катаевым были написаны несколько сказок: «Цветик-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семицветик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(1940), «Дудочка и кувшинчик» (1940), «Голубок» (1940), «Пень» (1940), «Жемчужина» (1945). Герои сказок – девочка Женя, её брат Павлик. Они встретились с настоящими чудесами: Стариком-боровиком, волшебной дудочкой, цветиком-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семицветиком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Kataev_Tsvetik_semitsvetik.jpg"/>
          <p:cNvPicPr>
            <a:picLocks noChangeAspect="1"/>
          </p:cNvPicPr>
          <p:nvPr/>
        </p:nvPicPr>
        <p:blipFill rotWithShape="1">
          <a:blip r:embed="rId3" cstate="print"/>
          <a:srcRect l="2668" r="5033"/>
          <a:stretch/>
        </p:blipFill>
        <p:spPr>
          <a:xfrm>
            <a:off x="192024" y="411480"/>
            <a:ext cx="2286000" cy="324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9" name="Рисунок 8" descr="319e34c32218e7953fbaa292936996d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1" y="630936"/>
            <a:ext cx="2174850" cy="324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11" name="Рисунок 10" descr="1370109321_26-05-2013-21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50941" y="1056747"/>
            <a:ext cx="2363714" cy="32582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12" name="Рисунок 11" descr="9d179559a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35524" y="1294491"/>
            <a:ext cx="2370731" cy="324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pic>
        <p:nvPicPr>
          <p:cNvPr id="35848" name="Picture 8" descr="&amp;Kcy;&amp;ncy;&amp;icy;&amp;gcy;&amp;acy;: &amp;TScy;&amp;vcy;&amp;iecy;&amp;tcy;&amp;icy;&amp;kcy;-&amp;scy;&amp;iecy;&amp;mcy;&amp;icy;&amp;tscy;&amp;vcy;&amp;iecy;&amp;tcy;&amp;icy;&amp;k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3226" y="696467"/>
            <a:ext cx="2726045" cy="372922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3" name="TextBox 2"/>
          <p:cNvSpPr txBox="1"/>
          <p:nvPr/>
        </p:nvSpPr>
        <p:spPr>
          <a:xfrm>
            <a:off x="429768" y="4617720"/>
            <a:ext cx="81930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Цветик-семицветик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- хорошо знакомая всем сказка о девочке Жене, которая получила в подарок волшебный цветок, исполняющий любые желания</a:t>
            </a:r>
            <a:r>
              <a:rPr lang="ru-RU" dirty="0" smtClean="0"/>
              <a:t>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Валентин Катаев придумал историю, несомненно, поучительную. И удивительно детскую. И волшебную!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82647" y="4220327"/>
            <a:ext cx="43342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i="1" dirty="0" smtClean="0">
                <a:latin typeface="Georgia" pitchFamily="18" charset="0"/>
                <a:cs typeface="Times New Roman" pitchFamily="18" charset="0"/>
              </a:rPr>
              <a:t>В.Катаев с дочерью Женей. 194о-е годы</a:t>
            </a:r>
            <a:endParaRPr lang="ru-RU" sz="1100" b="1" i="1" dirty="0"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с дочерью евгенией 1946.jpg"/>
          <p:cNvPicPr>
            <a:picLocks noChangeAspect="1"/>
          </p:cNvPicPr>
          <p:nvPr/>
        </p:nvPicPr>
        <p:blipFill>
          <a:blip r:embed="rId4" cstate="print"/>
          <a:srcRect l="1990" t="4713" r="1666" b="10248"/>
          <a:stretch>
            <a:fillRect/>
          </a:stretch>
        </p:blipFill>
        <p:spPr>
          <a:xfrm>
            <a:off x="3878953" y="667511"/>
            <a:ext cx="4741644" cy="35528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8" name="Рисунок 7" descr="http://chtoby-pomnili.com/preview.php?width=max&amp;dir=1550&amp;id=kataev_12.jpg">
            <a:hlinkClick r:id="rId3"/>
          </p:cNvPr>
          <p:cNvPicPr/>
          <p:nvPr/>
        </p:nvPicPr>
        <p:blipFill>
          <a:blip r:embed="rId4" cstate="print"/>
          <a:srcRect l="6078" t="4938" r="5223" b="6934"/>
          <a:stretch>
            <a:fillRect/>
          </a:stretch>
        </p:blipFill>
        <p:spPr bwMode="auto">
          <a:xfrm>
            <a:off x="475488" y="772311"/>
            <a:ext cx="2962656" cy="3072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3721608" y="772311"/>
            <a:ext cx="4572000" cy="34470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Валентин Петрович Катаев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писатель, журналист, драматург, прозаик, поэт и сценарист.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Ровесник века, Катаев прожил жизнь в гуще многих важных исторических событий. Его современниками были Горький и Маяковский, Блок и Есенин. Он был свидетелем Первой мировой войны, Гражданской войны 1918-1920 гг., Великой Отечественной 1941-1945 гг. Всё, что за долгие годы он узнал и увидел, осталось с ним навсегда.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5488" y="4096512"/>
            <a:ext cx="28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(1897-1986)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11480" y="4427943"/>
            <a:ext cx="8339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Здесь есть таинственная старушка, подарившая девочке чудесный цветок, и моментальное путешествие на Северный полюс, и мечта всех детей о великом множестве игрушек, и, конечно, сказочное заклинание «Лети, лети, лепесток…».  А в финале этой истории - мальчик, у которого настоящая беда, заставившая Женю стать более чуткой и даже немного повзрослеть.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dd425130e8663f0a5e6ea06f4a326a10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6899" y="699832"/>
            <a:ext cx="2443634" cy="3542984"/>
          </a:xfrm>
          <a:prstGeom prst="rect">
            <a:avLst/>
          </a:prstGeom>
        </p:spPr>
      </p:pic>
      <p:pic>
        <p:nvPicPr>
          <p:cNvPr id="9" name="Picture 4" descr="&amp;TScy;&amp;vcy;&amp;iecy;&amp;tcy;&amp;icy;&amp;kcy;-&amp;scy;&amp;iecy;&amp;mcy;&amp;icy;&amp;tscy;&amp;vcy;&amp;iecy;&amp;tcy;&amp;icy;&amp;k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4031" y="699832"/>
            <a:ext cx="2687751" cy="356127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02336" y="4955102"/>
            <a:ext cx="83667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2010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году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был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установлен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амятник «Цветику-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семицветику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». На семи лепестках этого каменного цветка написаны заветные слова-пожелания: «здоровье», «удача», «любовь», «красота», «мир», «мудрость», «богатство».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7346" name="Picture 2" descr="http://www.vsedomarossii.ru/photos/area_59/city_2394/street_3483/_57069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6304" y="752403"/>
            <a:ext cx="6186961" cy="4124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pic>
        <p:nvPicPr>
          <p:cNvPr id="56324" name="Picture 4" descr="http://www.ahtubinsk.ru/news/uploads/posts/2014-10/1414414507_DSC_033320zdn.jpg"/>
          <p:cNvPicPr>
            <a:picLocks noChangeAspect="1" noChangeArrowheads="1"/>
          </p:cNvPicPr>
          <p:nvPr/>
        </p:nvPicPr>
        <p:blipFill rotWithShape="1">
          <a:blip r:embed="rId3" cstate="print"/>
          <a:srcRect b="4412"/>
          <a:stretch/>
        </p:blipFill>
        <p:spPr bwMode="auto">
          <a:xfrm>
            <a:off x="5137821" y="749808"/>
            <a:ext cx="3307933" cy="475488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48056" y="81313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В октябре 2014 года в Ахтубинске был установлен памятник «Цветик-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семицветик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», посвященный девочке Жене из одноименной детской сказки.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Памятник «Цветик-семицветик» рядом с городским парком в Ахтубинск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19" y="2276856"/>
            <a:ext cx="3227832" cy="3227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pic>
        <p:nvPicPr>
          <p:cNvPr id="2050" name="Picture 2" descr="Сквер романтиков Фото: 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431" y="729488"/>
            <a:ext cx="6271608" cy="4181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79140" y="4974782"/>
            <a:ext cx="83634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В 2015 году памятник цветику-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семицветику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появился в Тюмени. 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каждом его лепестке по одной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целей горожан: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семья, любовь, дружба, благосостояние, мир,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успех, здоровье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54366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29694" y="4119261"/>
            <a:ext cx="490022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«Дудочка и кувшинчик» -</a:t>
            </a:r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очень добрая и поучительная сказка Валентина Катаева.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Она учит детишек, что всего и сразу много не бывает: либо одно, либо другое. Да ещё одного волшебства бывает мало, чтобы собрать ягодки, для надо самим прилагать усилия. </a:t>
            </a:r>
            <a:endParaRPr lang="ru-RU" dirty="0"/>
          </a:p>
        </p:txBody>
      </p:sp>
      <p:pic>
        <p:nvPicPr>
          <p:cNvPr id="10244" name="Picture 4" descr=" &amp;Dcy;&amp;ucy;&amp;dcy;&amp;ocy;&amp;chcy;&amp;kcy;&amp;acy; &amp;icy; &amp;kcy;&amp;ucy;&amp;vcy;&amp;shcy;&amp;icy;&amp;ncy;&amp;chcy;&amp;icy;&amp;kcy; &amp;Dcy;&amp;ocy;&amp;bcy;&amp;rcy;&amp;acy;&amp;yacy; &amp;icy; &amp;pcy;&amp;ocy;&amp;ucy;&amp;chcy;&amp;icy;&amp;tcy;&amp;iecy;&amp;lcy;&amp;softcy;&amp;ncy;&amp;acy;&amp;yacy; &amp;scy;&amp;kcy;&amp;acy;&amp;zcy;&amp;kcy;&amp;acy; &amp;Vcy;&amp;acy;&amp;lcy;&amp;iecy;&amp;ncy;&amp;tcy;&amp;icy;&amp;ncy;&amp;acy; &amp;Kcy;&amp;acy;&amp;tcy;&amp;acy;&amp;iecy;&amp;vcy;&amp;acy; &amp;scy; &amp;icy;&amp;lcy;&amp;lcy;&amp;yucy;&amp;scy;&amp;tcy;&amp;rcy;&amp;acy;&amp;tscy;&amp;icy;&amp;yacy;&amp;mcy;&amp;icy; &amp;Ncy;&amp;acy;&amp;tcy;&amp;acy;&amp;lcy;&amp;softcy;&amp;icy; &amp;Bcy;&amp;acy;&amp;rcy;&amp;bcy;&amp;ocy;&amp;tcy;&amp;chcy;&amp;iecy;&amp;ncy;&amp;kcy;&amp;ocy; &amp;pcy;&amp;rcy;&amp;icy;&amp;gcy;&amp;lcy;&amp;acy;&amp;shcy;&amp;acy;&amp;iecy;&amp;tcy; &amp;mcy;&amp;acy;&amp;lcy;&amp;iecy;&amp;ncy;&amp;softcy;&amp;kcy;&amp;icy;&amp;khcy; &amp;chcy;&amp;icy;&amp;tcy;&amp;acy;&amp;tcy;&amp;iecy;&amp;lcy;&amp;iecy;&amp;jcy; &amp;scy;&amp;ocy;&amp;vcy;&amp;iecy;&amp;rcy;&amp;shcy;&amp;icy;&amp;tcy;&amp;softcy; &amp;vcy;&amp;ocy;&amp;lcy;&amp;shcy;&amp;iecy;&amp;bcy;&amp;ncy;&amp;ucy;&amp;yucy; &amp;pcy;&amp;rcy;&amp;ocy;&amp;gcy;&amp;ucy;&amp;lcy;&amp;kcy;&amp;ucy; &amp;v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5837" y="696217"/>
            <a:ext cx="2612323" cy="342304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10248" name="Picture 8" descr="http://audioskazki.net/wp-content/gallery/kataev/dudo4ka_i_kuvshin4ik/009.jpg"/>
          <p:cNvPicPr>
            <a:picLocks noChangeAspect="1" noChangeArrowheads="1"/>
          </p:cNvPicPr>
          <p:nvPr/>
        </p:nvPicPr>
        <p:blipFill rotWithShape="1">
          <a:blip r:embed="rId4" cstate="print"/>
          <a:srcRect l="10365" t="7869" r="11742" b="8024"/>
          <a:stretch/>
        </p:blipFill>
        <p:spPr bwMode="auto">
          <a:xfrm>
            <a:off x="5117235" y="696217"/>
            <a:ext cx="3567724" cy="51621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39938" name="Picture 2" descr="http://www.playing-field.ru/img/2015/052015/4601622"/>
          <p:cNvPicPr>
            <a:picLocks noChangeAspect="1" noChangeArrowheads="1"/>
          </p:cNvPicPr>
          <p:nvPr/>
        </p:nvPicPr>
        <p:blipFill>
          <a:blip r:embed="rId3" cstate="print"/>
          <a:srcRect l="2685" r="7267"/>
          <a:stretch>
            <a:fillRect/>
          </a:stretch>
        </p:blipFill>
        <p:spPr bwMode="auto">
          <a:xfrm>
            <a:off x="497332" y="627342"/>
            <a:ext cx="4078224" cy="255432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809744" y="5426311"/>
            <a:ext cx="3913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latin typeface="Georgia" pitchFamily="18" charset="0"/>
                <a:cs typeface="Times New Roman" pitchFamily="18" charset="0"/>
              </a:rPr>
              <a:t>Мультфильм «Цветик-</a:t>
            </a:r>
            <a:r>
              <a:rPr lang="ru-RU" sz="1400" b="1" i="1" dirty="0" err="1" smtClean="0">
                <a:latin typeface="Georgia" pitchFamily="18" charset="0"/>
                <a:cs typeface="Times New Roman" pitchFamily="18" charset="0"/>
              </a:rPr>
              <a:t>семицветик</a:t>
            </a:r>
            <a:r>
              <a:rPr lang="ru-RU" sz="1400" b="1" i="1" dirty="0" smtClean="0">
                <a:latin typeface="Georgia" pitchFamily="18" charset="0"/>
                <a:cs typeface="Times New Roman" pitchFamily="18" charset="0"/>
              </a:rPr>
              <a:t>» (1948). Режиссер </a:t>
            </a:r>
            <a:r>
              <a:rPr lang="ru-RU" sz="1400" b="1" i="1" dirty="0" err="1" smtClean="0">
                <a:latin typeface="Georgia" pitchFamily="18" charset="0"/>
                <a:cs typeface="Times New Roman" pitchFamily="18" charset="0"/>
              </a:rPr>
              <a:t>М.Цехановский</a:t>
            </a:r>
            <a:endParaRPr lang="ru-RU" sz="1400" b="1" i="1" dirty="0"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39944" name="Picture 8" descr="http://img.happy-giraffe.ru/thumbs/700x700/10064/f0abe76958ec12afc2108b2da65f754f.jpg"/>
          <p:cNvPicPr>
            <a:picLocks noChangeAspect="1" noChangeArrowheads="1"/>
          </p:cNvPicPr>
          <p:nvPr/>
        </p:nvPicPr>
        <p:blipFill>
          <a:blip r:embed="rId4" cstate="print"/>
          <a:srcRect t="7834"/>
          <a:stretch>
            <a:fillRect/>
          </a:stretch>
        </p:blipFill>
        <p:spPr bwMode="auto">
          <a:xfrm>
            <a:off x="497332" y="3225494"/>
            <a:ext cx="4074668" cy="2753993"/>
          </a:xfrm>
          <a:prstGeom prst="rect">
            <a:avLst/>
          </a:prstGeom>
          <a:noFill/>
        </p:spPr>
      </p:pic>
      <p:pic>
        <p:nvPicPr>
          <p:cNvPr id="4098" name="Picture 2" descr="Цветик-Семицветик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6631" y="699979"/>
            <a:ext cx="3355975" cy="4726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41990" name="Picture 6" descr="&amp;Pcy;&amp;ocy;&amp;scy;&amp;lcy;&amp;iecy;&amp;dcy;&amp;ncy;&amp;icy;&amp;jcy; &amp;lcy;&amp;iecy;&amp;pcy;&amp;iecy;&amp;scy;&amp;tcy;&amp;ocy;&amp;k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03897" y="770254"/>
            <a:ext cx="3016126" cy="417665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9" name="TextBox 8"/>
          <p:cNvSpPr txBox="1"/>
          <p:nvPr/>
        </p:nvSpPr>
        <p:spPr>
          <a:xfrm>
            <a:off x="4755144" y="5160368"/>
            <a:ext cx="3913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latin typeface="Georgia" pitchFamily="18" charset="0"/>
                <a:cs typeface="Times New Roman" pitchFamily="18" charset="0"/>
              </a:rPr>
              <a:t>Мультфильм «Последний лепесток» (1977). Режиссер </a:t>
            </a:r>
            <a:r>
              <a:rPr lang="ru-RU" sz="1400" b="1" i="1" dirty="0" err="1" smtClean="0">
                <a:latin typeface="Georgia" pitchFamily="18" charset="0"/>
                <a:cs typeface="Times New Roman" pitchFamily="18" charset="0"/>
              </a:rPr>
              <a:t>Р.Качанов</a:t>
            </a:r>
            <a:endParaRPr lang="ru-RU" sz="1400" b="1" i="1" dirty="0"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/>
          <p:nvPr/>
        </p:nvPicPr>
        <p:blipFill rotWithShape="1">
          <a:blip r:embed="rId4" cstate="print"/>
          <a:srcRect t="3512" b="19115"/>
          <a:stretch/>
        </p:blipFill>
        <p:spPr bwMode="auto">
          <a:xfrm>
            <a:off x="539495" y="3355848"/>
            <a:ext cx="3922777" cy="2679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/>
          <a:srcRect t="3404" r="5023" b="9950"/>
          <a:stretch>
            <a:fillRect/>
          </a:stretch>
        </p:blipFill>
        <p:spPr bwMode="auto">
          <a:xfrm>
            <a:off x="539495" y="578730"/>
            <a:ext cx="3913633" cy="2703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88304" y="4959967"/>
            <a:ext cx="40962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latin typeface="Georgia" pitchFamily="18" charset="0"/>
                <a:cs typeface="Times New Roman" pitchFamily="18" charset="0"/>
              </a:rPr>
              <a:t>Мультфильм «Дудочка и кувшинчик» (1950). Режиссер </a:t>
            </a:r>
            <a:r>
              <a:rPr lang="ru-RU" sz="1400" b="1" i="1" dirty="0" err="1" smtClean="0">
                <a:latin typeface="Georgia" pitchFamily="18" charset="0"/>
                <a:cs typeface="Times New Roman" pitchFamily="18" charset="0"/>
              </a:rPr>
              <a:t>В.Громов</a:t>
            </a:r>
            <a:endParaRPr lang="ru-RU" sz="1400" b="1" i="1" dirty="0"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40964" name="Picture 4" descr="http://www.playing-field.ru/img/2015/051819/4428339"/>
          <p:cNvPicPr>
            <a:picLocks noChangeAspect="1" noChangeArrowheads="1"/>
          </p:cNvPicPr>
          <p:nvPr/>
        </p:nvPicPr>
        <p:blipFill rotWithShape="1">
          <a:blip r:embed="rId3" cstate="print"/>
          <a:srcRect l="4630" t="18598" r="5339" b="4462"/>
          <a:stretch/>
        </p:blipFill>
        <p:spPr bwMode="auto">
          <a:xfrm>
            <a:off x="457200" y="3364992"/>
            <a:ext cx="4131104" cy="2647881"/>
          </a:xfrm>
          <a:prstGeom prst="rect">
            <a:avLst/>
          </a:prstGeom>
          <a:noFill/>
        </p:spPr>
      </p:pic>
      <p:pic>
        <p:nvPicPr>
          <p:cNvPr id="1028" name="Picture 4" descr="&amp;Fcy;&amp;ocy;&amp;tcy;&amp;ocy; - &amp;pcy;&amp;ocy;&amp;scy;&amp;tcy;&amp;iecy;&amp;rcy; &amp;kcy; &amp;fcy;&amp;icy;&amp;lcy;&amp;softcy;&amp;mcy;&amp;ucy; &amp;Dcy;&amp;ucy;&amp;dcy;&amp;ocy;&amp;chcy;&amp;kcy;&amp;acy; &amp;icy; &amp;kcy;&amp;ucy;&amp;vcy;&amp;shcy;&amp;icy;&amp;ncy;&amp;chcy;&amp;icy;&amp;kcy; &amp;ncy;&amp;acy; AFISHA.TUT.B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263" y="630936"/>
            <a:ext cx="2893329" cy="421234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8" name="Рисунок 7"/>
          <p:cNvPicPr/>
          <p:nvPr/>
        </p:nvPicPr>
        <p:blipFill rotWithShape="1">
          <a:blip r:embed="rId5" cstate="print"/>
          <a:srcRect l="12812" t="31238" r="10017" b="5713"/>
          <a:stretch/>
        </p:blipFill>
        <p:spPr bwMode="auto">
          <a:xfrm>
            <a:off x="457200" y="713232"/>
            <a:ext cx="4114800" cy="2587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6344" y="4674577"/>
            <a:ext cx="60794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Во время Великой Отечественной войны Валентин Катаев был военным корреспондентом газет «Правда» и «Красная звезда», писал очерки и рассказы: «Отче наш», «Флаг», «Виадук», «Третий танк», «Бочка».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6295" y="4274486"/>
            <a:ext cx="4599432" cy="246221"/>
          </a:xfrm>
          <a:prstGeom prst="rect">
            <a:avLst/>
          </a:prstGeom>
          <a:solidFill>
            <a:srgbClr val="FFF6DD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b="1" i="1" dirty="0" smtClean="0">
                <a:latin typeface="Georgia" pitchFamily="18" charset="0"/>
              </a:rPr>
              <a:t>Катаев (в центре) на Западном фронте. </a:t>
            </a:r>
            <a:endParaRPr lang="ru-RU" sz="1000" b="1" i="1" dirty="0">
              <a:latin typeface="Georgia" pitchFamily="18" charset="0"/>
            </a:endParaRPr>
          </a:p>
        </p:txBody>
      </p:sp>
      <p:sp>
        <p:nvSpPr>
          <p:cNvPr id="44034" name="AutoShape 2" descr="C:\Users\1\Desktop\112099.jpg"/>
          <p:cNvSpPr>
            <a:spLocks noChangeAspect="1" noChangeArrowheads="1"/>
          </p:cNvSpPr>
          <p:nvPr/>
        </p:nvSpPr>
        <p:spPr bwMode="auto">
          <a:xfrm>
            <a:off x="155575" y="-1943100"/>
            <a:ext cx="5000625" cy="40576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 descr="hello_html_m7cc50c9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17008" y="680312"/>
            <a:ext cx="2393320" cy="308152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44036" name="Picture 4" descr="&amp;Rcy;&amp;ocy;&amp;scy;&amp;scy;&amp;icy;&amp;yacy; - &amp;Vcy;&amp;acy;&amp;lcy;&amp;iecy;&amp;ncy;&amp;tcy;&amp;icy;&amp;ncy; &amp;Kcy;&amp;acy;&amp;tcy;&amp;acy;&amp;iecy;&amp;vcy; (&amp;vcy; &amp;tscy;&amp;iecy;&amp;ncy;&amp;tcy;&amp;rcy;&amp;iecy;) &amp;ncy;&amp;acy; &amp;Zcy;&amp;acy;&amp;pcy;&amp;acy;&amp;dcy;&amp;ncy;&amp;ocy;&amp;mcy; &amp;fcy;&amp;rcy;&amp;ocy;&amp;ncy;&amp;tcy;&amp;iecy;"/>
          <p:cNvPicPr>
            <a:picLocks noChangeAspect="1" noChangeArrowheads="1"/>
          </p:cNvPicPr>
          <p:nvPr/>
        </p:nvPicPr>
        <p:blipFill rotWithShape="1">
          <a:blip r:embed="rId4" cstate="print"/>
          <a:srcRect l="2094" t="4298" r="12499"/>
          <a:stretch/>
        </p:blipFill>
        <p:spPr bwMode="auto">
          <a:xfrm>
            <a:off x="466343" y="692642"/>
            <a:ext cx="4489135" cy="3565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10996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84264" y="2350007"/>
            <a:ext cx="2139142" cy="282366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3" name="Рисунок 2" descr="http://chtoby-pomnili.com/preview.php?width=max&amp;dir=1550&amp;id=kataev_4.jpg">
            <a:hlinkClick r:id="rId3"/>
          </p:cNvPr>
          <p:cNvPicPr>
            <a:picLocks noChangeAspect="1"/>
          </p:cNvPicPr>
          <p:nvPr/>
        </p:nvPicPr>
        <p:blipFill>
          <a:blip r:embed="rId4" cstate="print"/>
          <a:srcRect l="5254" t="4159" r="5254" b="10754"/>
          <a:stretch>
            <a:fillRect/>
          </a:stretch>
        </p:blipFill>
        <p:spPr bwMode="auto">
          <a:xfrm>
            <a:off x="499528" y="718962"/>
            <a:ext cx="2892896" cy="37707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3010" name="Picture 2" descr="http://www.antikbook.ru/uploads/item_image/item_page_preview/115953/apyfuzovif.jpg"/>
          <p:cNvPicPr>
            <a:picLocks noChangeAspect="1" noChangeArrowheads="1"/>
          </p:cNvPicPr>
          <p:nvPr/>
        </p:nvPicPr>
        <p:blipFill>
          <a:blip r:embed="rId5" cstate="print"/>
          <a:srcRect l="23233" t="3780" r="4386" b="4259"/>
          <a:stretch>
            <a:fillRect/>
          </a:stretch>
        </p:blipFill>
        <p:spPr bwMode="auto">
          <a:xfrm>
            <a:off x="6383870" y="2532227"/>
            <a:ext cx="2191843" cy="341466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2" name="Прямоугольник 1"/>
          <p:cNvSpPr/>
          <p:nvPr/>
        </p:nvSpPr>
        <p:spPr>
          <a:xfrm>
            <a:off x="3528224" y="640741"/>
            <a:ext cx="47750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Впечатления военного времени отразились и в повести Катаева «Сын полка», написанной в 1944 году. Повесть впервые была опубликована в журналах «Октябрь» (1945, № 1, 2) и «Дружные ребята» (1945, № 1-8). В 1945 году вышла отдельным изданием.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4" name="AutoShape 4" descr="https://ds04.infourok.ru/uploads/ex/0621/0000b5e8-74ff1974/2/img16.jpg"/>
          <p:cNvSpPr>
            <a:spLocks noChangeAspect="1" noChangeArrowheads="1"/>
          </p:cNvSpPr>
          <p:nvPr/>
        </p:nvSpPr>
        <p:spPr bwMode="auto">
          <a:xfrm>
            <a:off x="155575" y="-2803525"/>
            <a:ext cx="7791450" cy="58483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6" name="Picture 2" descr="https://knigaplus.ru/images/cms/thumbs/6d7ad8af6b6f6dde23081bbb714d3a030bc361f2/druzhnye_rebyata_1_yanvar_2_472_auto_0_100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3162" y="2532227"/>
            <a:ext cx="2686199" cy="341466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895344" y="750005"/>
            <a:ext cx="47914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В.П. Катаев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родился в Одессе в 1897 году, 16 января.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Отец Валентина Петровича -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Петр Васильевич Катаев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был очень образованным человеком, закончившим духовную семинарию, затем Новороссийский университет. Он работал преподавателем в Одесском епархиальном училище.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Мать -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Евгения Ивановна Бачей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была дочерью генерала из полтавской мелкопоместной семьи.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У писателя был и младший брат -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Евгений Петрович Катаев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который тоже в последствии стал известным писателем.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09728" y="5806440"/>
            <a:ext cx="45537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i="1" dirty="0" smtClean="0">
                <a:latin typeface="Georgia" pitchFamily="18" charset="0"/>
                <a:cs typeface="Times New Roman" pitchFamily="18" charset="0"/>
              </a:rPr>
              <a:t>П.В.Катаев с сыновьями Валентином и Евгением</a:t>
            </a:r>
            <a:endParaRPr lang="ru-RU" sz="1100" b="1" i="1" dirty="0"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5122" name="Picture 2" descr="&amp;Mcy;&amp;ocy;&amp;vcy;&amp;icy;&amp;zcy;&amp;mcy;. &amp;Rcy;&amp;acy;&amp;zcy;&amp;bcy;&amp;icy;&amp;tcy;&amp;acy;&amp;yacy; &amp;zhcy;&amp;icy;&amp;zcy;&amp;ncy;&amp;softcy;, &amp;icy;&amp;lcy;&amp;icy; &amp;Vcy;&amp;ocy;&amp;lcy;&amp;shcy;&amp;iecy;&amp;bcy;&amp;ncy;&amp;ycy;&amp;jcy; &amp;rcy;&amp;ocy;&amp;gcy; &amp;Ocy;&amp;bcy;&amp;iecy;&amp;rcy;&amp;ocy;&amp;ncy;&amp;acy;."/>
          <p:cNvPicPr>
            <a:picLocks noChangeAspect="1" noChangeArrowheads="1"/>
          </p:cNvPicPr>
          <p:nvPr/>
        </p:nvPicPr>
        <p:blipFill rotWithShape="1">
          <a:blip r:embed="rId3" cstate="print"/>
          <a:srcRect l="27914" t="38165" r="24404" b="30395"/>
          <a:stretch/>
        </p:blipFill>
        <p:spPr bwMode="auto">
          <a:xfrm>
            <a:off x="361761" y="484632"/>
            <a:ext cx="1816700" cy="18836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436" name="Picture 4" descr="http://www.russkiymir.ru/upload/medialibrary/13c/13c483da8469ea6e87ec98cfcf20d062.jpeg"/>
          <p:cNvPicPr>
            <a:picLocks noChangeAspect="1" noChangeArrowheads="1"/>
          </p:cNvPicPr>
          <p:nvPr/>
        </p:nvPicPr>
        <p:blipFill rotWithShape="1">
          <a:blip r:embed="rId4" cstate="print"/>
          <a:srcRect t="6363" b="2834"/>
          <a:stretch/>
        </p:blipFill>
        <p:spPr bwMode="auto">
          <a:xfrm>
            <a:off x="813943" y="2368296"/>
            <a:ext cx="2876819" cy="34404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031" y="353827"/>
            <a:ext cx="27862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i="1" dirty="0" smtClean="0">
                <a:latin typeface="Georgia" pitchFamily="18" charset="0"/>
                <a:cs typeface="Times New Roman" pitchFamily="18" charset="0"/>
              </a:rPr>
              <a:t>Валя Катаев в раннем детстве</a:t>
            </a:r>
            <a:endParaRPr lang="ru-RU" sz="1100" b="1" i="1" dirty="0">
              <a:latin typeface="Georg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966972" y="940367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Мальчик-сирота Ваня Солнцев волей судьбы попал в военную часть к разведчикам. Его упрямый характер и мальчишеская смелость помогли ему остаться на фронте, стать сыном полка.       Ваня Солнцев - это собирательный образ. Мальчиков, похожих на героя повести было немало.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«Это многих славный путь»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эта строчка из стихотворения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Н.А.Некрасова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стала эпиграфом к повести «Сын полка».</a:t>
            </a:r>
            <a:endParaRPr lang="ru-RU" dirty="0"/>
          </a:p>
        </p:txBody>
      </p:sp>
      <p:pic>
        <p:nvPicPr>
          <p:cNvPr id="12" name="Рисунок 11" descr="2465528-03100c77e161003b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188" y="2610612"/>
            <a:ext cx="3124200" cy="3429000"/>
          </a:xfrm>
          <a:prstGeom prst="rect">
            <a:avLst/>
          </a:prstGeom>
        </p:spPr>
      </p:pic>
      <p:pic>
        <p:nvPicPr>
          <p:cNvPr id="6" name="Picture 2" descr="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360" y="334708"/>
            <a:ext cx="3790860" cy="2641757"/>
          </a:xfrm>
          <a:prstGeom prst="hexagon">
            <a:avLst>
              <a:gd name="adj" fmla="val 55777"/>
              <a:gd name="vf" fmla="val 115470"/>
            </a:avLst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48056" y="5308199"/>
            <a:ext cx="8119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В 1946 году по книге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В.П.Катаева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«Сын полка» был снят одноимённый фильм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реж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В.М.Пронин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084" name="Picture 4" descr="&amp;Scy;&amp;ycy;&amp;ncy; &amp;pcy;&amp;ocy;&amp;lcy;&amp;kcy;&amp;acy; &amp;fcy;&amp;ocy;&amp;tcy;&amp;ocy; &amp;fcy;&amp;ocy;&amp;tcy;&amp;o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65964" y="565371"/>
            <a:ext cx="3354876" cy="2516157"/>
          </a:xfrm>
          <a:prstGeom prst="rect">
            <a:avLst/>
          </a:prstGeom>
          <a:noFill/>
        </p:spPr>
      </p:pic>
      <p:pic>
        <p:nvPicPr>
          <p:cNvPr id="2052" name="Picture 4" descr="&amp;Vcy; &amp;Dcy;&amp;iecy;&amp;ncy;&amp;softcy; &amp;Pcy;&amp;ocy;&amp;bcy;&amp;iecy;&amp;dcy;&amp;ycy; &amp;ucy;&amp;khcy;&amp;tcy;&amp;icy;&amp;ncy;&amp;tscy;&amp;acy;&amp;mcy; &amp;pcy;&amp;ocy;&amp;kcy;&amp;acy;&amp;zhcy;&amp;ucy;&amp;tcy; &amp;mcy;&amp;yucy;&amp;zcy;&amp;icy;&amp;kcy;&amp;lcy; «&amp;Scy;&amp;ycy;&amp;ncy; &amp;pcy;&amp;ocy;&amp;lcy;&amp;kcy;&amp;acy;»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05262" y="2649664"/>
            <a:ext cx="3494441" cy="2598992"/>
          </a:xfrm>
          <a:prstGeom prst="rect">
            <a:avLst/>
          </a:prstGeom>
          <a:noFill/>
        </p:spPr>
      </p:pic>
      <p:pic>
        <p:nvPicPr>
          <p:cNvPr id="3074" name="Picture 2" descr="http://b1.culture.ru/c/39263.440x6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4528" y="565371"/>
            <a:ext cx="2974189" cy="405571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47106" name="Picture 2" descr="http://b1.filmpro.ru/c/279090.660xp.jpg"/>
          <p:cNvPicPr>
            <a:picLocks noChangeAspect="1" noChangeArrowheads="1"/>
          </p:cNvPicPr>
          <p:nvPr/>
        </p:nvPicPr>
        <p:blipFill rotWithShape="1">
          <a:blip r:embed="rId3" cstate="print"/>
          <a:srcRect t="2732" b="2586"/>
          <a:stretch/>
        </p:blipFill>
        <p:spPr bwMode="auto">
          <a:xfrm>
            <a:off x="4165600" y="689238"/>
            <a:ext cx="4455888" cy="2441889"/>
          </a:xfrm>
          <a:prstGeom prst="rect">
            <a:avLst/>
          </a:prstGeom>
          <a:noFill/>
        </p:spPr>
      </p:pic>
      <p:sp>
        <p:nvSpPr>
          <p:cNvPr id="47110" name="AutoShape 6" descr="&amp;Kcy;&amp;acy;&amp;dcy;&amp;rcy; &amp;icy;&amp;zcy; &amp;fcy;&amp;icy;&amp;lcy;&amp;softcy;&amp;mcy;&amp;acy; «&amp;Scy;&amp;ycy;&amp;ncy; &amp;pcy;&amp;ocy;&amp;lcy;&amp;kcy;&amp;acy;» (1981 &amp;gcy;&amp;ocy;&amp;dcy;)"/>
          <p:cNvSpPr>
            <a:spLocks noChangeAspect="1" noChangeArrowheads="1"/>
          </p:cNvSpPr>
          <p:nvPr/>
        </p:nvSpPr>
        <p:spPr bwMode="auto">
          <a:xfrm>
            <a:off x="155575" y="-3603625"/>
            <a:ext cx="13525500" cy="75152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10547" y="5645220"/>
            <a:ext cx="83135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1981 году был снят двухсерийный фильм «Сын полка»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реж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Георгий Кузнецов).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x124.jpg.pagespeed.ic.lSmR16AzA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65600" y="3214254"/>
            <a:ext cx="4375737" cy="2430965"/>
          </a:xfrm>
          <a:prstGeom prst="rect">
            <a:avLst/>
          </a:prstGeom>
        </p:spPr>
      </p:pic>
      <p:pic>
        <p:nvPicPr>
          <p:cNvPr id="2050" name="Picture 2" descr="http://enter.az/uploads/37898_bi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2220" y="689238"/>
            <a:ext cx="3143990" cy="429506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06908" y="4809744"/>
            <a:ext cx="83301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послевоенные годы В.П.Катаев занимался литературной и общественной деятельностью. Многие годы был главным редактором журнала «Юность» (с 1955 по 1962 годы).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Катаев в рабочем кабинете. Москва. 1952 г.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0732" y="768096"/>
            <a:ext cx="5031922" cy="3711042"/>
          </a:xfrm>
          <a:prstGeom prst="rect">
            <a:avLst/>
          </a:prstGeom>
        </p:spPr>
      </p:pic>
      <p:pic>
        <p:nvPicPr>
          <p:cNvPr id="15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7032" y="768096"/>
            <a:ext cx="2865310" cy="3711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9141" y="5221670"/>
            <a:ext cx="84080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Валентин Петрович Катаев умер 12 апреля 1986 года, прожив 89 лет. Похоронен на Новодевичьем кладбище.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Надгробие на могиле Катаева В.П. (1897-1986), на Новодевичьем кладбище (10-3-16)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8149" y="679548"/>
            <a:ext cx="3790438" cy="4475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http://chtoby-pomnili.com/preview.php?width=max&amp;dir=1550&amp;id=kataev_13.jpg">
            <a:hlinkClick r:id="rId4"/>
          </p:cNvPr>
          <p:cNvPicPr>
            <a:picLocks noChangeAspect="1"/>
          </p:cNvPicPr>
          <p:nvPr/>
        </p:nvPicPr>
        <p:blipFill>
          <a:blip r:embed="rId5" cstate="print"/>
          <a:srcRect l="4161" t="4264" r="4698" b="4071"/>
          <a:stretch>
            <a:fillRect/>
          </a:stretch>
        </p:blipFill>
        <p:spPr bwMode="auto">
          <a:xfrm>
            <a:off x="585216" y="752700"/>
            <a:ext cx="3465576" cy="3234084"/>
          </a:xfrm>
          <a:prstGeom prst="rect">
            <a:avLst/>
          </a:prstGeom>
          <a:ln w="762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16388" name="Picture 4" descr="&amp;Icy;&amp;ncy;&amp;tcy;&amp;iecy;&amp;rcy;&amp;softcy;&amp;iecy;&amp;rcy; &amp;bcy;&amp;icy;&amp;bcy;&amp;lcy;&amp;icy;&amp;ocy;&amp;tcy;&amp;iecy;&amp;kcy;&amp;icy; &amp;fcy;&amp;ocy;&amp;tcy;&amp;ocy; &amp;fcy;&amp;ocy;&amp;tcy;&amp;ocy;"/>
          <p:cNvPicPr>
            <a:picLocks noChangeAspect="1" noChangeArrowheads="1"/>
          </p:cNvPicPr>
          <p:nvPr/>
        </p:nvPicPr>
        <p:blipFill>
          <a:blip r:embed="rId3" cstate="print"/>
          <a:srcRect l="1427" t="8686" r="1636" b="10191"/>
          <a:stretch>
            <a:fillRect/>
          </a:stretch>
        </p:blipFill>
        <p:spPr bwMode="auto">
          <a:xfrm>
            <a:off x="130629" y="128016"/>
            <a:ext cx="8876211" cy="412674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63894" y="4406497"/>
            <a:ext cx="84162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доме Катаевых была хорошая библиотека. В их семье хорошо знали и высоко ценили классическую литературу XIX века. Пушкин, Гоголь, Никитин, Кольцов, …фамилии очень многих писателей Валентин знал с раннего возраста. И конечно отец  постепенно передавал сыновьям свои знания.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3084" name="Picture 12" descr="http://www.etoretro.ru/data/media/26/1477819707362.jpg"/>
          <p:cNvPicPr>
            <a:picLocks noChangeAspect="1" noChangeArrowheads="1"/>
          </p:cNvPicPr>
          <p:nvPr/>
        </p:nvPicPr>
        <p:blipFill>
          <a:blip r:embed="rId3" cstate="print">
            <a:lum bright="30000"/>
          </a:blip>
          <a:srcRect r="2388"/>
          <a:stretch>
            <a:fillRect/>
          </a:stretch>
        </p:blipFill>
        <p:spPr bwMode="auto">
          <a:xfrm>
            <a:off x="0" y="130630"/>
            <a:ext cx="9283705" cy="6186194"/>
          </a:xfrm>
          <a:prstGeom prst="rect">
            <a:avLst/>
          </a:prstGeom>
          <a:noFill/>
        </p:spPr>
      </p:pic>
      <p:pic>
        <p:nvPicPr>
          <p:cNvPr id="5" name="Рисунок 4" descr="Дом Катаевых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08914" y="121299"/>
            <a:ext cx="3275045" cy="624714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31" y="3792886"/>
            <a:ext cx="60089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Родина Валентина Катаева – Одесса. Город детства и юности вошёл в его книги.</a:t>
            </a:r>
            <a:r>
              <a:rPr lang="ru-RU" b="1" dirty="0" smtClean="0"/>
              <a:t>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Валентин рано потерял мать.</a:t>
            </a:r>
            <a:r>
              <a:rPr lang="ru-RU" dirty="0"/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Евгения Ивановна умерла, когда ему было шесть лет. Воспитанием детей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занялась ее сестра, которая и заменила им родную мать.</a:t>
            </a:r>
            <a:r>
              <a:rPr lang="ru-RU" dirty="0"/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Семья жила небогато, но дети учились в гимназии и даже с отцом путешествовали за границу, по Средиземному морю.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218688" y="847250"/>
            <a:ext cx="51389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Своё первое стихотворение "Осень" Валентин опубликовал гимназистом в 1910 году в газете «Одесский вестник».</a:t>
            </a:r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Отправляясь по редакциям со свернутой в трубку заветной тетрадкой, Валентин брал с собой братишку Женю.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В 1912 году в «Одесском вестнике» публикуются первые небольшие юмористические рассказы Катаева. </a:t>
            </a:r>
            <a:endParaRPr lang="ru-RU" dirty="0"/>
          </a:p>
        </p:txBody>
      </p:sp>
      <p:pic>
        <p:nvPicPr>
          <p:cNvPr id="2050" name="Picture 2" descr="http://omr.gov.ua/images/Image/Organizacii/Od_Vestnik/Vestni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8688" y="4009692"/>
            <a:ext cx="5440680" cy="821237"/>
          </a:xfrm>
          <a:prstGeom prst="rect">
            <a:avLst/>
          </a:prstGeom>
          <a:noFill/>
        </p:spPr>
      </p:pic>
      <p:pic>
        <p:nvPicPr>
          <p:cNvPr id="8" name="Picture 2" descr="&amp;Bcy;&amp;rcy;&amp;acy;&amp;tcy;&amp;softcy;&amp;yacy; &amp;Kcy;&amp;acy;&amp;tcy;&amp;acy;&amp;iecy;&amp;vcy;&amp;ycy;: &amp;IEcy;&amp;vcy;&amp;gcy;&amp;iecy;&amp;ncy;&amp;icy;&amp;jcy; (&amp;Pcy;&amp;iecy;&amp;tcy;&amp;rcy;&amp;ocy;&amp;vcy;) &amp;icy; &amp;Vcy;&amp;acy;&amp;lcy;&amp;iecy;&amp;ncy;&amp;tcy;&amp;icy;&amp;ncy;. &amp;Ocy;&amp;dcy;&amp;iecy;&amp;scy;&amp;scy;&amp;a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9768" y="685800"/>
            <a:ext cx="2697480" cy="416829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9768" y="4965192"/>
            <a:ext cx="26974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i="1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Валентин и Евгений Катаевы</a:t>
            </a:r>
            <a:endParaRPr lang="ru-RU" sz="1100" b="1" i="1" dirty="0">
              <a:latin typeface="Georgia" panose="02040502050405020303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pic>
        <p:nvPicPr>
          <p:cNvPr id="20482" name="Picture 2" descr="&amp;Acy;&amp;lcy;&amp;iecy;&amp;kcy;&amp;scy;&amp;acy;&amp;ncy;&amp;dcy;&amp;rcy; &amp;Fcy;&amp;iocy;&amp;dcy;&amp;ocy;&amp;rcy;&amp;ocy;&amp;vcy;. Alexander Fedorov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49224" y="656634"/>
            <a:ext cx="2588935" cy="339570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411480" y="4419213"/>
            <a:ext cx="83301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Отец одного из его гимназических товарищей был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известным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Одессе писателем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А.М.Федоровым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Федоров познакомил его с величайшим писателем и поэтом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И.А.Буниным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Бунин стал его литературным учителем.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49223" y="3791971"/>
            <a:ext cx="2588935" cy="2616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100" b="1" i="1" dirty="0" smtClean="0">
                <a:latin typeface="Georgia" pitchFamily="18" charset="0"/>
              </a:rPr>
              <a:t>А.М.Федоров</a:t>
            </a:r>
            <a:endParaRPr lang="ru-RU" sz="1100" b="1" i="1" dirty="0">
              <a:latin typeface="Georgia" pitchFamily="18" charset="0"/>
            </a:endParaRPr>
          </a:p>
        </p:txBody>
      </p:sp>
      <p:sp>
        <p:nvSpPr>
          <p:cNvPr id="20484" name="AutoShape 4" descr="http://upload.wikimedia.org/wikipedia/commons/thumb/0/0e/Ivan_Bunin-1901.jpg/260px-Ivan_Bunin-1901.jpg"/>
          <p:cNvSpPr>
            <a:spLocks noChangeAspect="1" noChangeArrowheads="1"/>
          </p:cNvSpPr>
          <p:nvPr/>
        </p:nvSpPr>
        <p:spPr bwMode="auto">
          <a:xfrm>
            <a:off x="155575" y="-1524000"/>
            <a:ext cx="2476500" cy="31813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92" name="Picture 12" descr="&amp;Fcy;&amp;ocy;&amp;tcy;&amp;ocy;&amp;gcy;&amp;rcy;&amp;acy;&amp;fcy;&amp;icy;&amp;icy; &amp;Bcy;&amp;ucy;&amp;ncy;&amp;icy;&amp;ncy;&amp;acy; &amp;Icy;&amp;vcy;&amp;acy;&amp;ncy;&amp;acy; &amp;Acy;&amp;lcy;&amp;iecy;&amp;kcy;&amp;scy;&amp;iecy;&amp;iecy;&amp;vcy;&amp;icy;&amp;chcy;&amp;acy; - &quot;&amp;Pcy;&amp;ocy;&amp;dcy;&amp;bcy;&amp;ocy;&amp;rcy;&amp;kcy;&amp;acy; &amp;fcy;&amp;ocy;&amp;tcy;&amp;ocy;&amp;gcy;&amp;rcy;&amp;acy;&amp;fcy;&amp;icy;&amp;jcy;&quot; (5/11)"/>
          <p:cNvPicPr>
            <a:picLocks noChangeAspect="1" noChangeArrowheads="1"/>
          </p:cNvPicPr>
          <p:nvPr/>
        </p:nvPicPr>
        <p:blipFill rotWithShape="1">
          <a:blip r:embed="rId4" cstate="print"/>
          <a:srcRect l="2063" b="21852"/>
          <a:stretch/>
        </p:blipFill>
        <p:spPr bwMode="auto">
          <a:xfrm>
            <a:off x="475488" y="656634"/>
            <a:ext cx="3039733" cy="339570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475488" y="3791971"/>
            <a:ext cx="3039733" cy="2616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100" b="1" i="1" dirty="0" smtClean="0">
                <a:latin typeface="Georgia" pitchFamily="18" charset="0"/>
              </a:rPr>
              <a:t>И.А.Бунин</a:t>
            </a:r>
            <a:endParaRPr lang="ru-RU" sz="1100" b="1" i="1" dirty="0">
              <a:latin typeface="Georgia" pitchFamily="18" charset="0"/>
            </a:endParaRPr>
          </a:p>
        </p:txBody>
      </p:sp>
      <p:pic>
        <p:nvPicPr>
          <p:cNvPr id="9" name="Рисунок 8" descr="6f8b22204e3f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3454" y="669344"/>
            <a:ext cx="2362470" cy="3375093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573454" y="3782827"/>
            <a:ext cx="2362469" cy="2616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100" b="1" i="1" dirty="0" smtClean="0">
                <a:latin typeface="Georgia" pitchFamily="18" charset="0"/>
              </a:rPr>
              <a:t>В.Катаев - гимназист</a:t>
            </a:r>
            <a:endParaRPr lang="ru-RU" sz="1100" b="1" i="1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1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1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1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1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904488" y="785241"/>
            <a:ext cx="46542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1915 году, не окончив гимназию, Катаев ушел добровольцем в действующую армию.</a:t>
            </a:r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Начал службу рядовым на артиллерийской батарее, затем произведён в прапорщики. Дважды был ранен. Летом 1917 года, после тяжелого ранения был помещён в госпиталь в Одессе.</a:t>
            </a:r>
            <a:r>
              <a:rPr lang="ru-RU" dirty="0" smtClean="0"/>
              <a:t>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Награждён двумя Георгиевскими крестами и орденом Святой Анны IV степени с надписью «За храбрость».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chtoby-pomnili.com/preview.php?width=max&amp;dir=1550&amp;id=kataev_11.jpg"/>
          <p:cNvPicPr>
            <a:picLocks noChangeAspect="1" noChangeArrowheads="1"/>
          </p:cNvPicPr>
          <p:nvPr/>
        </p:nvPicPr>
        <p:blipFill>
          <a:blip r:embed="rId3" cstate="print"/>
          <a:srcRect l="5699" t="3581" r="4974" b="3521"/>
          <a:stretch>
            <a:fillRect/>
          </a:stretch>
        </p:blipFill>
        <p:spPr bwMode="auto">
          <a:xfrm>
            <a:off x="548640" y="640080"/>
            <a:ext cx="3182112" cy="465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460375" y="5294376"/>
            <a:ext cx="337413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i="1" dirty="0" smtClean="0">
                <a:latin typeface="Georgia" pitchFamily="18" charset="0"/>
              </a:rPr>
              <a:t>Прапорщик Валентин Катаев. 1916 год</a:t>
            </a:r>
          </a:p>
        </p:txBody>
      </p:sp>
      <p:sp>
        <p:nvSpPr>
          <p:cNvPr id="1028" name="AutoShape 4" descr="&amp;Gcy;&amp;iecy;&amp;ocy;&amp;rcy;&amp;gcy;&amp;icy;&amp;iecy;&amp;vcy;&amp;scy;&amp;kcy;&amp;icy;&amp;jcy; &amp;kcy;&amp;rcy;&amp;iecy;&amp;scy;&amp;tcy;"/>
          <p:cNvSpPr>
            <a:spLocks noChangeAspect="1" noChangeArrowheads="1"/>
          </p:cNvSpPr>
          <p:nvPr/>
        </p:nvSpPr>
        <p:spPr bwMode="auto">
          <a:xfrm>
            <a:off x="155575" y="-1782763"/>
            <a:ext cx="4572000" cy="37242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&amp;Gcy;&amp;iecy;&amp;ocy;&amp;rcy;&amp;gcy;&amp;icy;&amp;iecy;&amp;vcy;&amp;scy;&amp;kcy;&amp;icy;&amp;jcy; &amp;kcy;&amp;rcy;&amp;iecy;&amp;scy;&amp;tcy;"/>
          <p:cNvSpPr>
            <a:spLocks noChangeAspect="1" noChangeArrowheads="1"/>
          </p:cNvSpPr>
          <p:nvPr/>
        </p:nvSpPr>
        <p:spPr bwMode="auto">
          <a:xfrm>
            <a:off x="155575" y="-1965325"/>
            <a:ext cx="4572000" cy="41052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6" name="AutoShape 10" descr="https://www.numismat.ru/auct-lo/31006a.jpg"/>
          <p:cNvSpPr>
            <a:spLocks noChangeAspect="1" noChangeArrowheads="1"/>
          </p:cNvSpPr>
          <p:nvPr/>
        </p:nvSpPr>
        <p:spPr bwMode="auto">
          <a:xfrm>
            <a:off x="155575" y="-960438"/>
            <a:ext cx="952500" cy="20002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" name="Рисунок 12" descr="крест 4 ст.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114"/>
          <a:stretch>
            <a:fillRect/>
          </a:stretch>
        </p:blipFill>
        <p:spPr>
          <a:xfrm>
            <a:off x="4480560" y="3861428"/>
            <a:ext cx="1010383" cy="1992072"/>
          </a:xfrm>
          <a:prstGeom prst="rect">
            <a:avLst/>
          </a:prstGeom>
        </p:spPr>
      </p:pic>
      <p:sp>
        <p:nvSpPr>
          <p:cNvPr id="9228" name="AutoShape 12" descr="&amp;Kcy;&amp;rcy;&amp;iecy;&amp;scy;&amp;tcy; &amp;ocy;&amp;rcy;&amp;dcy;&amp;iecy;&amp;ncy;&amp;acy; &amp;Scy;&amp;vcy;. &amp;Acy;&amp;ncy;&amp;ncy;&amp;ycy; 3-&amp;jcy; &amp;scy;&amp;tcy;&amp;iecy;&amp;pcy;&amp;iecy;&amp;ncy;&amp;icy; &amp;scy; &amp;mcy;&amp;iecy;&amp;chcy;&amp;acy;&amp;mcy;&amp;icy; (&amp;mcy;&amp;ucy;&amp;lcy;&amp;yacy;&amp;zhcy;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34" name="AutoShape 18" descr="http://%D0%B8%D0%B2%D0%B0%D0%BD%D0%BE%D0%B2-%D0%B0%D0%BC.%D1%80%D1%84/manual_orden_medal/img/anna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36" name="AutoShape 20" descr="&amp;Zcy;&amp;ncy;&amp;acy;&amp;kcy; &amp;kcy; &amp;ocy;&amp;rcy;&amp;dcy;&amp;iecy;&amp;ncy;&amp;ucy; &amp;Scy;&amp;vcy;. &amp;Acy;&amp;ncy;&amp;ncy;&amp;ycy; 4-&amp;jcy; &amp;scy;&amp;tcy;&amp;iecy;&amp;pcy;&amp;iecy;&amp;ncy;&amp;icy; &amp;dcy;&amp;lcy;&amp;yacy; &amp;ncy;&amp;ocy;&amp;shcy;&amp;iecy;&amp;ncy;&amp;icy;&amp;yacy; &amp;ncy;&amp;acy; &amp;khcy;&amp;ocy;&amp;lcy;&amp;ocy;&amp;dcy;&amp;ncy;&amp;ocy;&amp;mcy; &amp;ocy;&amp;rcy;&amp;ucy;&amp;zhcy;&amp;icy;&amp;icy;"/>
          <p:cNvSpPr>
            <a:spLocks noChangeAspect="1" noChangeArrowheads="1"/>
          </p:cNvSpPr>
          <p:nvPr/>
        </p:nvSpPr>
        <p:spPr bwMode="auto">
          <a:xfrm>
            <a:off x="155575" y="-1279525"/>
            <a:ext cx="952500" cy="2667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38" name="AutoShape 22" descr="https://traditio.wiki/files/thumb/5/58/Order_of_St_Anna_4th_and_sword.jpg/250px-Order_of_St_Anna_4th_and_sword.jpg"/>
          <p:cNvSpPr>
            <a:spLocks noChangeAspect="1" noChangeArrowheads="1"/>
          </p:cNvSpPr>
          <p:nvPr/>
        </p:nvSpPr>
        <p:spPr bwMode="auto">
          <a:xfrm>
            <a:off x="155575" y="-1538288"/>
            <a:ext cx="2381250" cy="32099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44" name="Picture 28" descr="&amp;Icy;&amp;zcy;&amp;ocy;&amp;bcy;&amp;rcy;&amp;acy;&amp;zhcy;&amp;iecy;&amp;ncy;&amp;icy;&amp;iecy; &amp;dcy;&amp;lcy;&amp;yacy; &amp;pcy;&amp;lcy;&amp;iecy;&amp;jcy;&amp;kcy;&amp;acy;&amp;scy;&amp;tcy;&amp;acy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26260" y="3561660"/>
            <a:ext cx="2215878" cy="2395919"/>
          </a:xfrm>
          <a:prstGeom prst="rect">
            <a:avLst/>
          </a:prstGeom>
          <a:noFill/>
        </p:spPr>
      </p:pic>
      <p:pic>
        <p:nvPicPr>
          <p:cNvPr id="27" name="Рисунок 26" descr="100px-Bagde_to_Order_St_Anna_4th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9F6EF"/>
              </a:clrFrom>
              <a:clrTo>
                <a:srgbClr val="F9F6EF">
                  <a:alpha val="0"/>
                </a:srgbClr>
              </a:clrTo>
            </a:clrChange>
          </a:blip>
          <a:srcRect b="49486"/>
          <a:stretch>
            <a:fillRect/>
          </a:stretch>
        </p:blipFill>
        <p:spPr>
          <a:xfrm>
            <a:off x="7504801" y="5133022"/>
            <a:ext cx="640027" cy="905255"/>
          </a:xfrm>
          <a:prstGeom prst="rect">
            <a:avLst/>
          </a:prstGeom>
        </p:spPr>
      </p:pic>
      <p:pic>
        <p:nvPicPr>
          <p:cNvPr id="17" name="Рисунок 16" descr="крест 4 ст.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114"/>
          <a:stretch>
            <a:fillRect/>
          </a:stretch>
        </p:blipFill>
        <p:spPr>
          <a:xfrm>
            <a:off x="5111496" y="3841952"/>
            <a:ext cx="1020261" cy="20115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40480" y="776097"/>
            <a:ext cx="4315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AutoShape 4" descr="&amp;Gcy;&amp;iecy;&amp;ocy;&amp;rcy;&amp;gcy;&amp;icy;&amp;iecy;&amp;vcy;&amp;scy;&amp;kcy;&amp;icy;&amp;jcy; &amp;kcy;&amp;rcy;&amp;iecy;&amp;scy;&amp;tcy;"/>
          <p:cNvSpPr>
            <a:spLocks noChangeAspect="1" noChangeArrowheads="1"/>
          </p:cNvSpPr>
          <p:nvPr/>
        </p:nvSpPr>
        <p:spPr bwMode="auto">
          <a:xfrm>
            <a:off x="155575" y="-1782763"/>
            <a:ext cx="4572000" cy="37242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&amp;Gcy;&amp;iecy;&amp;ocy;&amp;rcy;&amp;gcy;&amp;icy;&amp;iecy;&amp;vcy;&amp;scy;&amp;kcy;&amp;icy;&amp;jcy; &amp;kcy;&amp;rcy;&amp;iecy;&amp;scy;&amp;tcy;"/>
          <p:cNvSpPr>
            <a:spLocks noChangeAspect="1" noChangeArrowheads="1"/>
          </p:cNvSpPr>
          <p:nvPr/>
        </p:nvSpPr>
        <p:spPr bwMode="auto">
          <a:xfrm>
            <a:off x="155575" y="-1965325"/>
            <a:ext cx="4572000" cy="41052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74904" y="4909650"/>
            <a:ext cx="84124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Кроме храбрости и находчивости в боях, В.Катаев не оставлял и литературу.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В печати появляются рассказы и очерки Катаева, посвящённые фронтовой жизни. В 1915 году в журнале «Весь мир» был опубликован рассказ «Немчик».</a:t>
            </a:r>
            <a:r>
              <a:rPr lang="ru-RU" dirty="0" smtClean="0"/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2" name="AutoShape 4" descr="&amp;Kcy;&amp;ucy;&amp;zcy;&amp;softcy;&amp;mcy;&amp;acy; &amp;Scy;&amp;iecy;&amp;rcy;&amp;gcy;&amp;iecy;&amp;iecy;&amp;vcy;&amp;icy;&amp;chcy; &amp;Pcy;&amp;iecy;&amp;tcy;&amp;rcy;&amp;ocy;&amp;vcy;-&amp;Vcy;&amp;ocy;&amp;dcy;&amp;kcy;&amp;icy;&amp;ncy;. &amp;Ncy;&amp;acy; &amp;lcy;&amp;icy;&amp;ncy;&amp;icy;&amp;icy; &amp;ocy;&amp;gcy;&amp;ncy;&amp;ya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" name="Рисунок 12" descr="петров-водкин на линии огня.jpg"/>
          <p:cNvPicPr>
            <a:picLocks noChangeAspect="1"/>
          </p:cNvPicPr>
          <p:nvPr/>
        </p:nvPicPr>
        <p:blipFill rotWithShape="1">
          <a:blip r:embed="rId3" cstate="print"/>
          <a:srcRect l="2062" r="8827" b="5223"/>
          <a:stretch/>
        </p:blipFill>
        <p:spPr>
          <a:xfrm>
            <a:off x="460375" y="639402"/>
            <a:ext cx="5532120" cy="414223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57784" y="4464802"/>
            <a:ext cx="31272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i="1" dirty="0" err="1" smtClean="0">
                <a:solidFill>
                  <a:schemeClr val="bg1"/>
                </a:solidFill>
                <a:latin typeface="Georgia" pitchFamily="18" charset="0"/>
              </a:rPr>
              <a:t>К.С.Петров-Водкин</a:t>
            </a:r>
            <a:r>
              <a:rPr lang="ru-RU" sz="1100" b="1" i="1" dirty="0" smtClean="0">
                <a:solidFill>
                  <a:schemeClr val="bg1"/>
                </a:solidFill>
                <a:latin typeface="Georgia" pitchFamily="18" charset="0"/>
              </a:rPr>
              <a:t>. На линии огня</a:t>
            </a:r>
            <a:endParaRPr lang="ru-RU" sz="1100" b="1" i="1" dirty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10" name="Рисунок 9" descr="0_10ad5a_14502804_orig.jpg"/>
          <p:cNvPicPr>
            <a:picLocks noChangeAspect="1"/>
          </p:cNvPicPr>
          <p:nvPr/>
        </p:nvPicPr>
        <p:blipFill>
          <a:blip r:embed="rId4" cstate="print"/>
          <a:srcRect l="28400" t="6567" r="49800" b="20619"/>
          <a:stretch>
            <a:fillRect/>
          </a:stretch>
        </p:blipFill>
        <p:spPr>
          <a:xfrm>
            <a:off x="6059649" y="639402"/>
            <a:ext cx="2627151" cy="34345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5732</TotalTime>
  <Words>1321</Words>
  <Application>Microsoft Office PowerPoint</Application>
  <PresentationFormat>Экран (4:3)</PresentationFormat>
  <Paragraphs>65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1" baseType="lpstr">
      <vt:lpstr>Arial</vt:lpstr>
      <vt:lpstr>Calibri</vt:lpstr>
      <vt:lpstr>Calibri Light</vt:lpstr>
      <vt:lpstr>Georgia</vt:lpstr>
      <vt:lpstr>Tahoma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ms.Titowa.1982@yandex.ru</cp:lastModifiedBy>
  <cp:revision>473</cp:revision>
  <dcterms:created xsi:type="dcterms:W3CDTF">2013-11-19T05:52:05Z</dcterms:created>
  <dcterms:modified xsi:type="dcterms:W3CDTF">2024-03-16T11:05:21Z</dcterms:modified>
</cp:coreProperties>
</file>