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78" r:id="rId3"/>
    <p:sldId id="279" r:id="rId4"/>
    <p:sldId id="280" r:id="rId5"/>
    <p:sldId id="288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9" r:id="rId14"/>
    <p:sldId id="290" r:id="rId15"/>
    <p:sldId id="291" r:id="rId16"/>
    <p:sldId id="292" r:id="rId17"/>
    <p:sldId id="29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-1459" y="-54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xmlns="" val="3489369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8928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548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1052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xmlns="" val="38734182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705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5540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8664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534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409895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70999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285238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6886" y="1788454"/>
            <a:ext cx="9539417" cy="2098226"/>
          </a:xfrm>
        </p:spPr>
        <p:txBody>
          <a:bodyPr/>
          <a:lstStyle/>
          <a:p>
            <a:r>
              <a:rPr lang="ru-RU" sz="6600" dirty="0" smtClean="0"/>
              <a:t>МОРФОЛОГИЧЕСКИЙ РАЗБОР ГЛАГОЛА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725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Вопрос: Как определить с</a:t>
            </a:r>
            <a:r>
              <a:rPr lang="ru-RU" b="1" dirty="0" smtClean="0"/>
              <a:t>пряжение </a:t>
            </a:r>
            <a:r>
              <a:rPr lang="ru-RU" dirty="0" smtClean="0"/>
              <a:t>глагола?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Ответ: У глагола есть два спряжения. Чтобы их определить нужно поставить глагол в </a:t>
            </a:r>
            <a:r>
              <a:rPr lang="ru-RU" sz="2800" dirty="0" err="1" smtClean="0"/>
              <a:t>Н.ф</a:t>
            </a:r>
            <a:r>
              <a:rPr lang="ru-RU" sz="2800" dirty="0" smtClean="0"/>
              <a:t> и посмотреть, если глагол оканчивается на –ИТЬ, то </a:t>
            </a:r>
            <a:r>
              <a:rPr lang="en-US" sz="2800" dirty="0" smtClean="0"/>
              <a:t>II</a:t>
            </a:r>
            <a:r>
              <a:rPr lang="ru-RU" sz="2800" dirty="0" err="1" smtClean="0"/>
              <a:t>спр</a:t>
            </a:r>
            <a:r>
              <a:rPr lang="ru-RU" sz="2800" dirty="0" smtClean="0"/>
              <a:t>., на любую другую букву -</a:t>
            </a:r>
            <a:r>
              <a:rPr lang="en-US" sz="2800" dirty="0" smtClean="0"/>
              <a:t>I</a:t>
            </a:r>
            <a:r>
              <a:rPr lang="ru-RU" sz="2800" dirty="0" err="1" smtClean="0"/>
              <a:t>спр</a:t>
            </a:r>
            <a:r>
              <a:rPr lang="ru-RU" sz="2800" dirty="0" smtClean="0"/>
              <a:t>. </a:t>
            </a:r>
          </a:p>
          <a:p>
            <a:endParaRPr lang="ru-RU" sz="2800" dirty="0" smtClean="0"/>
          </a:p>
          <a:p>
            <a:r>
              <a:rPr lang="ru-RU" sz="2800" dirty="0" smtClean="0"/>
              <a:t>Не забывай про слова исключения! 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8033" y="278027"/>
            <a:ext cx="9601200" cy="1485900"/>
          </a:xfrm>
        </p:spPr>
        <p:txBody>
          <a:bodyPr/>
          <a:lstStyle/>
          <a:p>
            <a:r>
              <a:rPr lang="ru-RU" dirty="0" smtClean="0"/>
              <a:t>Задание 4.Определите спряжение глагола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4570" y="1551545"/>
            <a:ext cx="9056687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Вопрос: Как понять, что глагол </a:t>
            </a:r>
            <a:r>
              <a:rPr lang="ru-RU" b="1" dirty="0" smtClean="0"/>
              <a:t>переходный</a:t>
            </a:r>
            <a:r>
              <a:rPr lang="ru-RU" dirty="0" smtClean="0"/>
              <a:t>?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Ответ: если глагол сочетается (стоит рядом) с существительным в </a:t>
            </a:r>
            <a:r>
              <a:rPr lang="ru-RU" sz="2800" dirty="0" err="1" smtClean="0"/>
              <a:t>В.п</a:t>
            </a:r>
            <a:r>
              <a:rPr lang="ru-RU" sz="2800" dirty="0" smtClean="0"/>
              <a:t> без предлога, то он </a:t>
            </a:r>
            <a:r>
              <a:rPr lang="ru-RU" sz="2800" u="sng" dirty="0" smtClean="0"/>
              <a:t>переходный, </a:t>
            </a:r>
            <a:r>
              <a:rPr lang="ru-RU" sz="2800" dirty="0" smtClean="0"/>
              <a:t>если нет рядом такого существительного, то непереходный. </a:t>
            </a:r>
          </a:p>
          <a:p>
            <a:r>
              <a:rPr lang="ru-RU" sz="2800" dirty="0" smtClean="0"/>
              <a:t>Пример: Везти санки(сущ., </a:t>
            </a:r>
            <a:r>
              <a:rPr lang="ru-RU" sz="2800" dirty="0" err="1" smtClean="0"/>
              <a:t>В.п</a:t>
            </a:r>
            <a:r>
              <a:rPr lang="ru-RU" sz="2800" dirty="0" smtClean="0"/>
              <a:t>), везти –переходный глагол.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НЕПОСТОЯННЫЕ ПРИЗНАКИ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902" y="216243"/>
            <a:ext cx="9601200" cy="1485900"/>
          </a:xfrm>
        </p:spPr>
        <p:txBody>
          <a:bodyPr/>
          <a:lstStyle/>
          <a:p>
            <a:r>
              <a:rPr lang="ru-RU" dirty="0" smtClean="0"/>
              <a:t>НАКЛОНЕНИЕ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1506" name="AutoShape 2" descr="blob:https://web.telegram.org/6271fc7c-0edf-4fe2-bda5-5931dff16c2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blob:https://web.telegram.org/6271fc7c-0edf-4fe2-bda5-5931dff16c2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5330" y="877330"/>
            <a:ext cx="7839100" cy="575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679622"/>
            <a:ext cx="11406187" cy="558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!ВАЖНО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лицо (у глаголов в настоящем и будущем времени);</a:t>
            </a:r>
          </a:p>
          <a:p>
            <a:pPr>
              <a:buNone/>
            </a:pPr>
            <a:endParaRPr lang="ru-RU" sz="4000" dirty="0" smtClean="0"/>
          </a:p>
          <a:p>
            <a:r>
              <a:rPr lang="ru-RU" sz="4000" dirty="0" smtClean="0"/>
              <a:t>род (у глаголов в прошедшем времени</a:t>
            </a:r>
            <a:endParaRPr lang="ru-RU" sz="4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35976" y="222423"/>
          <a:ext cx="10715300" cy="6387409"/>
        </p:xfrm>
        <a:graphic>
          <a:graphicData uri="http://schemas.openxmlformats.org/drawingml/2006/table">
            <a:tbl>
              <a:tblPr/>
              <a:tblGrid>
                <a:gridCol w="1644803"/>
                <a:gridCol w="1633530"/>
                <a:gridCol w="1013527"/>
                <a:gridCol w="1789299"/>
                <a:gridCol w="1828241"/>
                <a:gridCol w="1603810"/>
                <a:gridCol w="1202090"/>
              </a:tblGrid>
              <a:tr h="4418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Наклонение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Вид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Возвратность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Переходность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Спряжение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Время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Играл сегодня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8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Сыграй игру 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Увид..мся завтра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8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Ужинать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Не вяж..т свитер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Поднимите карандаш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Сыграл бы на гитаре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40260" y="247135"/>
            <a:ext cx="11046940" cy="631430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1.</a:t>
            </a:r>
            <a:r>
              <a:rPr lang="ru-RU" dirty="0" smtClean="0"/>
              <a:t>Общее грамматическое значение (действие, состояние).</a:t>
            </a:r>
          </a:p>
          <a:p>
            <a:pPr>
              <a:buNone/>
            </a:pPr>
            <a:r>
              <a:rPr lang="ru-RU" dirty="0" smtClean="0"/>
              <a:t>2.  Начальная форма (инфинитив).</a:t>
            </a:r>
          </a:p>
          <a:p>
            <a:pPr>
              <a:buNone/>
            </a:pPr>
            <a:r>
              <a:rPr lang="ru-RU" dirty="0" smtClean="0"/>
              <a:t>3.Постоянные морфологические признаки:</a:t>
            </a:r>
            <a:br>
              <a:rPr lang="ru-RU" dirty="0" smtClean="0"/>
            </a:br>
            <a:r>
              <a:rPr lang="ru-RU" dirty="0" smtClean="0"/>
              <a:t> - возвратный или невозвратный;</a:t>
            </a:r>
            <a:br>
              <a:rPr lang="ru-RU" dirty="0" smtClean="0"/>
            </a:br>
            <a:r>
              <a:rPr lang="ru-RU" dirty="0" smtClean="0"/>
              <a:t> -вид;</a:t>
            </a:r>
            <a:br>
              <a:rPr lang="ru-RU" dirty="0" smtClean="0"/>
            </a:br>
            <a:r>
              <a:rPr lang="ru-RU" dirty="0" smtClean="0"/>
              <a:t> -спряжение;</a:t>
            </a:r>
            <a:br>
              <a:rPr lang="ru-RU" dirty="0" smtClean="0"/>
            </a:br>
            <a:r>
              <a:rPr lang="ru-RU" dirty="0" smtClean="0"/>
              <a:t> -переходный или непереходный.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4. Непостоянные признаки:</a:t>
            </a:r>
            <a:br>
              <a:rPr lang="ru-RU" dirty="0" smtClean="0"/>
            </a:br>
            <a:r>
              <a:rPr lang="ru-RU" dirty="0" smtClean="0"/>
              <a:t>-изъявительное, повелительное или сослагательное (условное) наклонение.</a:t>
            </a:r>
            <a:br>
              <a:rPr lang="ru-RU" dirty="0" smtClean="0"/>
            </a:br>
            <a:r>
              <a:rPr lang="ru-RU" dirty="0" smtClean="0"/>
              <a:t>В изъявительном наклонении:</a:t>
            </a:r>
            <a:br>
              <a:rPr lang="ru-RU" dirty="0" smtClean="0"/>
            </a:br>
            <a:r>
              <a:rPr lang="ru-RU" dirty="0" smtClean="0"/>
              <a:t> -время (настоящее, прошедшее, будущее);</a:t>
            </a:r>
            <a:br>
              <a:rPr lang="ru-RU" dirty="0" smtClean="0"/>
            </a:br>
            <a:r>
              <a:rPr lang="ru-RU" dirty="0" smtClean="0"/>
              <a:t> -число;</a:t>
            </a:r>
            <a:br>
              <a:rPr lang="ru-RU" dirty="0" smtClean="0"/>
            </a:br>
            <a:r>
              <a:rPr lang="ru-RU" dirty="0" smtClean="0"/>
              <a:t> - лицо (у глаголов в настоящем и будущем времени);</a:t>
            </a:r>
            <a:br>
              <a:rPr lang="ru-RU" dirty="0" smtClean="0"/>
            </a:br>
            <a:r>
              <a:rPr lang="ru-RU" dirty="0" smtClean="0"/>
              <a:t> - род (у глаголов в прошедшем времени).</a:t>
            </a:r>
            <a:br>
              <a:rPr lang="ru-RU" dirty="0" smtClean="0"/>
            </a:br>
            <a:r>
              <a:rPr lang="ru-RU" dirty="0" smtClean="0"/>
              <a:t>В повелительном наклонении:</a:t>
            </a:r>
            <a:br>
              <a:rPr lang="ru-RU" dirty="0" smtClean="0"/>
            </a:br>
            <a:r>
              <a:rPr lang="ru-RU" dirty="0" smtClean="0"/>
              <a:t>- число.</a:t>
            </a:r>
            <a:br>
              <a:rPr lang="ru-RU" dirty="0" smtClean="0"/>
            </a:br>
            <a:r>
              <a:rPr lang="ru-RU" dirty="0" smtClean="0"/>
              <a:t>В сослагательном (условном) наклонении:</a:t>
            </a:r>
            <a:br>
              <a:rPr lang="ru-RU" dirty="0" smtClean="0"/>
            </a:br>
            <a:r>
              <a:rPr lang="ru-RU" dirty="0" smtClean="0"/>
              <a:t> - число;</a:t>
            </a:r>
            <a:br>
              <a:rPr lang="ru-RU" dirty="0" smtClean="0"/>
            </a:br>
            <a:r>
              <a:rPr lang="ru-RU" dirty="0" smtClean="0"/>
              <a:t> - род (в единственном числе).</a:t>
            </a:r>
          </a:p>
          <a:p>
            <a:pPr>
              <a:buNone/>
            </a:pPr>
            <a:r>
              <a:rPr lang="ru-RU" dirty="0" smtClean="0"/>
              <a:t>5. Синтаксическая роль (каким членом предложения является).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 найти </a:t>
            </a:r>
            <a:r>
              <a:rPr lang="ru-RU" b="1" dirty="0" err="1" smtClean="0"/>
              <a:t>Н.ф</a:t>
            </a:r>
            <a:r>
              <a:rPr lang="ru-RU" b="1" dirty="0" smtClean="0"/>
              <a:t> глагола?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Ответ: Нужно задать вопрос (что делать ?что сделать?), слово, которое получится, записать во второй пункт.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1.Образйте от данных глаголов </a:t>
            </a:r>
            <a:r>
              <a:rPr lang="ru-RU" dirty="0" err="1" smtClean="0"/>
              <a:t>Н.ф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>
              <a:buNone/>
            </a:pPr>
            <a:r>
              <a:rPr lang="ru-RU" sz="2800" dirty="0" smtClean="0"/>
              <a:t>живешь -? </a:t>
            </a:r>
          </a:p>
          <a:p>
            <a:pPr>
              <a:buNone/>
            </a:pPr>
            <a:r>
              <a:rPr lang="ru-RU" sz="2800" dirty="0" smtClean="0"/>
              <a:t>поплывешь -? </a:t>
            </a:r>
          </a:p>
          <a:p>
            <a:pPr>
              <a:buNone/>
            </a:pPr>
            <a:r>
              <a:rPr lang="ru-RU" sz="2800" dirty="0" smtClean="0"/>
              <a:t>бежишь-? </a:t>
            </a:r>
          </a:p>
          <a:p>
            <a:pPr>
              <a:buNone/>
            </a:pPr>
            <a:r>
              <a:rPr lang="ru-RU" sz="2800" dirty="0" smtClean="0"/>
              <a:t>глядим -?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жду -?</a:t>
            </a:r>
          </a:p>
          <a:p>
            <a:pPr>
              <a:buNone/>
            </a:pPr>
            <a:r>
              <a:rPr lang="ru-RU" sz="2800" dirty="0" smtClean="0"/>
              <a:t>машешь-? </a:t>
            </a:r>
          </a:p>
          <a:p>
            <a:pPr>
              <a:buNone/>
            </a:pPr>
            <a:r>
              <a:rPr lang="ru-RU" sz="2800" dirty="0" smtClean="0"/>
              <a:t>несёшь -? </a:t>
            </a:r>
          </a:p>
          <a:p>
            <a:pPr>
              <a:buNone/>
            </a:pPr>
            <a:r>
              <a:rPr lang="ru-RU" sz="2800" dirty="0" smtClean="0"/>
              <a:t>сидит-?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8032" y="1933833"/>
            <a:ext cx="9601200" cy="1485900"/>
          </a:xfrm>
        </p:spPr>
        <p:txBody>
          <a:bodyPr/>
          <a:lstStyle/>
          <a:p>
            <a:pPr algn="ctr"/>
            <a:r>
              <a:rPr lang="ru-RU" dirty="0" smtClean="0"/>
              <a:t>ПОСТОЯННЫЕ ПРИЗНАКИ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2990335"/>
            <a:ext cx="9601200" cy="35814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возвратность, вид, спряжение, переходность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Вопрос:</a:t>
            </a:r>
            <a:r>
              <a:rPr lang="ru-RU" dirty="0" smtClean="0"/>
              <a:t> Какие глаголы </a:t>
            </a:r>
            <a:r>
              <a:rPr lang="ru-RU" b="1" dirty="0" smtClean="0">
                <a:solidFill>
                  <a:srgbClr val="FF0000"/>
                </a:solidFill>
              </a:rPr>
              <a:t>во</a:t>
            </a:r>
            <a:r>
              <a:rPr lang="ru-RU" b="1" dirty="0" smtClean="0">
                <a:solidFill>
                  <a:schemeClr val="tx1"/>
                </a:solidFill>
              </a:rPr>
              <a:t>звратные, какие </a:t>
            </a:r>
            <a:r>
              <a:rPr lang="ru-RU" b="1" dirty="0" smtClean="0">
                <a:solidFill>
                  <a:srgbClr val="0070C0"/>
                </a:solidFill>
              </a:rPr>
              <a:t>не</a:t>
            </a:r>
            <a:r>
              <a:rPr lang="ru-RU" b="1" dirty="0" smtClean="0">
                <a:solidFill>
                  <a:schemeClr val="tx1"/>
                </a:solidFill>
              </a:rPr>
              <a:t>возвратные</a:t>
            </a:r>
            <a:r>
              <a:rPr lang="ru-RU" dirty="0" smtClean="0">
                <a:solidFill>
                  <a:schemeClr val="tx1"/>
                </a:solidFill>
              </a:rPr>
              <a:t>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Ответ: у возвратного глагола есть постфикс –</a:t>
            </a:r>
            <a:r>
              <a:rPr lang="ru-RU" sz="3600" dirty="0" err="1" smtClean="0">
                <a:solidFill>
                  <a:srgbClr val="FF0000"/>
                </a:solidFill>
              </a:rPr>
              <a:t>ся</a:t>
            </a:r>
            <a:r>
              <a:rPr lang="ru-RU" sz="3600" dirty="0" smtClean="0">
                <a:solidFill>
                  <a:srgbClr val="FF0000"/>
                </a:solidFill>
              </a:rPr>
              <a:t>(-</a:t>
            </a:r>
            <a:r>
              <a:rPr lang="ru-RU" sz="3600" dirty="0" err="1" smtClean="0">
                <a:solidFill>
                  <a:srgbClr val="FF0000"/>
                </a:solidFill>
              </a:rPr>
              <a:t>сь</a:t>
            </a:r>
            <a:r>
              <a:rPr lang="ru-RU" sz="3600" dirty="0" smtClean="0">
                <a:solidFill>
                  <a:srgbClr val="FF0000"/>
                </a:solidFill>
              </a:rPr>
              <a:t>), </a:t>
            </a:r>
            <a:r>
              <a:rPr lang="ru-RU" sz="3600" dirty="0" smtClean="0"/>
              <a:t>у невозвратного его нет.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5168" y="339811"/>
            <a:ext cx="9601200" cy="1485900"/>
          </a:xfrm>
        </p:spPr>
        <p:txBody>
          <a:bodyPr/>
          <a:lstStyle/>
          <a:p>
            <a:r>
              <a:rPr lang="ru-RU" b="1" dirty="0" smtClean="0"/>
              <a:t>Задание 2. Какие глаголы возвратные?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6508" y="1808939"/>
            <a:ext cx="7405645" cy="448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Вопрос:</a:t>
            </a:r>
            <a:r>
              <a:rPr lang="ru-RU" dirty="0" smtClean="0"/>
              <a:t> Какие </a:t>
            </a:r>
            <a:r>
              <a:rPr lang="ru-RU" b="1" dirty="0" smtClean="0"/>
              <a:t>виды </a:t>
            </a:r>
            <a:r>
              <a:rPr lang="ru-RU" dirty="0" smtClean="0"/>
              <a:t>бывают, как их определить?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Ответ: Совершенный и </a:t>
            </a:r>
            <a:r>
              <a:rPr lang="ru-RU" sz="3600" dirty="0" smtClean="0">
                <a:solidFill>
                  <a:srgbClr val="FF0000"/>
                </a:solidFill>
              </a:rPr>
              <a:t>не</a:t>
            </a:r>
            <a:r>
              <a:rPr lang="ru-RU" sz="3600" dirty="0" smtClean="0"/>
              <a:t>совершенный вид. </a:t>
            </a:r>
          </a:p>
          <a:p>
            <a:pPr>
              <a:buNone/>
            </a:pPr>
            <a:r>
              <a:rPr lang="ru-RU" sz="3600" dirty="0" smtClean="0"/>
              <a:t>Совершенный отвечает на вопрос </a:t>
            </a:r>
            <a:r>
              <a:rPr lang="ru-RU" sz="3600" u="sng" dirty="0" smtClean="0"/>
              <a:t>что Сделать?</a:t>
            </a:r>
            <a:r>
              <a:rPr lang="ru-RU" sz="3600" dirty="0" smtClean="0"/>
              <a:t> несовершенный – </a:t>
            </a:r>
            <a:r>
              <a:rPr lang="ru-RU" sz="3600" u="sng" dirty="0" smtClean="0"/>
              <a:t>что делать: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Задание 3.</a:t>
            </a:r>
            <a:r>
              <a:rPr lang="ru-RU" dirty="0" smtClean="0"/>
              <a:t>Определите вид глагола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200" b="1" dirty="0" smtClean="0"/>
              <a:t> </a:t>
            </a: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Положить, поднимать, поднять,  чертить,</a:t>
            </a:r>
          </a:p>
          <a:p>
            <a:pPr>
              <a:buNone/>
            </a:pPr>
            <a:r>
              <a:rPr lang="ru-RU" sz="3200" dirty="0" smtClean="0"/>
              <a:t>помогать, зашёл, лечь,  тратит, решила,</a:t>
            </a:r>
          </a:p>
          <a:p>
            <a:pPr>
              <a:buNone/>
            </a:pPr>
            <a:r>
              <a:rPr lang="ru-RU" sz="3200" dirty="0" smtClean="0"/>
              <a:t>терять, поймать, красит.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83</TotalTime>
  <Words>290</Words>
  <Application>Microsoft Office PowerPoint</Application>
  <PresentationFormat>Произвольный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Crop</vt:lpstr>
      <vt:lpstr>МОРФОЛОГИЧЕСКИЙ РАЗБОР ГЛАГОЛА</vt:lpstr>
      <vt:lpstr>Слайд 2</vt:lpstr>
      <vt:lpstr>Как найти Н.ф глагола? </vt:lpstr>
      <vt:lpstr>Задание 1.Образйте от данных глаголов Н.ф </vt:lpstr>
      <vt:lpstr>ПОСТОЯННЫЕ ПРИЗНАКИ</vt:lpstr>
      <vt:lpstr>Вопрос: Какие глаголы возвратные, какие невозвратные?  </vt:lpstr>
      <vt:lpstr>Задание 2. Какие глаголы возвратные? </vt:lpstr>
      <vt:lpstr>Вопрос: Какие виды бывают, как их определить? </vt:lpstr>
      <vt:lpstr>Задание 3.Определите вид глагола</vt:lpstr>
      <vt:lpstr>Вопрос: Как определить спряжение глагола?  </vt:lpstr>
      <vt:lpstr>Задание 4.Определите спряжение глагола </vt:lpstr>
      <vt:lpstr>Вопрос: Как понять, что глагол переходный?  </vt:lpstr>
      <vt:lpstr>НЕПОСТОЯННЫЕ ПРИЗНАКИ</vt:lpstr>
      <vt:lpstr>НАКЛОНЕНИЕ </vt:lpstr>
      <vt:lpstr>Слайд 15</vt:lpstr>
      <vt:lpstr>!ВАЖНО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 существительных</dc:title>
  <dc:creator>user</dc:creator>
  <cp:lastModifiedBy>user</cp:lastModifiedBy>
  <cp:revision>17</cp:revision>
  <dcterms:created xsi:type="dcterms:W3CDTF">2023-12-18T20:46:11Z</dcterms:created>
  <dcterms:modified xsi:type="dcterms:W3CDTF">2024-03-10T20:59:34Z</dcterms:modified>
</cp:coreProperties>
</file>