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57" r:id="rId4"/>
    <p:sldId id="258" r:id="rId5"/>
    <p:sldId id="259" r:id="rId6"/>
    <p:sldId id="263" r:id="rId7"/>
    <p:sldId id="260" r:id="rId8"/>
    <p:sldId id="266" r:id="rId9"/>
    <p:sldId id="267" r:id="rId10"/>
    <p:sldId id="264" r:id="rId11"/>
    <p:sldId id="265" r:id="rId12"/>
    <p:sldId id="268" r:id="rId13"/>
    <p:sldId id="270" r:id="rId14"/>
    <p:sldId id="272" r:id="rId15"/>
    <p:sldId id="273" r:id="rId16"/>
    <p:sldId id="274" r:id="rId17"/>
    <p:sldId id="276" r:id="rId18"/>
    <p:sldId id="271" r:id="rId19"/>
    <p:sldId id="261" r:id="rId20"/>
    <p:sldId id="27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1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B0ACF8D-4834-45B7-B18E-3A270F77872D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CE5642D-B71E-4252-9199-CA998A500C9E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5650633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ACF8D-4834-45B7-B18E-3A270F77872D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642D-B71E-4252-9199-CA998A500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908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ACF8D-4834-45B7-B18E-3A270F77872D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642D-B71E-4252-9199-CA998A500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251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ACF8D-4834-45B7-B18E-3A270F77872D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642D-B71E-4252-9199-CA998A500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768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ACF8D-4834-45B7-B18E-3A270F77872D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E5642D-B71E-4252-9199-CA998A500C9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284895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ACF8D-4834-45B7-B18E-3A270F77872D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642D-B71E-4252-9199-CA998A500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5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ACF8D-4834-45B7-B18E-3A270F77872D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642D-B71E-4252-9199-CA998A500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901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ACF8D-4834-45B7-B18E-3A270F77872D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642D-B71E-4252-9199-CA998A500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776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ACF8D-4834-45B7-B18E-3A270F77872D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642D-B71E-4252-9199-CA998A500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037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ACF8D-4834-45B7-B18E-3A270F77872D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E5642D-B71E-4252-9199-CA998A500C9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28209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ACF8D-4834-45B7-B18E-3A270F77872D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E5642D-B71E-4252-9199-CA998A500C9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02508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B0ACF8D-4834-45B7-B18E-3A270F77872D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CE5642D-B71E-4252-9199-CA998A500C9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54864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6728" y="2684381"/>
            <a:ext cx="8361229" cy="2098226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Корни с чередующимися гласными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153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/>
              <a:t>ЗАР -ЗОР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675283"/>
            <a:ext cx="5444836" cy="4241800"/>
          </a:xfrm>
        </p:spPr>
        <p:txBody>
          <a:bodyPr/>
          <a:lstStyle/>
          <a:p>
            <a:pPr marL="75565" marR="211455">
              <a:lnSpc>
                <a:spcPct val="107000"/>
              </a:lnSpc>
              <a:spcBef>
                <a:spcPts val="815"/>
              </a:spcBef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Вечерняя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з_ря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оз_риться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лучами солнца, яркие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з_рницы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на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з_ре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цивилизации,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оз_рение</a:t>
            </a:r>
            <a:r>
              <a:rPr lang="ru-RU" sz="3200" spc="-2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одинокого</a:t>
            </a:r>
            <a:r>
              <a:rPr lang="ru-RU" sz="3200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ума,</a:t>
            </a:r>
            <a:r>
              <a:rPr lang="ru-RU" sz="3200" spc="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играть</a:t>
            </a:r>
            <a:r>
              <a:rPr lang="ru-RU" sz="32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з_рю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22827" y="1710035"/>
            <a:ext cx="49162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>
                <a:ln w="22225">
                  <a:solidFill>
                    <a:srgbClr val="E6C069"/>
                  </a:solidFill>
                  <a:prstDash val="solid"/>
                </a:ln>
                <a:solidFill>
                  <a:srgbClr val="C00000"/>
                </a:solidFill>
              </a:rPr>
              <a:t>без</a:t>
            </a:r>
            <a:r>
              <a:rPr lang="ru-RU" sz="5400" b="1" dirty="0">
                <a:ln w="22225">
                  <a:solidFill>
                    <a:srgbClr val="E6C069"/>
                  </a:solidFill>
                  <a:prstDash val="solid"/>
                </a:ln>
                <a:solidFill>
                  <a:srgbClr val="E6C069">
                    <a:lumMod val="40000"/>
                    <a:lumOff val="60000"/>
                  </a:srgbClr>
                </a:solidFill>
              </a:rPr>
              <a:t> ударения -</a:t>
            </a:r>
            <a:r>
              <a:rPr lang="ru-RU" sz="5400" b="1" dirty="0">
                <a:ln w="22225">
                  <a:solidFill>
                    <a:srgbClr val="E6C069"/>
                  </a:solidFill>
                  <a:prstDash val="solid"/>
                </a:ln>
                <a:solidFill>
                  <a:srgbClr val="C00000"/>
                </a:solidFill>
              </a:rPr>
              <a:t>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892" y="874642"/>
            <a:ext cx="4447761" cy="4447761"/>
          </a:xfrm>
          <a:prstGeom prst="rect">
            <a:avLst/>
          </a:prstGeom>
          <a:effectLst>
            <a:softEdge rad="4572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7670148" y="969427"/>
            <a:ext cx="17422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з</a:t>
            </a:r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а</a:t>
            </a:r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ря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’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56851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ПЛАВ –ПЛОВ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28850"/>
            <a:ext cx="5744817" cy="3998843"/>
          </a:xfrm>
        </p:spPr>
        <p:txBody>
          <a:bodyPr/>
          <a:lstStyle/>
          <a:p>
            <a:pPr marL="75565" indent="307975">
              <a:lnSpc>
                <a:spcPct val="107000"/>
              </a:lnSpc>
              <a:spcBef>
                <a:spcPts val="79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Опытный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пл_вец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пл_вучий</a:t>
            </a:r>
            <a:r>
              <a:rPr lang="ru-RU" spc="-1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остров,</a:t>
            </a:r>
            <a:r>
              <a:rPr lang="ru-RU" spc="-5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лёгкий</a:t>
            </a:r>
            <a:r>
              <a:rPr lang="ru-RU" spc="-3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попл_вок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pc="-2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заг_релые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пл_вцы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рыбий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пл_вник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пл_вучесть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pc="4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пл_вчиха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ru-RU" b="1" u="sng" dirty="0"/>
              <a:t>И</a:t>
            </a:r>
            <a:r>
              <a:rPr lang="ru-RU" b="1" u="sng" dirty="0">
                <a:solidFill>
                  <a:srgbClr val="C00000"/>
                </a:solidFill>
              </a:rPr>
              <a:t>сключения</a:t>
            </a:r>
            <a:r>
              <a:rPr lang="ru-RU" b="1" u="sng" dirty="0"/>
              <a:t>: пловец, пловчиха, плывуны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043" y="139148"/>
            <a:ext cx="4480948" cy="44748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8041" y="337930"/>
            <a:ext cx="2816596" cy="9205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0485" y="1308274"/>
            <a:ext cx="4913802" cy="9205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9956" y="4220132"/>
            <a:ext cx="7055926" cy="2339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37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ОТ ЗНАЧЕНИЯ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7206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МАК-МОК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7170" y="1428750"/>
            <a:ext cx="5073751" cy="5088835"/>
          </a:xfrm>
        </p:spPr>
        <p:txBody>
          <a:bodyPr>
            <a:normAutofit/>
          </a:bodyPr>
          <a:lstStyle/>
          <a:p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Взм_кать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сильно,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вым_кать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</a:rPr>
              <a:t>всё содержимое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вым_кнуть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под дождём,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вым_ченный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</a:rPr>
              <a:t>в молоке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изм_кающий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</a:rPr>
              <a:t>под дождём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мак_ние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в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сметану,м_кренький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м_крёхонек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м_крица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непром_каемый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обм_кнутый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</a:rPr>
              <a:t>в чернила,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пром_кашка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957" y="3769"/>
            <a:ext cx="2315468" cy="3293855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292100"/>
          </a:effectLst>
        </p:spPr>
      </p:pic>
      <p:pic>
        <p:nvPicPr>
          <p:cNvPr id="1026" name="Picture 2" descr="https://media.baamboozle.com/uploads/images/643089/1650917213_99524_ur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3857" y="3468756"/>
            <a:ext cx="3517885" cy="3190640"/>
          </a:xfrm>
          <a:prstGeom prst="rect">
            <a:avLst/>
          </a:prstGeom>
          <a:noFill/>
          <a:effectLst>
            <a:softEdge rad="444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273001" y="1156246"/>
            <a:ext cx="2367956" cy="14157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</a:t>
            </a:r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а</a:t>
            </a:r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кать</a:t>
            </a:r>
          </a:p>
          <a:p>
            <a:pPr algn="ctr"/>
            <a:r>
              <a:rPr lang="ru-RU" sz="3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в кружку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80922" y="3671350"/>
            <a:ext cx="3761287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пром</a:t>
            </a:r>
            <a:r>
              <a:rPr lang="ru-RU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о</a:t>
            </a:r>
            <a:r>
              <a:rPr lang="ru-RU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кать</a:t>
            </a:r>
          </a:p>
          <a:p>
            <a:pPr algn="ctr"/>
            <a:r>
              <a:rPr lang="ru-RU" sz="3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</a:t>
            </a:r>
            <a:r>
              <a:rPr lang="ru-RU" sz="36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од дождем</a:t>
            </a:r>
          </a:p>
        </p:txBody>
      </p:sp>
    </p:spTree>
    <p:extLst>
      <p:ext uri="{BB962C8B-B14F-4D97-AF65-F5344CB8AC3E}">
        <p14:creationId xmlns:p14="http://schemas.microsoft.com/office/powerpoint/2010/main" val="655809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451" y="180372"/>
            <a:ext cx="5563001" cy="3704032"/>
          </a:xfrm>
          <a:prstGeom prst="rect">
            <a:avLst/>
          </a:prstGeom>
          <a:effectLst>
            <a:softEdge rad="5969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РАВН-РОВН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3304" y="1252330"/>
            <a:ext cx="5796170" cy="5548498"/>
          </a:xfrm>
        </p:spPr>
        <p:txBody>
          <a:bodyPr numCol="2">
            <a:normAutofit/>
          </a:bodyPr>
          <a:lstStyle/>
          <a:p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зар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внивание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лестное ср…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внение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неср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внимые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величины</a:t>
            </a:r>
          </a:p>
          <a:p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обр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…внять края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плоская р…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внина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подр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…внять листы, кусты</a:t>
            </a:r>
          </a:p>
          <a:p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подр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вняться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в строю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пор…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вняться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с прохожим</a:t>
            </a:r>
          </a:p>
          <a:p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прир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внивать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прир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…внять величины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р…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весник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века</a:t>
            </a:r>
          </a:p>
          <a:p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ур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..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вень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воды</a:t>
            </a:r>
          </a:p>
          <a:p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99978" y="263564"/>
            <a:ext cx="474822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р</a:t>
            </a:r>
            <a:r>
              <a:rPr lang="ru-RU" sz="4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а</a:t>
            </a:r>
            <a:r>
              <a:rPr lang="ru-RU" sz="4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вный-одинаковый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096" y="3237160"/>
            <a:ext cx="4098235" cy="3620840"/>
          </a:xfrm>
          <a:prstGeom prst="rect">
            <a:avLst/>
          </a:prstGeom>
          <a:effectLst>
            <a:softEdge rad="4064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710903" y="4217040"/>
            <a:ext cx="40802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</a:rPr>
              <a:t>р</a:t>
            </a:r>
            <a:r>
              <a:rPr lang="ru-RU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о</a:t>
            </a:r>
            <a:r>
              <a:rPr lang="ru-RU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вный-гладкий</a:t>
            </a:r>
          </a:p>
        </p:txBody>
      </p:sp>
    </p:spTree>
    <p:extLst>
      <p:ext uri="{BB962C8B-B14F-4D97-AF65-F5344CB8AC3E}">
        <p14:creationId xmlns:p14="http://schemas.microsoft.com/office/powerpoint/2010/main" val="2692297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От суффикса </a:t>
            </a:r>
            <a:r>
              <a:rPr lang="ru-RU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756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8059" y="204384"/>
            <a:ext cx="5557802" cy="628586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795130"/>
            <a:ext cx="7822096" cy="569512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5700" b="1" dirty="0"/>
              <a:t>Девочка </a:t>
            </a:r>
            <a:r>
              <a:rPr lang="ru-RU" sz="5700" b="1" dirty="0">
                <a:solidFill>
                  <a:srgbClr val="C00000"/>
                </a:solidFill>
              </a:rPr>
              <a:t>И</a:t>
            </a:r>
            <a:r>
              <a:rPr lang="ru-RU" sz="5700" b="1" dirty="0"/>
              <a:t>Р</a:t>
            </a:r>
            <a:r>
              <a:rPr lang="ru-RU" sz="5700" b="1" dirty="0">
                <a:solidFill>
                  <a:srgbClr val="C00000"/>
                </a:solidFill>
              </a:rPr>
              <a:t>А</a:t>
            </a:r>
          </a:p>
          <a:p>
            <a:r>
              <a:rPr lang="ru-RU" sz="4000" dirty="0" err="1"/>
              <a:t>Соб_раться</a:t>
            </a:r>
            <a:r>
              <a:rPr lang="ru-RU" sz="4000" dirty="0"/>
              <a:t> на экзамен, </a:t>
            </a:r>
            <a:r>
              <a:rPr lang="ru-RU" sz="4000" dirty="0" err="1"/>
              <a:t>заж_гательный</a:t>
            </a:r>
            <a:r>
              <a:rPr lang="ru-RU" sz="4000" dirty="0"/>
              <a:t> танец, </a:t>
            </a:r>
            <a:r>
              <a:rPr lang="ru-RU" sz="4000" dirty="0" err="1"/>
              <a:t>бл_стеть</a:t>
            </a:r>
            <a:r>
              <a:rPr lang="ru-RU" sz="4000" dirty="0"/>
              <a:t> на солнце, </a:t>
            </a:r>
            <a:r>
              <a:rPr lang="ru-RU" sz="4000" dirty="0" err="1"/>
              <a:t>зам_реть</a:t>
            </a:r>
            <a:r>
              <a:rPr lang="ru-RU" sz="4000" dirty="0"/>
              <a:t> от страха, </a:t>
            </a:r>
            <a:r>
              <a:rPr lang="ru-RU" sz="4000" dirty="0" err="1"/>
              <a:t>расст_лающийся</a:t>
            </a:r>
            <a:r>
              <a:rPr lang="ru-RU" sz="4000" dirty="0"/>
              <a:t> вокруг, </a:t>
            </a:r>
            <a:r>
              <a:rPr lang="ru-RU" sz="4000" dirty="0" err="1"/>
              <a:t>ст_реть</a:t>
            </a:r>
            <a:r>
              <a:rPr lang="ru-RU" sz="4000" dirty="0"/>
              <a:t> написанное, </a:t>
            </a:r>
            <a:r>
              <a:rPr lang="ru-RU" sz="4000" dirty="0" err="1"/>
              <a:t>разж_гать</a:t>
            </a:r>
            <a:r>
              <a:rPr lang="ru-RU" sz="4000" dirty="0"/>
              <a:t> страсти, </a:t>
            </a:r>
            <a:r>
              <a:rPr lang="ru-RU" sz="4000" dirty="0" err="1"/>
              <a:t>раст_раться</a:t>
            </a:r>
            <a:r>
              <a:rPr lang="ru-RU" sz="4000" dirty="0"/>
              <a:t> полотенцем, </a:t>
            </a:r>
            <a:r>
              <a:rPr lang="ru-RU" sz="4000" dirty="0" err="1"/>
              <a:t>зап_реть</a:t>
            </a:r>
            <a:r>
              <a:rPr lang="ru-RU" sz="4000" dirty="0"/>
              <a:t> дом, </a:t>
            </a:r>
            <a:r>
              <a:rPr lang="ru-RU" sz="4000" dirty="0" err="1"/>
              <a:t>выж_гать</a:t>
            </a:r>
            <a:r>
              <a:rPr lang="ru-RU" sz="4000" dirty="0"/>
              <a:t> рисунок,	</a:t>
            </a:r>
            <a:r>
              <a:rPr lang="ru-RU" sz="4000" dirty="0" err="1"/>
              <a:t>бл_стящий</a:t>
            </a:r>
            <a:r>
              <a:rPr lang="ru-RU" sz="4000" dirty="0"/>
              <a:t> журналист, </a:t>
            </a:r>
            <a:r>
              <a:rPr lang="ru-RU" sz="4000" dirty="0" err="1"/>
              <a:t>бл_стать</a:t>
            </a:r>
            <a:r>
              <a:rPr lang="ru-RU" sz="4000" dirty="0"/>
              <a:t> в свете, </a:t>
            </a:r>
            <a:r>
              <a:rPr lang="ru-RU" sz="4000" dirty="0" err="1"/>
              <a:t>зап_рать</a:t>
            </a:r>
            <a:r>
              <a:rPr lang="ru-RU" sz="4000" dirty="0"/>
              <a:t> на замок, </a:t>
            </a:r>
            <a:r>
              <a:rPr lang="ru-RU" sz="4000" dirty="0" err="1"/>
              <a:t>расст_лить</a:t>
            </a:r>
            <a:r>
              <a:rPr lang="ru-RU" sz="4000" dirty="0"/>
              <a:t> скатерть, редкое </a:t>
            </a:r>
            <a:r>
              <a:rPr lang="ru-RU" sz="4000" dirty="0" err="1"/>
              <a:t>соч_тание</a:t>
            </a:r>
            <a:r>
              <a:rPr lang="ru-RU" sz="4000" dirty="0"/>
              <a:t>, </a:t>
            </a:r>
            <a:r>
              <a:rPr lang="ru-RU" sz="4000" dirty="0" err="1"/>
              <a:t>уд_рать</a:t>
            </a:r>
            <a:r>
              <a:rPr lang="ru-RU" sz="4000" dirty="0"/>
              <a:t> без оглядки, </a:t>
            </a:r>
            <a:r>
              <a:rPr lang="ru-RU" sz="4000" dirty="0" err="1"/>
              <a:t>выч_тать</a:t>
            </a:r>
            <a:r>
              <a:rPr lang="ru-RU" sz="4000" dirty="0"/>
              <a:t> из зарплаты, налоговый </a:t>
            </a:r>
            <a:r>
              <a:rPr lang="ru-RU" sz="4000" dirty="0" err="1"/>
              <a:t>выч_т</a:t>
            </a:r>
            <a:r>
              <a:rPr lang="ru-RU" sz="4000" dirty="0"/>
              <a:t>, </a:t>
            </a:r>
            <a:r>
              <a:rPr lang="ru-RU" sz="4000" dirty="0" err="1"/>
              <a:t>приб_рать</a:t>
            </a:r>
            <a:r>
              <a:rPr lang="ru-RU" sz="4000" dirty="0"/>
              <a:t> комнату, </a:t>
            </a:r>
            <a:r>
              <a:rPr lang="ru-RU" sz="4000" dirty="0" err="1"/>
              <a:t>отп_реть</a:t>
            </a:r>
            <a:r>
              <a:rPr lang="ru-RU" sz="4000" dirty="0"/>
              <a:t> окна, </a:t>
            </a:r>
            <a:r>
              <a:rPr lang="ru-RU" sz="4000" dirty="0" err="1"/>
              <a:t>соб_ру</a:t>
            </a:r>
            <a:r>
              <a:rPr lang="ru-RU" sz="4000" dirty="0"/>
              <a:t> урожай, </a:t>
            </a:r>
            <a:r>
              <a:rPr lang="ru-RU" sz="4000" dirty="0" err="1"/>
              <a:t>выб_рать</a:t>
            </a:r>
            <a:r>
              <a:rPr lang="ru-RU" sz="4000" dirty="0"/>
              <a:t> тему, </a:t>
            </a:r>
            <a:r>
              <a:rPr lang="ru-RU" sz="4000" dirty="0" err="1"/>
              <a:t>изб_рательная</a:t>
            </a:r>
            <a:r>
              <a:rPr lang="ru-RU" sz="4000" dirty="0"/>
              <a:t> </a:t>
            </a:r>
            <a:r>
              <a:rPr lang="ru-RU" sz="4000" dirty="0" err="1"/>
              <a:t>к_мпания</a:t>
            </a:r>
            <a:r>
              <a:rPr lang="ru-RU" sz="4000" dirty="0"/>
              <a:t>, </a:t>
            </a:r>
            <a:r>
              <a:rPr lang="ru-RU" sz="4000" dirty="0" err="1"/>
              <a:t>бл_снуть</a:t>
            </a:r>
            <a:r>
              <a:rPr lang="ru-RU" sz="4000"/>
              <a:t> </a:t>
            </a:r>
            <a:r>
              <a:rPr lang="ru-RU" sz="4000" smtClean="0"/>
              <a:t>умом</a:t>
            </a:r>
            <a:endParaRPr lang="ru-RU" sz="40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07055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ПИШИ </a:t>
            </a:r>
            <a:r>
              <a:rPr lang="ru-RU" dirty="0">
                <a:solidFill>
                  <a:srgbClr val="C00000"/>
                </a:solidFill>
              </a:rPr>
              <a:t>И</a:t>
            </a:r>
            <a:r>
              <a:rPr lang="ru-RU" dirty="0"/>
              <a:t> перед </a:t>
            </a:r>
            <a:r>
              <a:rPr lang="ru-RU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330" y="1517166"/>
            <a:ext cx="8577470" cy="482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4752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5565" marR="118745">
              <a:lnSpc>
                <a:spcPct val="107000"/>
              </a:lnSpc>
              <a:spcBef>
                <a:spcPts val="900"/>
              </a:spcBef>
              <a:spcAft>
                <a:spcPts val="0"/>
              </a:spcAft>
            </a:pP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М_кать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сметану,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непром_каемый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плащ,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вым_кнуть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под дождем,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обм_кнуть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кисть, обувь</a:t>
            </a:r>
            <a:r>
              <a:rPr lang="ru-RU" spc="-2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пром_кает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ср_внить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числа,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р_вносторонний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все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р_вно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р_вняйтесь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р_внина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р_внять</a:t>
            </a:r>
            <a:r>
              <a:rPr lang="ru-RU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грядки,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ур_вень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р_весник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пор_вну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подр_внять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волосы,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ур_внять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условия,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ср_внение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р_вносторонний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обувь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пром_кает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р_вновесие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р_весники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вым_кнуть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под дождем,</a:t>
            </a:r>
            <a:r>
              <a:rPr lang="ru-RU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зар_внять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швы.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17708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Ср 2.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переск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чить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через яму, легко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расст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..лается,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распол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жение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противника, старый р..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стовщик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отр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слевой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план,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соч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тание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слов, последний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чок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доск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кать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до финиша, внезапное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оз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рение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заг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релся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ярко,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прик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сайтесь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бережно,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предпол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гаемый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объект, не г..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рит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в огне, р..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стёт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на лугу, вечерняя з..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, быстро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выр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..с, красивый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..кун.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177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5127" y="2944290"/>
            <a:ext cx="8361229" cy="2098226"/>
          </a:xfrm>
        </p:spPr>
        <p:txBody>
          <a:bodyPr/>
          <a:lstStyle/>
          <a:p>
            <a:r>
              <a:rPr lang="ru-RU" dirty="0"/>
              <a:t>Гласная зависит от следующей согласной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3447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654" y="953655"/>
            <a:ext cx="10615570" cy="551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08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5565">
              <a:spcBef>
                <a:spcPts val="205"/>
              </a:spcBef>
              <a:spcAft>
                <a:spcPts val="0"/>
              </a:spcAft>
              <a:tabLst>
                <a:tab pos="1250950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</a:t>
            </a:r>
            <a:r>
              <a:rPr lang="ru-RU" sz="3200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	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ЛАГ</a:t>
            </a:r>
            <a:r>
              <a:rPr lang="ru-RU" sz="3200" b="1" spc="2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ru-RU" sz="3200" b="1" spc="-2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ЛОЖ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570182"/>
            <a:ext cx="9601200" cy="4876800"/>
          </a:xfrm>
        </p:spPr>
        <p:txBody>
          <a:bodyPr>
            <a:normAutofit lnSpcReduction="10000"/>
          </a:bodyPr>
          <a:lstStyle/>
          <a:p>
            <a:r>
              <a:rPr lang="ru-RU" sz="2200" dirty="0" err="1"/>
              <a:t>Предл</a:t>
            </a:r>
            <a:r>
              <a:rPr lang="ru-RU" sz="2200" dirty="0"/>
              <a:t>…гать ничью. </a:t>
            </a:r>
          </a:p>
          <a:p>
            <a:r>
              <a:rPr lang="ru-RU" sz="2200" dirty="0" err="1"/>
              <a:t>Прил</a:t>
            </a:r>
            <a:r>
              <a:rPr lang="ru-RU" sz="2200" dirty="0"/>
              <a:t>…</a:t>
            </a:r>
            <a:r>
              <a:rPr lang="ru-RU" sz="2200" dirty="0" err="1"/>
              <a:t>жение</a:t>
            </a:r>
            <a:r>
              <a:rPr lang="ru-RU" sz="2200" dirty="0"/>
              <a:t> к журналу. </a:t>
            </a:r>
          </a:p>
          <a:p>
            <a:r>
              <a:rPr lang="ru-RU" sz="2200" dirty="0"/>
              <a:t>Зал…жить фундамент.</a:t>
            </a:r>
          </a:p>
          <a:p>
            <a:r>
              <a:rPr lang="ru-RU" sz="2200" dirty="0"/>
              <a:t>Популярное </a:t>
            </a:r>
            <a:r>
              <a:rPr lang="ru-RU" sz="2200" dirty="0" err="1"/>
              <a:t>изл</a:t>
            </a:r>
            <a:r>
              <a:rPr lang="ru-RU" sz="2200" dirty="0"/>
              <a:t>…</a:t>
            </a:r>
            <a:r>
              <a:rPr lang="ru-RU" sz="2200" dirty="0" err="1"/>
              <a:t>жение</a:t>
            </a:r>
            <a:r>
              <a:rPr lang="ru-RU" sz="2200" dirty="0"/>
              <a:t>.</a:t>
            </a:r>
          </a:p>
          <a:p>
            <a:r>
              <a:rPr lang="ru-RU" sz="2200" dirty="0"/>
              <a:t> </a:t>
            </a:r>
            <a:r>
              <a:rPr lang="ru-RU" sz="2200" dirty="0" err="1"/>
              <a:t>Изл</a:t>
            </a:r>
            <a:r>
              <a:rPr lang="ru-RU" sz="2200" dirty="0"/>
              <a:t>…гать грамотно.</a:t>
            </a:r>
          </a:p>
          <a:p>
            <a:r>
              <a:rPr lang="ru-RU" sz="2200" dirty="0" err="1"/>
              <a:t>Возл</a:t>
            </a:r>
            <a:r>
              <a:rPr lang="ru-RU" sz="2200" dirty="0"/>
              <a:t>…гать ответственность. </a:t>
            </a:r>
          </a:p>
          <a:p>
            <a:r>
              <a:rPr lang="ru-RU" sz="2200" dirty="0" err="1"/>
              <a:t>Ул</a:t>
            </a:r>
            <a:r>
              <a:rPr lang="ru-RU" sz="2200" dirty="0"/>
              <a:t>…житься в секунды.</a:t>
            </a:r>
          </a:p>
          <a:p>
            <a:r>
              <a:rPr lang="ru-RU" sz="2200" dirty="0"/>
              <a:t>Рационализаторское </a:t>
            </a:r>
            <a:r>
              <a:rPr lang="ru-RU" sz="2200" dirty="0" err="1"/>
              <a:t>предл</a:t>
            </a:r>
            <a:r>
              <a:rPr lang="ru-RU" sz="2200" dirty="0"/>
              <a:t>…</a:t>
            </a:r>
            <a:r>
              <a:rPr lang="ru-RU" sz="2200" dirty="0" err="1"/>
              <a:t>жение</a:t>
            </a:r>
            <a:r>
              <a:rPr lang="ru-RU" sz="2200" dirty="0"/>
              <a:t>.</a:t>
            </a:r>
          </a:p>
          <a:p>
            <a:r>
              <a:rPr lang="ru-RU" sz="2200" dirty="0"/>
              <a:t> </a:t>
            </a:r>
            <a:r>
              <a:rPr lang="ru-RU" sz="2200" dirty="0" err="1"/>
              <a:t>Распол</a:t>
            </a:r>
            <a:r>
              <a:rPr lang="ru-RU" sz="2200" dirty="0"/>
              <a:t>…</a:t>
            </a:r>
            <a:r>
              <a:rPr lang="ru-RU" sz="2200" dirty="0" err="1"/>
              <a:t>гаться</a:t>
            </a:r>
            <a:r>
              <a:rPr lang="ru-RU" sz="2200" dirty="0"/>
              <a:t> группами.</a:t>
            </a:r>
          </a:p>
          <a:p>
            <a:r>
              <a:rPr lang="ru-RU" sz="2200" dirty="0" err="1"/>
              <a:t>Разл</a:t>
            </a:r>
            <a:r>
              <a:rPr lang="ru-RU" sz="2200" dirty="0"/>
              <a:t>…жить костер.</a:t>
            </a:r>
          </a:p>
          <a:p>
            <a:r>
              <a:rPr lang="ru-RU" sz="2200" dirty="0"/>
              <a:t>Красивый </a:t>
            </a:r>
            <a:r>
              <a:rPr lang="ru-RU" sz="2200" dirty="0" err="1"/>
              <a:t>пол..г</a:t>
            </a:r>
            <a:r>
              <a:rPr lang="ru-RU" sz="2200" dirty="0"/>
              <a:t> с голубыми </a:t>
            </a:r>
            <a:r>
              <a:rPr lang="ru-RU" sz="2200" dirty="0" err="1"/>
              <a:t>помпончинами</a:t>
            </a:r>
            <a:r>
              <a:rPr lang="ru-RU" sz="2200" dirty="0"/>
              <a:t>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076126" y="1428750"/>
            <a:ext cx="18966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пО</a:t>
            </a:r>
            <a:r>
              <a:rPr lang="ru-RU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лог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241" y="2352080"/>
            <a:ext cx="4690444" cy="205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77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</a:t>
            </a:r>
            <a:r>
              <a:rPr lang="ru-RU" b="1" kern="0" spc="-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ru-RU" b="1" kern="0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РАСТ</a:t>
            </a:r>
            <a:r>
              <a:rPr lang="ru-RU" b="1" kern="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–РАЩ –РОС</a:t>
            </a:r>
            <a:br>
              <a:rPr lang="ru-RU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9382" y="1574800"/>
            <a:ext cx="9601200" cy="4896338"/>
          </a:xfrm>
        </p:spPr>
        <p:txBody>
          <a:bodyPr/>
          <a:lstStyle/>
          <a:p>
            <a:pPr marL="75565">
              <a:spcBef>
                <a:spcPts val="180"/>
              </a:spcBef>
              <a:spcAft>
                <a:spcPts val="0"/>
              </a:spcAft>
            </a:pP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Зар_сли</a:t>
            </a:r>
            <a:r>
              <a:rPr lang="ru-RU" sz="3200" spc="-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камыша,</a:t>
            </a:r>
            <a:r>
              <a:rPr lang="ru-RU" sz="32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утренняя</a:t>
            </a:r>
            <a:r>
              <a:rPr lang="ru-RU" sz="3200" spc="-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р_са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32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выр_щивать</a:t>
            </a:r>
            <a:r>
              <a:rPr lang="ru-RU" sz="32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помидоры,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5565" marR="720725" indent="0">
              <a:lnSpc>
                <a:spcPct val="115000"/>
              </a:lnSpc>
              <a:spcBef>
                <a:spcPts val="205"/>
              </a:spcBef>
              <a:spcAft>
                <a:spcPts val="0"/>
              </a:spcAft>
              <a:buNone/>
            </a:pP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подр_сший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куст сирени, комнатное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р_стение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отр_сль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промышленности,</a:t>
            </a:r>
            <a:r>
              <a:rPr lang="ru-RU" sz="3200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необычный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р_сток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возр_щать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долг, яркая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р_синка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высокор_стущее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р_стеньице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3200" spc="-2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прор_щивать</a:t>
            </a:r>
            <a:r>
              <a:rPr lang="ru-RU" sz="3200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семена,</a:t>
            </a:r>
            <a:r>
              <a:rPr lang="ru-RU" sz="3200" spc="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смелый</a:t>
            </a:r>
            <a:r>
              <a:rPr lang="ru-RU" sz="3200" spc="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Р_стислав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32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жадный</a:t>
            </a:r>
            <a:r>
              <a:rPr lang="ru-RU" sz="3200" spc="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р_стовщик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9660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 3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СКАК</a:t>
            </a:r>
            <a:r>
              <a:rPr lang="ru-RU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–СКОЧ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5565">
              <a:lnSpc>
                <a:spcPts val="1355"/>
              </a:lnSpc>
              <a:spcAft>
                <a:spcPts val="0"/>
              </a:spcAft>
            </a:pP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Вск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..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чить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выск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…чка,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доск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..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кать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заск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..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чить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наск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..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каться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обск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..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кать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отск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..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чить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0" indent="0">
              <a:spcAft>
                <a:spcPts val="0"/>
              </a:spcAft>
              <a:buNone/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19018" y="276436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C00000"/>
                </a:solidFill>
              </a:rPr>
              <a:t>Укажите строку, где на месте пропуска в словах пишется буква О</a:t>
            </a:r>
          </a:p>
          <a:p>
            <a:endParaRPr lang="ru-RU" dirty="0"/>
          </a:p>
          <a:p>
            <a:pPr marL="342900" indent="-342900">
              <a:buFont typeface="+mj-lt"/>
              <a:buAutoNum type="arabicPeriod"/>
            </a:pPr>
            <a:r>
              <a:rPr lang="ru-RU" dirty="0" err="1"/>
              <a:t>Ск</a:t>
            </a:r>
            <a:r>
              <a:rPr lang="ru-RU" dirty="0"/>
              <a:t>...</a:t>
            </a:r>
            <a:r>
              <a:rPr lang="ru-RU" dirty="0" err="1"/>
              <a:t>чи</a:t>
            </a:r>
            <a:r>
              <a:rPr lang="ru-RU" dirty="0"/>
              <a:t>, мой конь!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err="1"/>
              <a:t>Ск</a:t>
            </a:r>
            <a:r>
              <a:rPr lang="ru-RU" dirty="0"/>
              <a:t>...</a:t>
            </a:r>
            <a:r>
              <a:rPr lang="ru-RU" dirty="0" err="1"/>
              <a:t>калка</a:t>
            </a:r>
            <a:r>
              <a:rPr lang="ru-RU" dirty="0"/>
              <a:t> с деревянными ручками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err="1"/>
              <a:t>Доск</a:t>
            </a:r>
            <a:r>
              <a:rPr lang="ru-RU" dirty="0"/>
              <a:t>..</a:t>
            </a:r>
            <a:r>
              <a:rPr lang="ru-RU" dirty="0" err="1"/>
              <a:t>кать</a:t>
            </a:r>
            <a:r>
              <a:rPr lang="ru-RU" dirty="0"/>
              <a:t> до дерева.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err="1"/>
              <a:t>Соск</a:t>
            </a:r>
            <a:r>
              <a:rPr lang="ru-RU" dirty="0"/>
              <a:t>...</a:t>
            </a:r>
            <a:r>
              <a:rPr lang="ru-RU" dirty="0" err="1"/>
              <a:t>чить</a:t>
            </a:r>
            <a:r>
              <a:rPr lang="ru-RU" dirty="0"/>
              <a:t> с поезда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45909" y="4511192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C00000"/>
                </a:solidFill>
                <a:effectLst/>
                <a:latin typeface="OpenSans"/>
              </a:rPr>
              <a:t>Укажите строку/строки, где на месте пропуска в словах пишется буква А</a:t>
            </a:r>
          </a:p>
          <a:p>
            <a:pPr marL="342900" indent="-342900">
              <a:buFont typeface="+mj-lt"/>
              <a:buAutoNum type="arabicPeriod"/>
            </a:pPr>
            <a:r>
              <a:rPr lang="ru-RU" b="0" i="0" dirty="0" err="1">
                <a:solidFill>
                  <a:srgbClr val="000000"/>
                </a:solidFill>
                <a:effectLst/>
                <a:latin typeface="OpenSans"/>
              </a:rPr>
              <a:t>Вск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...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OpenSans"/>
              </a:rPr>
              <a:t>чить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 на ноги</a:t>
            </a:r>
          </a:p>
          <a:p>
            <a:pPr marL="342900" indent="-342900">
              <a:buFont typeface="+mj-lt"/>
              <a:buAutoNum type="arabicPeriod"/>
            </a:pPr>
            <a:r>
              <a:rPr lang="ru-RU" b="0" i="0" dirty="0" err="1">
                <a:solidFill>
                  <a:srgbClr val="000000"/>
                </a:solidFill>
                <a:effectLst/>
                <a:latin typeface="OpenSans"/>
              </a:rPr>
              <a:t>Ск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...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OpenSans"/>
              </a:rPr>
              <a:t>чок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 во времени</a:t>
            </a:r>
          </a:p>
          <a:p>
            <a:pPr marL="342900" indent="-342900">
              <a:buFont typeface="+mj-lt"/>
              <a:buAutoNum type="arabicPeriod"/>
            </a:pPr>
            <a:r>
              <a:rPr lang="ru-RU" b="0" i="0" dirty="0" err="1">
                <a:solidFill>
                  <a:srgbClr val="000000"/>
                </a:solidFill>
                <a:effectLst/>
                <a:latin typeface="OpenSans"/>
              </a:rPr>
              <a:t>Ск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...чу на одной ноге</a:t>
            </a:r>
          </a:p>
          <a:p>
            <a:pPr marL="342900" indent="-342900">
              <a:buFont typeface="+mj-lt"/>
              <a:buAutoNum type="arabicPeriod"/>
            </a:pPr>
            <a:r>
              <a:rPr lang="ru-RU" b="0" i="0" dirty="0" err="1">
                <a:solidFill>
                  <a:srgbClr val="000000"/>
                </a:solidFill>
                <a:effectLst/>
                <a:latin typeface="OpenSans"/>
              </a:rPr>
              <a:t>Выск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...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OpenSans"/>
              </a:rPr>
              <a:t>чить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 на ходу</a:t>
            </a:r>
          </a:p>
        </p:txBody>
      </p:sp>
    </p:spTree>
    <p:extLst>
      <p:ext uri="{BB962C8B-B14F-4D97-AF65-F5344CB8AC3E}">
        <p14:creationId xmlns:p14="http://schemas.microsoft.com/office/powerpoint/2010/main" val="2364548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75565">
              <a:spcBef>
                <a:spcPts val="1010"/>
              </a:spcBef>
              <a:spcAft>
                <a:spcPts val="0"/>
              </a:spcAft>
            </a:pPr>
            <a:r>
              <a:rPr lang="ru-RU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</a:t>
            </a:r>
            <a:r>
              <a:rPr lang="ru-RU" b="1" kern="0" spc="-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УДАРЕНИЯ</a:t>
            </a:r>
            <a:br>
              <a:rPr lang="ru-RU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189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8000" b="1" dirty="0"/>
              <a:t>ГАР-ГОР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3200" dirty="0" err="1"/>
              <a:t>Заг_рать</a:t>
            </a:r>
            <a:r>
              <a:rPr lang="ru-RU" sz="3200" dirty="0"/>
              <a:t> на солнце, </a:t>
            </a:r>
            <a:r>
              <a:rPr lang="ru-RU" sz="3200" dirty="0" err="1"/>
              <a:t>заг_релый</a:t>
            </a:r>
            <a:r>
              <a:rPr lang="ru-RU" sz="3200" dirty="0"/>
              <a:t> юноша, здание </a:t>
            </a:r>
            <a:r>
              <a:rPr lang="ru-RU" sz="3200" dirty="0" err="1"/>
              <a:t>заг_релось</a:t>
            </a:r>
            <a:r>
              <a:rPr lang="ru-RU" sz="3200" dirty="0"/>
              <a:t>, </a:t>
            </a:r>
            <a:r>
              <a:rPr lang="ru-RU" sz="3200" dirty="0" err="1"/>
              <a:t>дог_равший</a:t>
            </a:r>
            <a:r>
              <a:rPr lang="ru-RU" sz="3200" dirty="0"/>
              <a:t> костёр, </a:t>
            </a:r>
            <a:r>
              <a:rPr lang="ru-RU" sz="3200" dirty="0" err="1"/>
              <a:t>приг_рь</a:t>
            </a:r>
            <a:r>
              <a:rPr lang="ru-RU" sz="3200" dirty="0"/>
              <a:t>, </a:t>
            </a:r>
            <a:r>
              <a:rPr lang="ru-RU" sz="3200" dirty="0" err="1"/>
              <a:t>г_рел</a:t>
            </a:r>
            <a:r>
              <a:rPr lang="ru-RU" sz="3200" dirty="0"/>
              <a:t>, </a:t>
            </a:r>
            <a:r>
              <a:rPr lang="ru-RU" sz="3200" dirty="0" err="1"/>
              <a:t>г_релые</a:t>
            </a:r>
            <a:r>
              <a:rPr lang="ru-RU" sz="3200" dirty="0"/>
              <a:t> спички, </a:t>
            </a:r>
            <a:r>
              <a:rPr lang="ru-RU" sz="3200" dirty="0" err="1"/>
              <a:t>выг_рки</a:t>
            </a:r>
            <a:r>
              <a:rPr lang="ru-RU" sz="3200" dirty="0"/>
              <a:t> страстей моих.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0247" y="356177"/>
            <a:ext cx="5089236" cy="286269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454141" y="224135"/>
            <a:ext cx="1940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</a:t>
            </a:r>
            <a:r>
              <a:rPr lang="ru-RU" sz="5400" b="1" u="sng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о</a:t>
            </a:r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р</a:t>
            </a: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’</a:t>
            </a:r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94403" y="1767185"/>
            <a:ext cx="4964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б</a:t>
            </a:r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ез</a:t>
            </a:r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ударения -</a:t>
            </a:r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О</a:t>
            </a:r>
          </a:p>
        </p:txBody>
      </p:sp>
    </p:spTree>
    <p:extLst>
      <p:ext uri="{BB962C8B-B14F-4D97-AF65-F5344CB8AC3E}">
        <p14:creationId xmlns:p14="http://schemas.microsoft.com/office/powerpoint/2010/main" val="3103840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14745"/>
            <a:ext cx="9601200" cy="1485900"/>
          </a:xfrm>
        </p:spPr>
        <p:txBody>
          <a:bodyPr/>
          <a:lstStyle/>
          <a:p>
            <a:r>
              <a:rPr lang="ru-RU" b="1" dirty="0"/>
              <a:t>ТВАР-ТВОР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9089" y="1900704"/>
            <a:ext cx="6922655" cy="4001332"/>
          </a:xfrm>
        </p:spPr>
        <p:txBody>
          <a:bodyPr/>
          <a:lstStyle/>
          <a:p>
            <a:pPr marL="75565" indent="307975">
              <a:lnSpc>
                <a:spcPct val="107000"/>
              </a:lnSpc>
              <a:spcBef>
                <a:spcPts val="790"/>
              </a:spcBef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Великое</a:t>
            </a:r>
            <a:r>
              <a:rPr lang="ru-RU" sz="2800" spc="-4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тв_рение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2800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тв_рить</a:t>
            </a:r>
            <a:r>
              <a:rPr lang="ru-RU" sz="2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чудеса,</a:t>
            </a:r>
            <a:r>
              <a:rPr lang="ru-RU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претв_рять</a:t>
            </a:r>
            <a:r>
              <a:rPr lang="ru-RU" sz="2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800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жизнь,</a:t>
            </a:r>
            <a:r>
              <a:rPr lang="ru-RU" sz="2800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отв_рить</a:t>
            </a:r>
            <a:r>
              <a:rPr lang="ru-RU" sz="2800" spc="-3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калитку (отварить картофель- корень -</a:t>
            </a:r>
            <a:r>
              <a:rPr lang="ru-RU" sz="28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вар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хороший</a:t>
            </a:r>
            <a:r>
              <a:rPr lang="ru-RU" sz="2800" spc="-2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раств_ритель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28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разная</a:t>
            </a:r>
            <a:r>
              <a:rPr lang="ru-RU" sz="2800" spc="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утв_рь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4469" y="131873"/>
            <a:ext cx="3321750" cy="6021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5146" y="775526"/>
            <a:ext cx="4107380" cy="76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710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КЛАН-КЛОН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6000"/>
            <a:ext cx="4816764" cy="3581400"/>
          </a:xfrm>
        </p:spPr>
        <p:txBody>
          <a:bodyPr>
            <a:normAutofit fontScale="92500"/>
          </a:bodyPr>
          <a:lstStyle/>
          <a:p>
            <a:r>
              <a:rPr lang="ru-RU" sz="3600" dirty="0" err="1"/>
              <a:t>Накл_нился</a:t>
            </a:r>
            <a:r>
              <a:rPr lang="ru-RU" sz="3600" dirty="0"/>
              <a:t> к земле, </a:t>
            </a:r>
            <a:r>
              <a:rPr lang="ru-RU" sz="3600" dirty="0" err="1"/>
              <a:t>покл_ниться</a:t>
            </a:r>
            <a:r>
              <a:rPr lang="ru-RU" sz="3600" dirty="0"/>
              <a:t> старшему, </a:t>
            </a:r>
            <a:r>
              <a:rPr lang="ru-RU" sz="3600" dirty="0" err="1"/>
              <a:t>кл_няться</a:t>
            </a:r>
            <a:r>
              <a:rPr lang="ru-RU" sz="3600" dirty="0"/>
              <a:t>, </a:t>
            </a:r>
            <a:r>
              <a:rPr lang="ru-RU" sz="3600" dirty="0" err="1"/>
              <a:t>скл_нение</a:t>
            </a:r>
            <a:r>
              <a:rPr lang="ru-RU" sz="3600" dirty="0"/>
              <a:t> </a:t>
            </a:r>
            <a:r>
              <a:rPr lang="ru-RU" sz="3600" dirty="0" err="1"/>
              <a:t>прил_гательных</a:t>
            </a:r>
            <a:r>
              <a:rPr lang="ru-RU" sz="3600" dirty="0"/>
              <a:t>, </a:t>
            </a:r>
            <a:r>
              <a:rPr lang="ru-RU" sz="3600" dirty="0" err="1"/>
              <a:t>прекл_няться</a:t>
            </a:r>
            <a:r>
              <a:rPr lang="ru-RU" sz="3600" dirty="0"/>
              <a:t> перед героизмом, </a:t>
            </a:r>
            <a:r>
              <a:rPr lang="ru-RU" sz="3600" dirty="0" err="1"/>
              <a:t>прикл_нить</a:t>
            </a:r>
            <a:r>
              <a:rPr lang="ru-RU" sz="3600" dirty="0"/>
              <a:t> голову.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793" y="1187962"/>
            <a:ext cx="4109060" cy="7620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0254" y="240470"/>
            <a:ext cx="5049981" cy="646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6722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192</TotalTime>
  <Words>488</Words>
  <Application>Microsoft Office PowerPoint</Application>
  <PresentationFormat>Широкоэкранный</PresentationFormat>
  <Paragraphs>81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Franklin Gothic Book</vt:lpstr>
      <vt:lpstr>OpenSans</vt:lpstr>
      <vt:lpstr>Times New Roman</vt:lpstr>
      <vt:lpstr>Crop</vt:lpstr>
      <vt:lpstr>  Корни с чередующимися гласными</vt:lpstr>
      <vt:lpstr>Гласная зависит от следующей согласной</vt:lpstr>
      <vt:lpstr>Упражнение 1. ЛАГ – ЛОЖ </vt:lpstr>
      <vt:lpstr>Упражнение 2. РАСТ –РАЩ –РОС </vt:lpstr>
      <vt:lpstr>Упражнение 3. СКАК –СКОЧ </vt:lpstr>
      <vt:lpstr>ОТ УДАРЕНИЯ </vt:lpstr>
      <vt:lpstr>ГАР-ГОР  </vt:lpstr>
      <vt:lpstr>ТВАР-ТВОР </vt:lpstr>
      <vt:lpstr>КЛАН-КЛОН</vt:lpstr>
      <vt:lpstr>ЗАР -ЗОР</vt:lpstr>
      <vt:lpstr>ПЛАВ –ПЛОВ </vt:lpstr>
      <vt:lpstr>ОТ ЗНАЧЕНИЯ</vt:lpstr>
      <vt:lpstr>МАК-МОК</vt:lpstr>
      <vt:lpstr>РАВН-РОВН</vt:lpstr>
      <vt:lpstr>От суффикса а</vt:lpstr>
      <vt:lpstr>Презентация PowerPoint</vt:lpstr>
      <vt:lpstr>ПИШИ И перед А</vt:lpstr>
      <vt:lpstr>ср</vt:lpstr>
      <vt:lpstr>Ср 2.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Корни с чередующимися гласными</dc:title>
  <dc:creator>user</dc:creator>
  <cp:lastModifiedBy>user</cp:lastModifiedBy>
  <cp:revision>17</cp:revision>
  <dcterms:created xsi:type="dcterms:W3CDTF">2023-09-17T17:58:30Z</dcterms:created>
  <dcterms:modified xsi:type="dcterms:W3CDTF">2023-09-30T09:58:43Z</dcterms:modified>
</cp:coreProperties>
</file>