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28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C5C1EB-9291-4DE4-9CE1-C52C55851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943755E-D643-42D2-839D-4CEE7FB54A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406C08D-8025-4A75-8776-0DFF809E3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BC86B-7320-4D61-BED6-DA6170C8D4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5A0279B-5626-4ECF-B669-A1E17AEB7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CDA6EF-2972-434E-B1AC-27E8F7FB2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D820-A0DC-457A-B29F-EF921471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547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8E857C-F0EE-4264-BB9F-CD5BA6154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04BD427-3D31-4AE9-8DF5-846F9C7F77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E7F0DE-4076-40A1-A021-D61C64BEA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BC86B-7320-4D61-BED6-DA6170C8D4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5521BF-F122-4BDF-B43C-2A129DC8E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AEA183-B9C1-4497-91B4-2EE2AFEC9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D820-A0DC-457A-B29F-EF921471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240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CD187D8-AF4A-4342-B8FC-21669F61BB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7ED4AF9-9AEC-4F7C-BD04-1D4924ECE5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A01C54-8537-4E1A-A612-839669643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BC86B-7320-4D61-BED6-DA6170C8D4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E27B8E-58C6-466A-B26A-B15341CCB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AB10DA-8D1B-4B88-878C-DB0CCACF1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D820-A0DC-457A-B29F-EF921471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449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5C1F29-F40D-49B5-92F3-334CF349E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C7D327-CAA7-42AF-BF99-92C6619D13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93C330-4FE1-4870-B237-79573F0D4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BC86B-7320-4D61-BED6-DA6170C8D4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367A187-220F-4186-A4E2-7C312BC82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60A546-F423-40EC-A718-02AD5A51A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D820-A0DC-457A-B29F-EF921471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074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0B1BDB-B335-402B-8A2A-D480C8E14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B713A6B-47AC-4FDF-9D1C-151F73BDCA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04B723-7509-4E92-AB7E-41309442A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BC86B-7320-4D61-BED6-DA6170C8D4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03D5D7B-C082-4FE6-816C-9CAD65CD7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DEEFF1-6D01-4E6E-B8FC-52E6378EA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D820-A0DC-457A-B29F-EF921471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218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5B78B5-F5C7-46AA-B647-1DF306293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6E761D-3B90-44DA-8A7D-662719516B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1C212C1-7AA7-4676-A951-B2353EEE34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9D587D4-17DA-4D8F-9B68-244DEC1BD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BC86B-7320-4D61-BED6-DA6170C8D4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EF8915E-14B6-4971-BE72-3AF792AFB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FB91ABD-5B1A-48C3-81E9-CC3B2391E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D820-A0DC-457A-B29F-EF921471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616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96DBFA-C994-4047-8F23-995A6CA1E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04F0570-6BE4-43CC-BF47-BB740789C3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A1AAD83-BA4E-4308-8253-DB52A5C437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C20EBB0-9AEF-4D2D-8F4C-78F42D3D25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5448F1C-DC1B-440B-B0B9-D2F8376FCE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D1090D8-073C-4025-AB71-6AB003F58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BC86B-7320-4D61-BED6-DA6170C8D4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92FAEC0-E509-49FA-9D66-1BE994847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CE523BF-3546-4F76-8252-5B9FED411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D820-A0DC-457A-B29F-EF921471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115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927445-70C1-4C5F-8ADB-E69BC712E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F711984-695F-44FD-85B4-EDE09CD93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BC86B-7320-4D61-BED6-DA6170C8D4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44A11AD-CB43-46FD-943E-9CD208E10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9BB239A-5BB9-4CE4-8109-42388EE77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D820-A0DC-457A-B29F-EF921471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057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A0C6751-20AD-4741-AFE3-D8A79EB17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BC86B-7320-4D61-BED6-DA6170C8D4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FBE02BB-768A-44FB-814B-9CC964EDB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A3241BA-74CA-4214-8963-693AFECFD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D820-A0DC-457A-B29F-EF921471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11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A7151C-B230-432A-87D1-E618594F9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79D6AE6-F756-463F-BAC2-1F2FF5248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F5A0ADD-46F5-4F77-BBD6-EC592F54A2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695B5CC-3525-4BB5-BBE7-EC24CB0EC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BC86B-7320-4D61-BED6-DA6170C8D4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7B4776A-EEDD-4B8C-B1EE-569261377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A35C2F2-641C-4453-8969-DB95DF0E3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D820-A0DC-457A-B29F-EF921471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730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3B1E46-3A98-43FA-A8DE-43C53ED70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699802B-2505-4621-900A-7201DB1761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AFBA552-F9DC-419D-9965-C0C7725741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7897D82-DE99-4A2D-8EA4-F12F68B3E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BC86B-7320-4D61-BED6-DA6170C8D4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3223F5D-43B0-4640-BB63-172ABE343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C40D8DB-CF91-428D-8751-8950ABF99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D820-A0DC-457A-B29F-EF921471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158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2E8CA3-DA49-4280-971D-8469387133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EA21941-016A-415F-8904-947ADEF4D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A72A07-2F79-41E2-823B-282D6076F8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CBC86B-7320-4D61-BED6-DA6170C8D4EB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0C5E76-1D03-497B-A514-214CD2CC0B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4B5845-8323-4B38-BA71-8F38A695D3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BD820-A0DC-457A-B29F-EF9214718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898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8BFD56-D0AC-44C2-9711-B38857CFFC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проекта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царстве чисел-великанов»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DF357BD-0BFA-49AA-9E2D-0CBE5E5115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18264"/>
            <a:ext cx="9144000" cy="1655762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106794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4BF61B3-EADF-4E94-AEED-4929D1A254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48479" y="5493164"/>
            <a:ext cx="10446026" cy="7684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Миллион дней – это более 27 веков</a:t>
            </a:r>
          </a:p>
        </p:txBody>
      </p:sp>
      <p:pic>
        <p:nvPicPr>
          <p:cNvPr id="6148" name="Picture 4" descr="https://1.bp.blogspot.com/-YTNaTqXQUjU/XhjBh6QUgRI/AAAAAAAAM3c/zu-FD-la-IMZBHoYDrZrNf3Fs_j6tMK-wCLcBGAsYHQ/s1600/%25D0%25BA%25D0%25B0%25D0%25BB%25D0%25B5%25D0%25BD%25D0%25B4%25D0%25B0%25D1%2580%25D1%258C.jpg">
            <a:extLst>
              <a:ext uri="{FF2B5EF4-FFF2-40B4-BE49-F238E27FC236}">
                <a16:creationId xmlns:a16="http://schemas.microsoft.com/office/drawing/2014/main" id="{9AD30A3B-2376-4A27-8311-800165F9F1E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582" y="-28388"/>
            <a:ext cx="7414591" cy="5236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6945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95DDC50B-FC8B-4608-8A07-F5A1557EAA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78696" y="3058353"/>
            <a:ext cx="7971181" cy="32975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роза – 100 рублей</a:t>
            </a: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 · 1 000 000 = 100 000 000 рублей</a:t>
            </a: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Масса такого букета – 50 тонн</a:t>
            </a:r>
          </a:p>
        </p:txBody>
      </p:sp>
      <p:pic>
        <p:nvPicPr>
          <p:cNvPr id="7170" name="Picture 2" descr="https://2.bp.blogspot.com/-t3dd3R5kwE8/Wkt3PYpnrEI/AAAAAAABTjg/y2FPJFhmZAoneun5D3SOAKFQDwemC8_hgCLcBGAs/s640/a7281e385675a681974c18eed1bb852a.jpg">
            <a:extLst>
              <a:ext uri="{FF2B5EF4-FFF2-40B4-BE49-F238E27FC236}">
                <a16:creationId xmlns:a16="http://schemas.microsoft.com/office/drawing/2014/main" id="{F4CA7F28-2739-4CE4-9AF6-7DA798BA460C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463" y="502133"/>
            <a:ext cx="7663073" cy="131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cdn01.ru/files/users/images/84/16/8416e1c3179da7f9169aba5945e9b23b.jpg">
            <a:extLst>
              <a:ext uri="{FF2B5EF4-FFF2-40B4-BE49-F238E27FC236}">
                <a16:creationId xmlns:a16="http://schemas.microsoft.com/office/drawing/2014/main" id="{97F7DB9E-D6EA-451B-9B33-49EF3245AD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5" y="2531441"/>
            <a:ext cx="3297514" cy="3297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7688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img0.liveinternet.ru/images/attach/c/4/84/482/84482190_large_3229571_P1010019.JPG">
            <a:extLst>
              <a:ext uri="{FF2B5EF4-FFF2-40B4-BE49-F238E27FC236}">
                <a16:creationId xmlns:a16="http://schemas.microsoft.com/office/drawing/2014/main" id="{961BECCB-412E-4B88-998C-D55C6603EF3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7653" y="143598"/>
            <a:ext cx="3839175" cy="287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img0.liveinternet.ru/images/attach/c/4/84/482/84482190_large_3229571_P1010019.JPG">
            <a:extLst>
              <a:ext uri="{FF2B5EF4-FFF2-40B4-BE49-F238E27FC236}">
                <a16:creationId xmlns:a16="http://schemas.microsoft.com/office/drawing/2014/main" id="{8B823601-5E20-469E-A671-9703CFE3C2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594" y="143599"/>
            <a:ext cx="3839173" cy="287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img0.liveinternet.ru/images/attach/c/4/84/482/84482190_large_3229571_P1010019.JPG">
            <a:extLst>
              <a:ext uri="{FF2B5EF4-FFF2-40B4-BE49-F238E27FC236}">
                <a16:creationId xmlns:a16="http://schemas.microsoft.com/office/drawing/2014/main" id="{938337C0-5550-47B1-A8AF-52EE399B98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36" y="143600"/>
            <a:ext cx="3839172" cy="2879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img0.liveinternet.ru/images/attach/c/4/84/482/84482190_large_3229571_P1010019.JPG">
            <a:extLst>
              <a:ext uri="{FF2B5EF4-FFF2-40B4-BE49-F238E27FC236}">
                <a16:creationId xmlns:a16="http://schemas.microsoft.com/office/drawing/2014/main" id="{2CCD6108-C54B-40C0-8A22-D835EEA98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087" y="3299791"/>
            <a:ext cx="4030640" cy="3022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img0.liveinternet.ru/images/attach/c/4/84/482/84482190_large_3229571_P1010019.JPG">
            <a:extLst>
              <a:ext uri="{FF2B5EF4-FFF2-40B4-BE49-F238E27FC236}">
                <a16:creationId xmlns:a16="http://schemas.microsoft.com/office/drawing/2014/main" id="{3608451F-883D-4C42-B7B6-4B2F3FF6F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855" y="3299791"/>
            <a:ext cx="4030640" cy="3022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05370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D16FB7E-4391-4D56-BBF2-238AA51206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pPr marL="0" indent="0" algn="ctr">
              <a:buNone/>
            </a:pPr>
            <a:r>
              <a:rPr lang="ru-RU" sz="7200" b="1">
                <a:solidFill>
                  <a:srgbClr val="C00000"/>
                </a:solidFill>
              </a:rPr>
              <a:t>Спасибо </a:t>
            </a:r>
            <a:r>
              <a:rPr lang="ru-RU" sz="7200" b="1" dirty="0">
                <a:solidFill>
                  <a:srgbClr val="C00000"/>
                </a:solidFill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781472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5F339D-3229-48BB-8A4E-948431654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539" y="245509"/>
            <a:ext cx="10515600" cy="1372636"/>
          </a:xfrm>
        </p:spPr>
        <p:txBody>
          <a:bodyPr>
            <a:normAutofit fontScale="90000"/>
          </a:bodyPr>
          <a:lstStyle/>
          <a:p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узнать, как называются числа, которые больше миллиарда.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://images.myshared.ru/17/1036733/slide_5.jpg">
            <a:extLst>
              <a:ext uri="{FF2B5EF4-FFF2-40B4-BE49-F238E27FC236}">
                <a16:creationId xmlns:a16="http://schemas.microsoft.com/office/drawing/2014/main" id="{16CAB6FB-EEA6-4807-9D4A-6F30B18E6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902" y="1618145"/>
            <a:ext cx="6814195" cy="511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067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FC03B0-B8D3-49EE-AFAC-BA7CBF54D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больших чисел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3B8D0371-E655-4A3A-8297-B3F2A634B2C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2470665"/>
              </p:ext>
            </p:extLst>
          </p:nvPr>
        </p:nvGraphicFramePr>
        <p:xfrm>
          <a:off x="374375" y="1365733"/>
          <a:ext cx="11118573" cy="4948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18573">
                  <a:extLst>
                    <a:ext uri="{9D8B030D-6E8A-4147-A177-3AD203B41FA5}">
                      <a16:colId xmlns:a16="http://schemas.microsoft.com/office/drawing/2014/main" val="1941066355"/>
                    </a:ext>
                  </a:extLst>
                </a:gridCol>
              </a:tblGrid>
              <a:tr h="89441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174023"/>
                  </a:ext>
                </a:extLst>
              </a:tr>
              <a:tr h="1587662"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ru-RU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Латинское порядковое </a:t>
                      </a:r>
                    </a:p>
                    <a:p>
                      <a:r>
                        <a:rPr lang="ru-RU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числительное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4607527"/>
                  </a:ext>
                </a:extLst>
              </a:tr>
              <a:tr h="1931655">
                <a:tc>
                  <a:txBody>
                    <a:bodyPr/>
                    <a:lstStyle/>
                    <a:p>
                      <a:pPr algn="ctr"/>
                      <a:r>
                        <a:rPr lang="ru-RU" sz="1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</a:t>
                      </a:r>
                      <a:r>
                        <a:rPr lang="ru-RU" sz="1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ллион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9411200"/>
                  </a:ext>
                </a:extLst>
              </a:tr>
            </a:tbl>
          </a:graphicData>
        </a:graphic>
      </p:graphicFrame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6C9067EF-57C9-4B74-B5EF-0176C7B7B5D1}"/>
              </a:ext>
            </a:extLst>
          </p:cNvPr>
          <p:cNvCxnSpPr/>
          <p:nvPr/>
        </p:nvCxnSpPr>
        <p:spPr>
          <a:xfrm flipV="1">
            <a:off x="5227983" y="3558209"/>
            <a:ext cx="1649895" cy="1143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B5BBEBDB-D382-4D66-B7BB-0178D6F471F3}"/>
              </a:ext>
            </a:extLst>
          </p:cNvPr>
          <p:cNvCxnSpPr/>
          <p:nvPr/>
        </p:nvCxnSpPr>
        <p:spPr>
          <a:xfrm>
            <a:off x="6877878" y="3588026"/>
            <a:ext cx="1958009" cy="13119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7865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Биллион или миллиард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1 000        000 000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flipH="1" flipV="1">
            <a:off x="5090748" y="2365132"/>
            <a:ext cx="720968" cy="879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1825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E15D1988-6544-4188-83C7-EF22DD6C15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0798286"/>
              </p:ext>
            </p:extLst>
          </p:nvPr>
        </p:nvGraphicFramePr>
        <p:xfrm>
          <a:off x="228600" y="513078"/>
          <a:ext cx="11608904" cy="5930745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7643191">
                  <a:extLst>
                    <a:ext uri="{9D8B030D-6E8A-4147-A177-3AD203B41FA5}">
                      <a16:colId xmlns:a16="http://schemas.microsoft.com/office/drawing/2014/main" val="1757406719"/>
                    </a:ext>
                  </a:extLst>
                </a:gridCol>
                <a:gridCol w="3965713">
                  <a:extLst>
                    <a:ext uri="{9D8B030D-6E8A-4147-A177-3AD203B41FA5}">
                      <a16:colId xmlns:a16="http://schemas.microsoft.com/office/drawing/2014/main" val="2450454566"/>
                    </a:ext>
                  </a:extLst>
                </a:gridCol>
              </a:tblGrid>
              <a:tr h="553985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Число-великан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числа-великана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760909"/>
                  </a:ext>
                </a:extLst>
              </a:tr>
              <a:tr h="553985">
                <a:tc>
                  <a:txBody>
                    <a:bodyPr/>
                    <a:lstStyle/>
                    <a:p>
                      <a:r>
                        <a:rPr lang="ru-RU" sz="28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1 000 000 000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Миллиард или биллион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3045369"/>
                  </a:ext>
                </a:extLst>
              </a:tr>
              <a:tr h="5539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1 000 000 000 000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триллион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4771628"/>
                  </a:ext>
                </a:extLst>
              </a:tr>
              <a:tr h="5539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1 000 000 000 000 000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квадриллион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60140"/>
                  </a:ext>
                </a:extLst>
              </a:tr>
              <a:tr h="5539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1 000 000 000 000 000 000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квинтиллион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3037548"/>
                  </a:ext>
                </a:extLst>
              </a:tr>
              <a:tr h="5539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1 000 000 000 000 000 000 000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секстиллион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9394740"/>
                  </a:ext>
                </a:extLst>
              </a:tr>
              <a:tr h="5539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1 000 000 000 000 000 000 000 000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септиллион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42117"/>
                  </a:ext>
                </a:extLst>
              </a:tr>
              <a:tr h="5539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1 000 000 000 000 000 000 000 000 000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октиллион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6948177"/>
                  </a:ext>
                </a:extLst>
              </a:tr>
              <a:tr h="5539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1 000 000 000 000 000 000 000 000 000 000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нониллион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6068404"/>
                  </a:ext>
                </a:extLst>
              </a:tr>
              <a:tr h="5539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1 000 000 000 000 000 000 000 000 000 000 000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дециллион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401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858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1A1DEB-BFF3-4DC1-8387-7E7CBC8C61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Масса Земли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98AB096-70D8-4A50-A33C-983CC8703A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289852" y="1825625"/>
            <a:ext cx="8723244" cy="4351338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5 978 000 000 000 000 000 000 000 кг – 5 септиллионов 978 секстиллионов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5, 97 · 10 </a:t>
            </a:r>
            <a:r>
              <a:rPr lang="ru-RU" sz="4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endParaRPr lang="ru-RU" dirty="0"/>
          </a:p>
        </p:txBody>
      </p:sp>
      <p:pic>
        <p:nvPicPr>
          <p:cNvPr id="2050" name="Picture 2" descr="http://kleinburd.ru/news/wp-content/uploads/2017/10/voprosy_005.jpg">
            <a:extLst>
              <a:ext uri="{FF2B5EF4-FFF2-40B4-BE49-F238E27FC236}">
                <a16:creationId xmlns:a16="http://schemas.microsoft.com/office/drawing/2014/main" id="{0AAA845E-4742-447B-9B43-0B4EBA07B86F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04" y="1805079"/>
            <a:ext cx="3193955" cy="2846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29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3B98E998-AE21-41D7-A6ED-C678389C9C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84983" y="1825625"/>
            <a:ext cx="7792278" cy="4351338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 70 см · 1 000 000 = 1700 км</a:t>
            </a:r>
          </a:p>
        </p:txBody>
      </p:sp>
      <p:pic>
        <p:nvPicPr>
          <p:cNvPr id="3074" name="Picture 2" descr="https://avatars.mds.yandex.net/get-zen_doc/1245815/pub_5cdbf3732b2e0a00b3f53a2b_5cdbf3ec534bd800b810cfde/scale_1200">
            <a:extLst>
              <a:ext uri="{FF2B5EF4-FFF2-40B4-BE49-F238E27FC236}">
                <a16:creationId xmlns:a16="http://schemas.microsoft.com/office/drawing/2014/main" id="{9DFF13CA-2825-40DB-9AFD-3742CBB51ACA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39" y="1030368"/>
            <a:ext cx="3673904" cy="479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6311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EE6F6E5-120B-442C-9C2D-6C23205434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6712" y="1825625"/>
            <a:ext cx="10817087" cy="4351338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 algn="ctr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Миллион напёрстков воды = 1 тонна воды</a:t>
            </a:r>
          </a:p>
        </p:txBody>
      </p:sp>
      <p:pic>
        <p:nvPicPr>
          <p:cNvPr id="4098" name="Picture 2" descr="https://thumbs.dreamstime.com/b/vector-drawing-thimble-black-white-hand-drawn-illustration-vintage-engraved-style-side-view-isolated-white-background-92394810.jpg">
            <a:extLst>
              <a:ext uri="{FF2B5EF4-FFF2-40B4-BE49-F238E27FC236}">
                <a16:creationId xmlns:a16="http://schemas.microsoft.com/office/drawing/2014/main" id="{FB53C303-5E72-486B-B87A-1E880F15E0C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525220" y="681037"/>
            <a:ext cx="1938528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314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93BDE34C-A3B7-402E-A1D1-220DB9AF73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6835" y="4837181"/>
            <a:ext cx="11151703" cy="9275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Миллион страниц в книге - толщина 50 метров </a:t>
            </a:r>
          </a:p>
        </p:txBody>
      </p:sp>
      <p:pic>
        <p:nvPicPr>
          <p:cNvPr id="5122" name="Picture 2" descr="https://img2.freepng.ru/20180312/fqe/kisspng-book-line-art-clip-art-expand-the-book-5aa60e76e944a7.5355556615208321189555.jpg">
            <a:extLst>
              <a:ext uri="{FF2B5EF4-FFF2-40B4-BE49-F238E27FC236}">
                <a16:creationId xmlns:a16="http://schemas.microsoft.com/office/drawing/2014/main" id="{7049620C-344E-467C-B661-897107F5CAF9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809" y="378149"/>
            <a:ext cx="5181600" cy="414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7881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124</Words>
  <Application>Microsoft Office PowerPoint</Application>
  <PresentationFormat>Широкоэкранный</PresentationFormat>
  <Paragraphs>51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Тема проекта  «В царстве чисел-великанов»</vt:lpstr>
      <vt:lpstr> Цель проекта: узнать, как называются числа, которые больше миллиарда. </vt:lpstr>
      <vt:lpstr>Название больших чисел</vt:lpstr>
      <vt:lpstr>Биллион или миллиард</vt:lpstr>
      <vt:lpstr>Презентация PowerPoint</vt:lpstr>
      <vt:lpstr>Масса Земли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проекта  «В царстве чисел-великанов»</dc:title>
  <dc:creator>Admin</dc:creator>
  <cp:lastModifiedBy>Admin</cp:lastModifiedBy>
  <cp:revision>10</cp:revision>
  <dcterms:created xsi:type="dcterms:W3CDTF">2020-12-03T15:31:28Z</dcterms:created>
  <dcterms:modified xsi:type="dcterms:W3CDTF">2024-03-16T11:41:40Z</dcterms:modified>
</cp:coreProperties>
</file>