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14"/>
  </p:notesMasterIdLst>
  <p:sldIdLst>
    <p:sldId id="256" r:id="rId2"/>
    <p:sldId id="278" r:id="rId3"/>
    <p:sldId id="258" r:id="rId4"/>
    <p:sldId id="259" r:id="rId5"/>
    <p:sldId id="281" r:id="rId6"/>
    <p:sldId id="260" r:id="rId7"/>
    <p:sldId id="276" r:id="rId8"/>
    <p:sldId id="264" r:id="rId9"/>
    <p:sldId id="270" r:id="rId10"/>
    <p:sldId id="274" r:id="rId11"/>
    <p:sldId id="261" r:id="rId12"/>
    <p:sldId id="282" r:id="rId13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46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522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57B544-26E5-45CA-B9E8-1301FB5649E6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B1849-A5CF-47D9-BE32-9C8C0C084C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91926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FB1849-A5CF-47D9-BE32-9C8C0C084C43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931FD-7975-4A29-976F-996AB2BAFFBE}" type="datetimeFigureOut">
              <a:rPr lang="ru-RU" smtClean="0"/>
              <a:pPr/>
              <a:t>16.03.2024</a:t>
            </a:fld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E74E1A5-91E6-400A-80A8-F78151B1931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931FD-7975-4A29-976F-996AB2BAFFBE}" type="datetimeFigureOut">
              <a:rPr lang="ru-RU" smtClean="0"/>
              <a:pPr/>
              <a:t>16.03.2024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E1A5-91E6-400A-80A8-F78151B1931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931FD-7975-4A29-976F-996AB2BAFFBE}" type="datetimeFigureOut">
              <a:rPr lang="ru-RU" smtClean="0"/>
              <a:pPr/>
              <a:t>16.03.2024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E1A5-91E6-400A-80A8-F78151B1931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931FD-7975-4A29-976F-996AB2BAFFBE}" type="datetimeFigureOut">
              <a:rPr lang="ru-RU" smtClean="0"/>
              <a:pPr/>
              <a:t>16.03.2024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E74E1A5-91E6-400A-80A8-F78151B1931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931FD-7975-4A29-976F-996AB2BAFFBE}" type="datetimeFigureOut">
              <a:rPr lang="ru-RU" smtClean="0"/>
              <a:pPr/>
              <a:t>16.03.2024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E1A5-91E6-400A-80A8-F78151B1931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931FD-7975-4A29-976F-996AB2BAFFBE}" type="datetimeFigureOut">
              <a:rPr lang="ru-RU" smtClean="0"/>
              <a:pPr/>
              <a:t>16.03.2024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E1A5-91E6-400A-80A8-F78151B1931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931FD-7975-4A29-976F-996AB2BAFFBE}" type="datetimeFigureOut">
              <a:rPr lang="ru-RU" smtClean="0"/>
              <a:pPr/>
              <a:t>16.03.2024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E74E1A5-91E6-400A-80A8-F78151B1931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931FD-7975-4A29-976F-996AB2BAFFBE}" type="datetimeFigureOut">
              <a:rPr lang="ru-RU" smtClean="0"/>
              <a:pPr/>
              <a:t>16.03.2024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E1A5-91E6-400A-80A8-F78151B1931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931FD-7975-4A29-976F-996AB2BAFFBE}" type="datetimeFigureOut">
              <a:rPr lang="ru-RU" smtClean="0"/>
              <a:pPr/>
              <a:t>16.03.2024</a:t>
            </a:fld>
            <a:endParaRPr lang="ru-RU" dirty="0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E1A5-91E6-400A-80A8-F78151B1931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931FD-7975-4A29-976F-996AB2BAFFBE}" type="datetimeFigureOut">
              <a:rPr lang="ru-RU" smtClean="0"/>
              <a:pPr/>
              <a:t>16.03.2024</a:t>
            </a:fld>
            <a:endParaRPr lang="ru-RU" dirty="0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E1A5-91E6-400A-80A8-F78151B1931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931FD-7975-4A29-976F-996AB2BAFFBE}" type="datetimeFigureOut">
              <a:rPr lang="ru-RU" smtClean="0"/>
              <a:pPr/>
              <a:t>16.03.2024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E1A5-91E6-400A-80A8-F78151B1931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89931FD-7975-4A29-976F-996AB2BAFFBE}" type="datetimeFigureOut">
              <a:rPr lang="ru-RU" smtClean="0"/>
              <a:pPr/>
              <a:t>16.03.2024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E74E1A5-91E6-400A-80A8-F78151B1931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png"/><Relationship Id="rId7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2;&#1086;&#1083;&#1086;&#1076;&#1072;&#1103;%20%20&#1075;&#1074;&#1072;&#1088;&#1076;&#1080;&#1103;\Kak%20molody%20my%20byli%20-%20minusovka.mp3" TargetMode="Externa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80" name="AutoShape 4" descr="http://www.11pr.net/wp-content/uploads/2012/07/mg-300x252.jpg"/>
          <p:cNvSpPr>
            <a:spLocks noChangeAspect="1" noChangeArrowheads="1"/>
          </p:cNvSpPr>
          <p:nvPr/>
        </p:nvSpPr>
        <p:spPr bwMode="auto">
          <a:xfrm>
            <a:off x="63500" y="-136525"/>
            <a:ext cx="3943350" cy="33147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899592" y="5229200"/>
            <a:ext cx="94297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Героям Краснодона посвящается...</a:t>
            </a:r>
            <a:endParaRPr lang="ru-RU" sz="4000" i="1" dirty="0">
              <a:solidFill>
                <a:srgbClr val="FF0000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http://mgm.com.ua/sites/default/files/styles/675x675/public/bash-kprfru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00100" y="437426"/>
            <a:ext cx="7286644" cy="442033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067944" y="6165304"/>
            <a:ext cx="5076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Выполнил : Мельников Максим, 3 «А» </a:t>
            </a:r>
            <a:r>
              <a:rPr lang="ru-RU" dirty="0" smtClean="0"/>
              <a:t>класс</a:t>
            </a:r>
          </a:p>
          <a:p>
            <a:r>
              <a:rPr lang="ru-RU" dirty="0" smtClean="0"/>
              <a:t>Научный руководитель: </a:t>
            </a:r>
            <a:r>
              <a:rPr lang="ru-RU" dirty="0" err="1" smtClean="0"/>
              <a:t>Полунская</a:t>
            </a:r>
            <a:r>
              <a:rPr lang="ru-RU" smtClean="0"/>
              <a:t> О.С.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58" y="357166"/>
            <a:ext cx="8598251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Вечная память молодогвардейцам…</a:t>
            </a:r>
            <a:endParaRPr lang="ru-RU" sz="4000" b="1" spc="50" dirty="0">
              <a:ln w="11430"/>
              <a:solidFill>
                <a:srgbClr val="FF0000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Kak molody my byli - minusovk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screen"/>
          <a:stretch>
            <a:fillRect/>
          </a:stretch>
        </p:blipFill>
        <p:spPr>
          <a:xfrm>
            <a:off x="3923928" y="6237312"/>
            <a:ext cx="304800" cy="304800"/>
          </a:xfrm>
          <a:prstGeom prst="rect">
            <a:avLst/>
          </a:prstGeom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2051720" y="1556792"/>
            <a:ext cx="5832648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страшно умирать в 16 лет,</a:t>
            </a:r>
          </a:p>
          <a:p>
            <a:pPr>
              <a:buNone/>
            </a:pPr>
            <a:r>
              <a:rPr lang="ru-RU" sz="2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хочется чертовски жить. </a:t>
            </a:r>
          </a:p>
          <a:p>
            <a:pPr>
              <a:buNone/>
            </a:pPr>
            <a:r>
              <a:rPr lang="ru-RU" sz="2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слезы лить, а улыбаться, </a:t>
            </a:r>
          </a:p>
          <a:p>
            <a:pPr>
              <a:buNone/>
            </a:pPr>
            <a:r>
              <a:rPr lang="ru-RU" sz="2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Влюбляться и детей растить. </a:t>
            </a:r>
            <a:br>
              <a:rPr lang="ru-RU" sz="2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800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sz="2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 солнце клонится к закату.</a:t>
            </a:r>
          </a:p>
          <a:p>
            <a:pPr>
              <a:buNone/>
            </a:pPr>
            <a:r>
              <a:rPr lang="ru-RU" sz="2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встретить им уже рассвет.</a:t>
            </a:r>
          </a:p>
          <a:p>
            <a:pPr>
              <a:buNone/>
            </a:pPr>
            <a:r>
              <a:rPr lang="ru-RU" sz="2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бессмертие ушли ребята,</a:t>
            </a:r>
          </a:p>
          <a:p>
            <a:pPr>
              <a:buNone/>
            </a:pPr>
            <a:r>
              <a:rPr lang="ru-RU" sz="2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расцвете юношеских лет…</a:t>
            </a:r>
            <a:endParaRPr lang="ru-RU" sz="28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 descr="molgv18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1003749">
            <a:off x="7319994" y="1079989"/>
            <a:ext cx="1526717" cy="229007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9" name="Рисунок 8" descr="molgv10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rot="1208902">
            <a:off x="7289710" y="3042081"/>
            <a:ext cx="1505527" cy="229250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1" name="Рисунок 10" descr="molgv15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rot="21087814">
            <a:off x="141168" y="1140689"/>
            <a:ext cx="1334438" cy="200165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3" name="Рисунок 12" descr="molgv19.jp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 rot="1095555">
            <a:off x="7394305" y="4662808"/>
            <a:ext cx="1464355" cy="216325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4" name="Рисунок 13" descr="newphoto1959.jpg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 rot="20730028">
            <a:off x="249160" y="2860897"/>
            <a:ext cx="1491335" cy="218004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5" name="Рисунок 14" descr="newphoto1962.jpg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 rot="20937154">
            <a:off x="171027" y="4783787"/>
            <a:ext cx="1595361" cy="1939330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 advTm="3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4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6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8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4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5" showWhenStopped="0">
                <p:cTn id="6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82" y="854405"/>
            <a:ext cx="450059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Подвиг героев «Молодой гвардии» запечатлен в одноименном романе А.А.Фадеева.</a:t>
            </a:r>
          </a:p>
          <a:p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"Эта героическая тема захватила меня. Писал с громадным напором и увлечением. Пишу обо всем так, как оно было в действительности». – 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А.А. Фадеев.</a:t>
            </a:r>
          </a:p>
          <a:p>
            <a:endParaRPr lang="ru-RU" dirty="0" smtClean="0"/>
          </a:p>
        </p:txBody>
      </p:sp>
      <p:pic>
        <p:nvPicPr>
          <p:cNvPr id="2050" name="Picture 2" descr="http://eois.mskobr.ru/book_images/img_541245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292080" y="1124744"/>
            <a:ext cx="3371163" cy="523321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57158" y="357166"/>
            <a:ext cx="8598251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Вечная память молодогвардейцам…</a:t>
            </a:r>
            <a:endParaRPr lang="ru-RU" sz="4000" b="1" spc="50" dirty="0">
              <a:ln w="11430"/>
              <a:solidFill>
                <a:srgbClr val="FF0000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8596" y="1052736"/>
            <a:ext cx="87154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Музей в  Краснодоне, посвященный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героям-молодогвардейцам. Самое крупное хранилище документов по деятельности организации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1028" name="Picture 4" descr="http://www.molodguard.ru/newphoto1629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2985073"/>
            <a:ext cx="9144000" cy="365578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23528" y="2348880"/>
            <a:ext cx="38958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Фрагмент экспозиции музея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0"/>
            <a:ext cx="8598251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Вечная память молодогвардейцам…</a:t>
            </a:r>
            <a:endParaRPr lang="ru-RU" sz="4000" b="1" spc="50" dirty="0">
              <a:ln w="11430"/>
              <a:solidFill>
                <a:srgbClr val="FF0000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cer\Desktop\Молодая  гвардия\1349084100_90aef8272b3c2c4539fa1b7ed1b6cab8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541983" y="1071546"/>
            <a:ext cx="7387735" cy="571504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85720" y="142852"/>
            <a:ext cx="835824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 smtClean="0">
                <a:solidFill>
                  <a:srgbClr val="B4461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Пускай ты умер... Но в песне смелых и сильных духом</a:t>
            </a:r>
          </a:p>
          <a:p>
            <a:r>
              <a:rPr lang="ru-RU" sz="2600" b="1" dirty="0" smtClean="0">
                <a:solidFill>
                  <a:srgbClr val="B4461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всегда ты будешь живым примером,</a:t>
            </a:r>
          </a:p>
          <a:p>
            <a:r>
              <a:rPr lang="ru-RU" sz="2600" b="1" dirty="0" smtClean="0">
                <a:solidFill>
                  <a:srgbClr val="B4461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призывом гордым к свободе, к свету! </a:t>
            </a:r>
          </a:p>
          <a:p>
            <a:r>
              <a:rPr lang="ru-RU" sz="2600" b="1" dirty="0" smtClean="0">
                <a:solidFill>
                  <a:srgbClr val="B4461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Безумству храбрых поем мы песню!</a:t>
            </a:r>
            <a:endParaRPr lang="ru-RU" sz="2600" b="1" dirty="0">
              <a:solidFill>
                <a:srgbClr val="B4461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10800000" flipV="1">
            <a:off x="142844" y="345024"/>
            <a:ext cx="4500594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«Молодая гвардия» — подпольная антифашистская комсомольская организация, действовавшая в годы Великой Отечественной войны, в основном в городе Краснодоне Луганской  (Ворошиловградской) области (Украинская ССР).</a:t>
            </a:r>
          </a:p>
          <a:p>
            <a:r>
              <a:rPr lang="ru-RU" sz="2400" dirty="0" smtClean="0"/>
              <a:t>Она насчитывала около 110 участников. Среди них многие только что закончили школу. Самому младшему было 14 лет.</a:t>
            </a:r>
          </a:p>
          <a:p>
            <a:r>
              <a:rPr lang="ru-RU" sz="2400" dirty="0" smtClean="0"/>
              <a:t>Участников организации называют </a:t>
            </a:r>
            <a:r>
              <a:rPr lang="ru-RU" sz="2400" b="1" dirty="0" smtClean="0"/>
              <a:t>молодогвардейцы.</a:t>
            </a:r>
          </a:p>
          <a:p>
            <a:endParaRPr lang="ru-RU" sz="2400" dirty="0"/>
          </a:p>
        </p:txBody>
      </p:sp>
      <p:pic>
        <p:nvPicPr>
          <p:cNvPr id="4100" name="Picture 4" descr="http://bung.do.am/imeges/molodaya_gvardia.gif"/>
          <p:cNvPicPr>
            <a:picLocks noChangeAspect="1" noChangeArrowheads="1"/>
          </p:cNvPicPr>
          <p:nvPr/>
        </p:nvPicPr>
        <p:blipFill>
          <a:blip r:embed="rId3" cstate="screen"/>
          <a:srcRect r="3131" b="2777"/>
          <a:stretch>
            <a:fillRect/>
          </a:stretch>
        </p:blipFill>
        <p:spPr bwMode="auto">
          <a:xfrm>
            <a:off x="4857752" y="357166"/>
            <a:ext cx="4065943" cy="5715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314" y="901560"/>
            <a:ext cx="4572000" cy="553997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/>
              <a:t>Подпольные группы молодёжи возникли в Краснодоне сразу после оккупации его немецкими войсками.</a:t>
            </a:r>
          </a:p>
          <a:p>
            <a:r>
              <a:rPr lang="ru-RU" sz="2400" dirty="0" smtClean="0"/>
              <a:t>В конце сентября 1942 года молодёжные подпольные группы объединились в «Молодую гвардию», название было предложено Сергеем Тюлениным. </a:t>
            </a:r>
          </a:p>
          <a:p>
            <a:r>
              <a:rPr lang="ru-RU" sz="2400" dirty="0" smtClean="0"/>
              <a:t>Командиром организации стал   Иван </a:t>
            </a:r>
            <a:r>
              <a:rPr lang="ru-RU" sz="2400" dirty="0" err="1" smtClean="0"/>
              <a:t>Туркенич</a:t>
            </a:r>
            <a:r>
              <a:rPr lang="ru-RU" sz="2400" dirty="0" smtClean="0"/>
              <a:t>.</a:t>
            </a:r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dirty="0"/>
          </a:p>
        </p:txBody>
      </p:sp>
      <p:pic>
        <p:nvPicPr>
          <p:cNvPr id="11266" name="Picture 2" descr="&amp;Icy;&amp;vcy;&amp;acy;&amp;ncy; &amp;Tcy;&amp;ucy;&amp;rcy;&amp;kcy;&amp;iecy;&amp;ncy;&amp;icy;&amp;chcy;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072066" y="714356"/>
            <a:ext cx="3791710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8" y="1831667"/>
            <a:ext cx="4572000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rgbClr val="B44614"/>
                </a:solidFill>
              </a:rPr>
              <a:t>"...Клянусь мстить беспощадно за разорённые города и сёла,</a:t>
            </a:r>
          </a:p>
          <a:p>
            <a:r>
              <a:rPr lang="ru-RU" sz="2400" b="1" dirty="0" smtClean="0">
                <a:solidFill>
                  <a:srgbClr val="B44614"/>
                </a:solidFill>
              </a:rPr>
              <a:t> за кровь наших людей.</a:t>
            </a:r>
          </a:p>
          <a:p>
            <a:r>
              <a:rPr lang="ru-RU" sz="2400" b="1" dirty="0" smtClean="0">
                <a:solidFill>
                  <a:srgbClr val="B44614"/>
                </a:solidFill>
              </a:rPr>
              <a:t> Если для этой мести потребуется моя жизнь, </a:t>
            </a:r>
          </a:p>
          <a:p>
            <a:r>
              <a:rPr lang="ru-RU" sz="2400" b="1" dirty="0" smtClean="0">
                <a:solidFill>
                  <a:srgbClr val="B44614"/>
                </a:solidFill>
              </a:rPr>
              <a:t>я отдам её без минуты колебания." </a:t>
            </a:r>
          </a:p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</a:p>
          <a:p>
            <a:endParaRPr lang="ru-RU" b="1" dirty="0" smtClean="0">
              <a:solidFill>
                <a:srgbClr val="FF0000"/>
              </a:solidFill>
            </a:endParaRPr>
          </a:p>
        </p:txBody>
      </p:sp>
      <p:pic>
        <p:nvPicPr>
          <p:cNvPr id="7170" name="Picture 2" descr="http://www.molodguard.ru/newphoto1579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429124" y="1000108"/>
            <a:ext cx="4606897" cy="559594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00166" y="71414"/>
            <a:ext cx="6288901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Клятва молодогвардейцев</a:t>
            </a:r>
            <a:endParaRPr lang="ru-RU" sz="4000" b="1" spc="50" dirty="0">
              <a:ln w="11430"/>
              <a:solidFill>
                <a:srgbClr val="FF0000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285728"/>
            <a:ext cx="8134022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Деятельность «Молодой гвардии»</a:t>
            </a:r>
            <a:endParaRPr lang="ru-RU" sz="4000" b="1" spc="50" dirty="0">
              <a:ln w="11430"/>
              <a:solidFill>
                <a:srgbClr val="FF0000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2844" y="1309293"/>
            <a:ext cx="350046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«Молодая гвардия» выпустила и распространила более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5 тысяч антифашистских  листовок.</a:t>
            </a:r>
          </a:p>
          <a:p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Члены организации уничтожали вражеские автомашины с солдатами, боеприпасами и горючим.</a:t>
            </a:r>
          </a:p>
          <a:p>
            <a:pPr>
              <a:buFont typeface="Arial" pitchFamily="34" charset="0"/>
              <a:buChar char="•"/>
            </a:pP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http://www.molodguard.ru/newphoto111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719544" y="1785926"/>
            <a:ext cx="5353050" cy="3943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http://www.molodguard.ru/newphoto1100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500562" y="428604"/>
            <a:ext cx="4457704" cy="247650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1406" y="749931"/>
            <a:ext cx="4572000" cy="48936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Устроили поджог здания биржи труда, где хранились списки людей, предназначенных к вывозу в Германию, тем самым около 2000 человек были спасены от угона в Германию.</a:t>
            </a:r>
          </a:p>
          <a:p>
            <a:pPr>
              <a:buFont typeface="Arial" pitchFamily="34" charset="0"/>
              <a:buChar char="•"/>
            </a:pP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Готовились устроить вооружённое восстание в Краснодоне, чтобы разбить немецкий гарнизон и присоединиться к наступающим частям Советской армии. 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screen"/>
          <a:stretch>
            <a:fillRect/>
          </a:stretch>
        </p:blipFill>
        <p:spPr bwMode="auto">
          <a:xfrm>
            <a:off x="4572000" y="3457668"/>
            <a:ext cx="4286280" cy="29717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142853"/>
            <a:ext cx="7072362" cy="153888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Судьба молодогвардейцев</a:t>
            </a:r>
          </a:p>
          <a:p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00167" y="2285992"/>
            <a:ext cx="6143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1049238"/>
            <a:ext cx="850112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фашистских застенках молодогвардейцы мужественно и стойко выдержали жесточайшие пытки.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15, 16 и 31 января 1943 г. фашисты частью живыми, частью расстрелянными сбросили 71 чел. в шурф шахты № 5, глубиной 53 м.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screen"/>
          <a:stretch>
            <a:fillRect/>
          </a:stretch>
        </p:blipFill>
        <p:spPr bwMode="auto">
          <a:xfrm>
            <a:off x="2833718" y="2709886"/>
            <a:ext cx="6096000" cy="4076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www.ryltat.ru/images/wow/molod/molod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14282" y="1246824"/>
            <a:ext cx="8734881" cy="253936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428860" y="0"/>
            <a:ext cx="4544257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Молодогвардейцы</a:t>
            </a:r>
            <a:endParaRPr lang="ru-RU" sz="4000" b="1" spc="50" dirty="0">
              <a:ln w="11430"/>
              <a:solidFill>
                <a:srgbClr val="FF0000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4443249"/>
            <a:ext cx="8286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награждены  орденом Красного Знамени, медалью «Партизану Отечественной войны» 1-й степени.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 присвоено звание  Героев Советского Союза посмертно.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498</TotalTime>
  <Words>383</Words>
  <Application>Microsoft Office PowerPoint</Application>
  <PresentationFormat>Экран (4:3)</PresentationFormat>
  <Paragraphs>56</Paragraphs>
  <Slides>12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Wingdings 2</vt:lpstr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МОЛОДАЯ ГВАРДИЯ</dc:title>
  <dc:creator>Acer</dc:creator>
  <cp:lastModifiedBy>syxar</cp:lastModifiedBy>
  <cp:revision>78</cp:revision>
  <cp:lastPrinted>2016-12-25T11:30:39Z</cp:lastPrinted>
  <dcterms:created xsi:type="dcterms:W3CDTF">2013-02-18T08:36:24Z</dcterms:created>
  <dcterms:modified xsi:type="dcterms:W3CDTF">2024-03-16T11:56:06Z</dcterms:modified>
</cp:coreProperties>
</file>