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5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6" r:id="rId9"/>
    <p:sldId id="262" r:id="rId10"/>
    <p:sldId id="263" r:id="rId11"/>
    <p:sldId id="273" r:id="rId12"/>
    <p:sldId id="267" r:id="rId13"/>
    <p:sldId id="268" r:id="rId14"/>
    <p:sldId id="269" r:id="rId15"/>
    <p:sldId id="270" r:id="rId16"/>
    <p:sldId id="271" r:id="rId17"/>
    <p:sldId id="272" r:id="rId18"/>
    <p:sldId id="265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3" d="100"/>
          <a:sy n="153" d="100"/>
        </p:scale>
        <p:origin x="5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92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88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2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6899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798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6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079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63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99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4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7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062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06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27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75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62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36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88FB084-0885-4B29-A986-F22133643A0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0E2B69A-43A7-4884-96FA-536C92E5D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3777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07" r:id="rId12"/>
    <p:sldLayoutId id="2147484108" r:id="rId13"/>
    <p:sldLayoutId id="2147484109" r:id="rId14"/>
    <p:sldLayoutId id="2147484110" r:id="rId15"/>
    <p:sldLayoutId id="2147484111" r:id="rId16"/>
    <p:sldLayoutId id="214748411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DCC4D-2B7F-2381-F258-5D24F3393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188" y="150829"/>
            <a:ext cx="11043330" cy="3129699"/>
          </a:xfrm>
        </p:spPr>
        <p:txBody>
          <a:bodyPr/>
          <a:lstStyle/>
          <a:p>
            <a:r>
              <a:rPr lang="ru-RU" dirty="0"/>
              <a:t>Зачем нужны автомобили?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Черная тюнингованная машина C7">
                <a:extLst>
                  <a:ext uri="{FF2B5EF4-FFF2-40B4-BE49-F238E27FC236}">
                    <a16:creationId xmlns:a16="http://schemas.microsoft.com/office/drawing/2014/main" id="{2D2E8C73-51A5-65EE-1F8F-1D1E3857A53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46737753"/>
                  </p:ext>
                </p:extLst>
              </p:nvPr>
            </p:nvGraphicFramePr>
            <p:xfrm>
              <a:off x="7661563" y="3280527"/>
              <a:ext cx="4055954" cy="300864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055954" cy="3008643"/>
                    </a:xfrm>
                    <a:prstGeom prst="rect">
                      <a:avLst/>
                    </a:prstGeom>
                  </am3d:spPr>
                  <am3d:camera>
                    <am3d:pos x="0" y="0" z="5458323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442452" d="1000000"/>
                    <am3d:preTrans dx="0" dy="-1694585" dz="-548501"/>
                    <am3d:scale>
                      <am3d:sx n="1000000" d="1000000"/>
                      <am3d:sy n="1000000" d="1000000"/>
                      <am3d:sz n="1000000" d="1000000"/>
                    </am3d:scale>
                    <am3d:rot ax="1602180" ay="-2303016" az="-104069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29368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Черная тюнингованная машина C7">
                <a:extLst>
                  <a:ext uri="{FF2B5EF4-FFF2-40B4-BE49-F238E27FC236}">
                    <a16:creationId xmlns:a16="http://schemas.microsoft.com/office/drawing/2014/main" id="{2D2E8C73-51A5-65EE-1F8F-1D1E3857A5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61563" y="3280527"/>
                <a:ext cx="4055954" cy="300864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19536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AA593-8A0F-FFF0-B888-2D67DADF1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Знаете ли вы что…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A46C43-743A-D6E7-A58F-D824255EC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Автомобиль с бензиновым двигателем сильно загрязняет воздух:</a:t>
            </a:r>
          </a:p>
          <a:p>
            <a:r>
              <a:rPr lang="ru-RU" dirty="0"/>
              <a:t>Электромобиль работает на электричестве и не загрязняет воздух?</a:t>
            </a:r>
          </a:p>
          <a:p>
            <a:r>
              <a:rPr lang="ru-RU" dirty="0"/>
              <a:t>Электромобиль так же называют автомобилями будущего! </a:t>
            </a:r>
          </a:p>
          <a:p>
            <a:endParaRPr lang="ru-RU" dirty="0"/>
          </a:p>
          <a:p>
            <a:pPr marL="36900" indent="0">
              <a:buNone/>
            </a:pPr>
            <a:r>
              <a:rPr lang="ru-RU" dirty="0"/>
              <a:t>Найдите на картинке ниже автомобиль, который не загрязняет воздух.</a:t>
            </a:r>
          </a:p>
          <a:p>
            <a:endParaRPr lang="ru-RU" dirty="0"/>
          </a:p>
        </p:txBody>
      </p:sp>
      <p:pic>
        <p:nvPicPr>
          <p:cNvPr id="5" name="Рисунок 4" descr="Изображение выглядит как колесо, транспортное средство, Наземный транспорт, шина&#10;&#10;Автоматически созданное описание">
            <a:extLst>
              <a:ext uri="{FF2B5EF4-FFF2-40B4-BE49-F238E27FC236}">
                <a16:creationId xmlns:a16="http://schemas.microsoft.com/office/drawing/2014/main" id="{364370F7-FA35-E62A-16C9-D56F83276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62" y="4018177"/>
            <a:ext cx="4440432" cy="2497743"/>
          </a:xfrm>
          <a:prstGeom prst="rect">
            <a:avLst/>
          </a:prstGeom>
        </p:spPr>
      </p:pic>
      <p:pic>
        <p:nvPicPr>
          <p:cNvPr id="7" name="Рисунок 6" descr="Изображение выглядит как транспортное средство, Наземный транспорт, колесо, машина&#10;&#10;Автоматически созданное описание">
            <a:extLst>
              <a:ext uri="{FF2B5EF4-FFF2-40B4-BE49-F238E27FC236}">
                <a16:creationId xmlns:a16="http://schemas.microsoft.com/office/drawing/2014/main" id="{F28A33FD-DC93-2132-2BAF-AE4568B79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71" y="4018177"/>
            <a:ext cx="4782509" cy="249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91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7DB38-007B-CE4A-4E1F-A8BEAE4CA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Автомобили будущего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4D21E0-A051-9DD6-5F3C-F7524DA5A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Электромобиль – это транспортное средство которое работает на электрическом двигателе. Это точно такой же автомобиль, но вместо бензинового двигателя у него установлен электродвигатель, который питается от аккумуляторной батареи.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Изображение выглядит как колесо, Наземный транспорт, транспортное средство, шина&#10;&#10;Автоматически созданное описание">
            <a:extLst>
              <a:ext uri="{FF2B5EF4-FFF2-40B4-BE49-F238E27FC236}">
                <a16:creationId xmlns:a16="http://schemas.microsoft.com/office/drawing/2014/main" id="{733FC44A-3B96-5005-D8DF-28323D11B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04" y="3428999"/>
            <a:ext cx="4405895" cy="2937263"/>
          </a:xfrm>
          <a:prstGeom prst="rect">
            <a:avLst/>
          </a:prstGeom>
        </p:spPr>
      </p:pic>
      <p:pic>
        <p:nvPicPr>
          <p:cNvPr id="9" name="Рисунок 8" descr="Изображение выглядит как транспортное средство, Наземный транспорт, колесо, шина&#10;&#10;Автоматически созданное описание">
            <a:extLst>
              <a:ext uri="{FF2B5EF4-FFF2-40B4-BE49-F238E27FC236}">
                <a16:creationId xmlns:a16="http://schemas.microsoft.com/office/drawing/2014/main" id="{ECDC9192-5680-DBF5-CF51-0B979D60A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708" y="3429000"/>
            <a:ext cx="4407616" cy="293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48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97F5F2-4958-A29A-9D22-24C674843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448131-05E4-FCB1-B48F-EE20482BD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ru-RU" dirty="0"/>
              <a:t>	</a:t>
            </a:r>
            <a:r>
              <a:rPr lang="ru-RU" sz="2400" dirty="0"/>
              <a:t>На каком животном ездили раньше в нашей стране, до появления автомобилей?</a:t>
            </a:r>
          </a:p>
          <a:p>
            <a:r>
              <a:rPr lang="ru-RU" dirty="0"/>
              <a:t>На слоне</a:t>
            </a:r>
          </a:p>
          <a:p>
            <a:r>
              <a:rPr lang="ru-RU" dirty="0"/>
              <a:t>На быке </a:t>
            </a:r>
          </a:p>
          <a:p>
            <a:r>
              <a:rPr lang="ru-RU" dirty="0"/>
              <a:t>На лошади </a:t>
            </a:r>
          </a:p>
          <a:p>
            <a:r>
              <a:rPr lang="ru-RU" dirty="0"/>
              <a:t>На верблюде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907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97F5F2-4958-A29A-9D22-24C674843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448131-05E4-FCB1-B48F-EE20482BD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ru-RU" dirty="0"/>
              <a:t>	</a:t>
            </a:r>
            <a:r>
              <a:rPr lang="ru-RU" sz="2400" dirty="0"/>
              <a:t>На каком животном ездили раньше в нашей стране, до появления автомобилей?</a:t>
            </a:r>
          </a:p>
          <a:p>
            <a:r>
              <a:rPr lang="ru-RU" dirty="0"/>
              <a:t>На слоне</a:t>
            </a:r>
          </a:p>
          <a:p>
            <a:r>
              <a:rPr lang="ru-RU" dirty="0"/>
              <a:t>На быке </a:t>
            </a:r>
          </a:p>
          <a:p>
            <a:r>
              <a:rPr lang="ru-RU" dirty="0"/>
              <a:t>На лошади </a:t>
            </a:r>
          </a:p>
          <a:p>
            <a:r>
              <a:rPr lang="ru-RU" dirty="0"/>
              <a:t>На верблюде</a:t>
            </a:r>
          </a:p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36886CF-8311-0B03-B97D-F277280521AD}"/>
              </a:ext>
            </a:extLst>
          </p:cNvPr>
          <p:cNvCxnSpPr>
            <a:cxnSpLocks/>
          </p:cNvCxnSpPr>
          <p:nvPr/>
        </p:nvCxnSpPr>
        <p:spPr>
          <a:xfrm flipH="1">
            <a:off x="970767" y="2818356"/>
            <a:ext cx="164091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E4C648C-E790-F08F-6515-BA53E92FD27B}"/>
              </a:ext>
            </a:extLst>
          </p:cNvPr>
          <p:cNvCxnSpPr/>
          <p:nvPr/>
        </p:nvCxnSpPr>
        <p:spPr>
          <a:xfrm flipH="1">
            <a:off x="970767" y="3275556"/>
            <a:ext cx="164091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E74C815-B3CA-A0C7-2E5D-5E0E4AE07B21}"/>
              </a:ext>
            </a:extLst>
          </p:cNvPr>
          <p:cNvCxnSpPr/>
          <p:nvPr/>
        </p:nvCxnSpPr>
        <p:spPr>
          <a:xfrm flipH="1">
            <a:off x="1014608" y="4152378"/>
            <a:ext cx="194779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248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4D7387-D168-D0F6-F945-E69C66B1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58BFE4-739E-BCDA-B832-1B7E91912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marL="36900" indent="0">
              <a:buNone/>
            </a:pPr>
            <a:r>
              <a:rPr lang="ru-RU" sz="2800" dirty="0"/>
              <a:t>Чем заправляют современный автомобиль?</a:t>
            </a:r>
          </a:p>
          <a:p>
            <a:endParaRPr lang="ru-RU" dirty="0"/>
          </a:p>
          <a:p>
            <a:r>
              <a:rPr lang="ru-RU" dirty="0"/>
              <a:t>Углём</a:t>
            </a:r>
          </a:p>
          <a:p>
            <a:r>
              <a:rPr lang="ru-RU" dirty="0"/>
              <a:t>Водой</a:t>
            </a:r>
          </a:p>
          <a:p>
            <a:r>
              <a:rPr lang="ru-RU" dirty="0"/>
              <a:t>Бензином </a:t>
            </a:r>
          </a:p>
          <a:p>
            <a:r>
              <a:rPr lang="ru-RU" dirty="0"/>
              <a:t>Лимонадом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799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4D7387-D168-D0F6-F945-E69C66B1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58BFE4-739E-BCDA-B832-1B7E91912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marL="36900" indent="0">
              <a:buNone/>
            </a:pPr>
            <a:r>
              <a:rPr lang="ru-RU" sz="2800" dirty="0"/>
              <a:t>Чем заправляют современный автомобиль?</a:t>
            </a:r>
          </a:p>
          <a:p>
            <a:endParaRPr lang="ru-RU" dirty="0"/>
          </a:p>
          <a:p>
            <a:r>
              <a:rPr lang="ru-RU" dirty="0"/>
              <a:t>Углём</a:t>
            </a:r>
          </a:p>
          <a:p>
            <a:r>
              <a:rPr lang="ru-RU" dirty="0"/>
              <a:t>Водой</a:t>
            </a:r>
          </a:p>
          <a:p>
            <a:r>
              <a:rPr lang="ru-RU" dirty="0"/>
              <a:t>Бензином </a:t>
            </a:r>
          </a:p>
          <a:p>
            <a:r>
              <a:rPr lang="ru-RU" dirty="0"/>
              <a:t>Лимонадом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A663A34-E7B0-5808-8E87-DD9957662C0A}"/>
              </a:ext>
            </a:extLst>
          </p:cNvPr>
          <p:cNvCxnSpPr/>
          <p:nvPr/>
        </p:nvCxnSpPr>
        <p:spPr>
          <a:xfrm flipH="1">
            <a:off x="958241" y="3429000"/>
            <a:ext cx="13152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3937A7D-516D-CECF-C623-70E9ABD560EE}"/>
              </a:ext>
            </a:extLst>
          </p:cNvPr>
          <p:cNvCxnSpPr/>
          <p:nvPr/>
        </p:nvCxnSpPr>
        <p:spPr>
          <a:xfrm flipH="1">
            <a:off x="958241" y="3895595"/>
            <a:ext cx="13152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73D758FD-B69A-834C-719D-C1E752AF7345}"/>
              </a:ext>
            </a:extLst>
          </p:cNvPr>
          <p:cNvCxnSpPr/>
          <p:nvPr/>
        </p:nvCxnSpPr>
        <p:spPr>
          <a:xfrm flipH="1">
            <a:off x="958241" y="4759890"/>
            <a:ext cx="188516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901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98429-BA9E-1F9A-72D3-1838005A1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20D57E-7A73-EB15-08A3-961F77A3B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ru-RU" dirty="0"/>
              <a:t>	</a:t>
            </a:r>
            <a:r>
              <a:rPr lang="ru-RU" sz="2400" dirty="0"/>
              <a:t>Зачем люди создают автомобили? </a:t>
            </a:r>
          </a:p>
          <a:p>
            <a:pPr marL="36900" indent="0">
              <a:buNone/>
            </a:pPr>
            <a:r>
              <a:rPr lang="ru-RU" sz="2400" dirty="0"/>
              <a:t>	Какие бывают виды современных автомобилей?</a:t>
            </a:r>
          </a:p>
          <a:p>
            <a:pPr marL="36900" indent="0">
              <a:buNone/>
            </a:pPr>
            <a:r>
              <a:rPr lang="ru-RU" sz="2400" dirty="0"/>
              <a:t>	Сколько запчастей в современном автомобиле? </a:t>
            </a:r>
          </a:p>
          <a:p>
            <a:endParaRPr lang="ru-RU" dirty="0"/>
          </a:p>
          <a:p>
            <a:pPr marL="36900" indent="0">
              <a:buNone/>
            </a:pPr>
            <a:endParaRPr lang="ru-RU" dirty="0"/>
          </a:p>
          <a:p>
            <a:endParaRPr lang="ru-RU" dirty="0"/>
          </a:p>
          <a:p>
            <a:pPr marL="369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86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98429-BA9E-1F9A-72D3-1838005A1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20D57E-7A73-EB15-08A3-961F77A3B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ru-RU" dirty="0"/>
              <a:t>	</a:t>
            </a:r>
            <a:r>
              <a:rPr lang="ru-RU" sz="2400" dirty="0"/>
              <a:t>Зачем люди создают автомобили? </a:t>
            </a:r>
          </a:p>
          <a:p>
            <a:pPr marL="36900" indent="0">
              <a:buNone/>
            </a:pPr>
            <a:r>
              <a:rPr lang="ru-RU" sz="2400" dirty="0">
                <a:solidFill>
                  <a:srgbClr val="92D050"/>
                </a:solidFill>
              </a:rPr>
              <a:t>Для перевозок людей или груза по дорогам общего пользования.</a:t>
            </a:r>
          </a:p>
          <a:p>
            <a:pPr marL="36900" indent="0">
              <a:buNone/>
            </a:pPr>
            <a:r>
              <a:rPr lang="ru-RU" sz="2400" dirty="0"/>
              <a:t> 	Какие бывают виды современных автомобилей?</a:t>
            </a:r>
          </a:p>
          <a:p>
            <a:pPr marL="36900" indent="0">
              <a:buNone/>
            </a:pPr>
            <a:r>
              <a:rPr lang="ru-RU" sz="2400" dirty="0">
                <a:solidFill>
                  <a:srgbClr val="92D050"/>
                </a:solidFill>
              </a:rPr>
              <a:t>Легковой автомобиль, спортивный автомобиль, грузовой автомобиль и внедорожники.</a:t>
            </a:r>
          </a:p>
          <a:p>
            <a:pPr marL="36900" indent="0">
              <a:buNone/>
            </a:pPr>
            <a:r>
              <a:rPr lang="ru-RU" sz="2400" dirty="0"/>
              <a:t>	Сколько запчастей в современном автомобиле? </a:t>
            </a:r>
          </a:p>
          <a:p>
            <a:pPr marL="36900" indent="0">
              <a:buNone/>
            </a:pPr>
            <a:r>
              <a:rPr lang="ru-RU" sz="2400" dirty="0">
                <a:solidFill>
                  <a:srgbClr val="92D050"/>
                </a:solidFill>
              </a:rPr>
              <a:t>15-20 т. Запчастей.</a:t>
            </a:r>
          </a:p>
          <a:p>
            <a:pPr marL="36900" indent="0">
              <a:buNone/>
            </a:pPr>
            <a:endParaRPr lang="ru-RU" dirty="0"/>
          </a:p>
          <a:p>
            <a:pPr marL="36900" indent="0">
              <a:buNone/>
            </a:pPr>
            <a:endParaRPr lang="ru-RU" dirty="0"/>
          </a:p>
          <a:p>
            <a:endParaRPr lang="ru-RU" dirty="0"/>
          </a:p>
          <a:p>
            <a:pPr marL="369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119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EE095-8196-C4B4-B0F9-46311B695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21DD8D-0439-6A22-E78E-6D949AD56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1732449"/>
            <a:ext cx="10672335" cy="4183634"/>
          </a:xfrm>
        </p:spPr>
        <p:txBody>
          <a:bodyPr/>
          <a:lstStyle/>
          <a:p>
            <a:endParaRPr lang="en-US" dirty="0"/>
          </a:p>
          <a:p>
            <a:pPr marL="36900" indent="0" algn="ctr">
              <a:buNone/>
            </a:pPr>
            <a:r>
              <a:rPr lang="en-US" sz="3900" dirty="0"/>
              <a:t>	</a:t>
            </a:r>
            <a:r>
              <a:rPr lang="ru-RU" sz="3900" dirty="0"/>
              <a:t>Почему в будущем получат распространение электромобили?</a:t>
            </a:r>
          </a:p>
          <a:p>
            <a:pPr marL="369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745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EE095-8196-C4B4-B0F9-46311B695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Проверка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21DD8D-0439-6A22-E78E-6D949AD56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36900" indent="0">
              <a:buNone/>
            </a:pPr>
            <a:r>
              <a:rPr lang="en-US" dirty="0"/>
              <a:t>	</a:t>
            </a:r>
            <a:r>
              <a:rPr lang="ru-RU" sz="3200" dirty="0"/>
              <a:t>Почему в будущем получат распространение электромобили?</a:t>
            </a:r>
          </a:p>
          <a:p>
            <a:r>
              <a:rPr lang="ru-RU" sz="3200" dirty="0">
                <a:solidFill>
                  <a:srgbClr val="92D050"/>
                </a:solidFill>
                <a:effectLst/>
                <a:latin typeface="YS Text"/>
              </a:rPr>
              <a:t>П</a:t>
            </a:r>
            <a:r>
              <a:rPr lang="ru-RU" sz="3200" b="0" i="0" dirty="0">
                <a:solidFill>
                  <a:srgbClr val="92D050"/>
                </a:solidFill>
                <a:effectLst/>
                <a:latin typeface="YS Text"/>
              </a:rPr>
              <a:t>отому что они работают на электричестве и не вредят окружающей среде.</a:t>
            </a:r>
            <a:endParaRPr lang="ru-RU" sz="32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80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458F38-0900-FA61-00BD-B44A9C4AD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автомобиль?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156E3A-C4AF-3529-40B3-2FAB1FA1D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Автомобиль – Транспортное средство на колесном ходу с собственным двигателем, нужен для перевозок людей или груза по дорогам общего пользования. Единственный минус автомобиля, что при сгорании топлива в воздух выделяются </a:t>
            </a:r>
            <a:r>
              <a:rPr lang="ru-RU" sz="2400" b="1" dirty="0"/>
              <a:t>вредные вещества.</a:t>
            </a:r>
          </a:p>
          <a:p>
            <a:r>
              <a:rPr lang="ru-RU" sz="2400" b="0" i="0" dirty="0">
                <a:solidFill>
                  <a:schemeClr val="tx1"/>
                </a:solidFill>
                <a:effectLst/>
              </a:rPr>
              <a:t>Автомобильный транспорт в промышленно развитых странах занимает ведущее место по сравнению с другими видами транспорта по объёму перевозок пассажиров</a:t>
            </a:r>
          </a:p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</a:rPr>
              <a:t>Современный автомобиль состоит из 15—20 тысяч деталей, из которых 150—300 являются наиболее важными и требующими наибольших затрат в эксплуатации и обслуживании</a:t>
            </a:r>
            <a:endParaRPr lang="ru-RU" sz="2400" dirty="0">
              <a:solidFill>
                <a:schemeClr val="tx1">
                  <a:lumMod val="9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9008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CDBBC-8623-555F-ED73-EF7B982DD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придумали автомобиль?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8FC0B2-430D-3E9C-8A8B-BADABD894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0" i="0" dirty="0">
                <a:solidFill>
                  <a:schemeClr val="tx1"/>
                </a:solidFill>
                <a:effectLst/>
              </a:rPr>
              <a:t>В 1672 году </a:t>
            </a:r>
            <a:r>
              <a:rPr lang="ru-RU" b="0" i="0" u="none" strike="noStrike" dirty="0">
                <a:solidFill>
                  <a:schemeClr val="tx1"/>
                </a:solidFill>
                <a:effectLst/>
              </a:rPr>
              <a:t>Фердинанд 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</a:rPr>
              <a:t>Вербист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придумал первую миниатюрную модель самодвижущейся повозки с использованием парового котла. Это изобретение было создано как игрушка для китайского императора и не было предназначено для перевозки водителя или пассажира, но, вероятно, оно является первой самодвижущейся </a:t>
            </a:r>
            <a:r>
              <a:rPr lang="ru-RU" b="0" i="0" u="none" strike="noStrike" dirty="0">
                <a:solidFill>
                  <a:schemeClr val="tx1"/>
                </a:solidFill>
                <a:effectLst/>
              </a:rPr>
              <a:t>паровой машиной</a:t>
            </a:r>
            <a:r>
              <a:rPr lang="ru-RU" b="0" i="0" dirty="0">
                <a:solidFill>
                  <a:schemeClr val="tx1"/>
                </a:solidFill>
                <a:effectLst/>
              </a:rPr>
              <a:t>. В 1690 году </a:t>
            </a:r>
            <a:r>
              <a:rPr lang="ru-RU" b="0" i="0" u="none" strike="noStrike" dirty="0">
                <a:solidFill>
                  <a:schemeClr val="tx1"/>
                </a:solidFill>
                <a:effectLst/>
              </a:rPr>
              <a:t>Дени 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</a:rPr>
              <a:t>Папен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создал первый паровой двигатель, который сначала использовали для откачки воды.</a:t>
            </a:r>
          </a:p>
          <a:p>
            <a:r>
              <a:rPr lang="ru-RU" b="0" i="0" dirty="0">
                <a:solidFill>
                  <a:schemeClr val="tx1"/>
                </a:solidFill>
                <a:effectLst/>
              </a:rPr>
              <a:t>Считается, что паровые самоходные машины были разработаны в конце </a:t>
            </a:r>
            <a:r>
              <a:rPr lang="ru-RU" b="0" i="0" u="none" strike="noStrike" dirty="0">
                <a:solidFill>
                  <a:schemeClr val="tx1"/>
                </a:solidFill>
                <a:effectLst/>
              </a:rPr>
              <a:t>18 века</a:t>
            </a:r>
            <a:r>
              <a:rPr lang="ru-RU" b="0" i="0" dirty="0">
                <a:solidFill>
                  <a:schemeClr val="tx1"/>
                </a:solidFill>
                <a:effectLst/>
              </a:rPr>
              <a:t>, когда в 1770 году </a:t>
            </a:r>
            <a:r>
              <a:rPr lang="ru-RU" b="0" i="0" u="none" strike="noStrike" dirty="0">
                <a:solidFill>
                  <a:srgbClr val="E98052"/>
                </a:solidFill>
                <a:effectLst/>
              </a:rPr>
              <a:t>Николя-Жозеф 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</a:rPr>
              <a:t>Кюньо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продемонстрировал свой </a:t>
            </a:r>
            <a:r>
              <a:rPr lang="ru-RU" b="0" i="0" u="none" strike="noStrike" dirty="0">
                <a:solidFill>
                  <a:schemeClr val="tx1"/>
                </a:solidFill>
                <a:effectLst/>
              </a:rPr>
              <a:t>экспериментальный тягач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артиллерийских орудий с паровым приводом, который являлся первым полноразмерным транспортным средством на паровом ходу. Однако конструкция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Кюньо</a:t>
            </a:r>
            <a:r>
              <a:rPr lang="ru-RU" b="0" i="0" dirty="0">
                <a:solidFill>
                  <a:schemeClr val="tx1"/>
                </a:solidFill>
                <a:effectLst/>
              </a:rPr>
              <a:t> оказалась весьма непрактичной.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057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3CAE9-5522-123F-BEEF-87B33538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придумали автомобиль?</a:t>
            </a:r>
          </a:p>
        </p:txBody>
      </p:sp>
      <p:pic>
        <p:nvPicPr>
          <p:cNvPr id="7" name="Объект 6" descr="Изображение выглядит как зарисовка, колесо, рисунок, шина&#10;&#10;Автоматически созданное описание">
            <a:extLst>
              <a:ext uri="{FF2B5EF4-FFF2-40B4-BE49-F238E27FC236}">
                <a16:creationId xmlns:a16="http://schemas.microsoft.com/office/drawing/2014/main" id="{FBB40A5C-EC6B-AC93-A688-E34CB581A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2271860"/>
            <a:ext cx="4964317" cy="3976540"/>
          </a:xfrm>
        </p:spPr>
      </p:pic>
      <p:pic>
        <p:nvPicPr>
          <p:cNvPr id="13" name="Рисунок 12" descr="Изображение выглядит как зарисовка, колесо, рисунок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A2C30656-B435-4690-25A3-F4612A1776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683" y="2271860"/>
            <a:ext cx="4964317" cy="39765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97287B8-5F83-79D0-4F6B-049682A0F8DB}"/>
              </a:ext>
            </a:extLst>
          </p:cNvPr>
          <p:cNvSpPr txBox="1"/>
          <p:nvPr/>
        </p:nvSpPr>
        <p:spPr>
          <a:xfrm>
            <a:off x="1576160" y="1580050"/>
            <a:ext cx="363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Паровая машина разработанная </a:t>
            </a:r>
          </a:p>
          <a:p>
            <a:r>
              <a:rPr lang="ru-RU" dirty="0"/>
              <a:t>Фердинандом </a:t>
            </a:r>
            <a:r>
              <a:rPr lang="ru-RU" dirty="0" err="1"/>
              <a:t>Вербистом</a:t>
            </a:r>
            <a:r>
              <a:rPr lang="ru-RU" dirty="0"/>
              <a:t>, 1672г.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348856-DEDE-3BBD-C4A7-0E3C00A3F8E3}"/>
              </a:ext>
            </a:extLst>
          </p:cNvPr>
          <p:cNvSpPr txBox="1"/>
          <p:nvPr/>
        </p:nvSpPr>
        <p:spPr>
          <a:xfrm>
            <a:off x="6976256" y="1581313"/>
            <a:ext cx="423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Чертёж паровой телеги </a:t>
            </a:r>
            <a:r>
              <a:rPr lang="ru-RU" dirty="0" err="1"/>
              <a:t>Кюнью</a:t>
            </a:r>
            <a:r>
              <a:rPr lang="ru-RU" dirty="0"/>
              <a:t> 1769 г.</a:t>
            </a:r>
          </a:p>
        </p:txBody>
      </p:sp>
    </p:spTree>
    <p:extLst>
      <p:ext uri="{BB962C8B-B14F-4D97-AF65-F5344CB8AC3E}">
        <p14:creationId xmlns:p14="http://schemas.microsoft.com/office/powerpoint/2010/main" val="19481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9774F-9E85-CBD6-476B-72E46D4B3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Появление первых бензиновых автомобилей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822863-AF0E-3DA7-08E5-FBBEC2829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Через сто лет сразу нескольким людям, которые не знали друг друга, пришла идея создания автомобиля с бензиновым двигателем. Изобретателем автомобиля считают немцев Готтлиба Даймлера, Карла Бенца и американца Генри Форда </a:t>
            </a:r>
          </a:p>
        </p:txBody>
      </p:sp>
      <p:pic>
        <p:nvPicPr>
          <p:cNvPr id="7" name="Рисунок 6" descr="Изображение выглядит как колесо, транспорт, транспортное средство, вагон&#10;&#10;Автоматически созданное описание">
            <a:extLst>
              <a:ext uri="{FF2B5EF4-FFF2-40B4-BE49-F238E27FC236}">
                <a16:creationId xmlns:a16="http://schemas.microsoft.com/office/drawing/2014/main" id="{6F3FFE2C-0AFD-5952-E37E-33D09096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43" y="3761823"/>
            <a:ext cx="3053668" cy="2380268"/>
          </a:xfrm>
          <a:prstGeom prst="rect">
            <a:avLst/>
          </a:prstGeom>
        </p:spPr>
      </p:pic>
      <p:pic>
        <p:nvPicPr>
          <p:cNvPr id="9" name="Рисунок 8" descr="Изображение выглядит как колесо, Наземный транспорт, шина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2516AFF6-5370-3B81-B4E1-742807B00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276" y="3761822"/>
            <a:ext cx="3288800" cy="238026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олесо, транспортное средство, шина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3DCCED72-9B01-9212-C0ED-A01B818C5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14" y="3758936"/>
            <a:ext cx="3173692" cy="238026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6A524F-7AEB-B7D7-0F10-FC853CBD82FB}"/>
              </a:ext>
            </a:extLst>
          </p:cNvPr>
          <p:cNvSpPr txBox="1"/>
          <p:nvPr/>
        </p:nvSpPr>
        <p:spPr>
          <a:xfrm>
            <a:off x="628374" y="2963092"/>
            <a:ext cx="364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Автомобиль Готтлиба Даймлера </a:t>
            </a:r>
          </a:p>
          <a:p>
            <a:r>
              <a:rPr lang="ru-RU" dirty="0"/>
              <a:t>                        1886 г.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D6A735-08BE-3484-15B7-835E8EDF714A}"/>
              </a:ext>
            </a:extLst>
          </p:cNvPr>
          <p:cNvSpPr txBox="1"/>
          <p:nvPr/>
        </p:nvSpPr>
        <p:spPr>
          <a:xfrm>
            <a:off x="4559601" y="2963092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Автомобиль Карла Бенца </a:t>
            </a:r>
          </a:p>
          <a:p>
            <a:r>
              <a:rPr lang="ru-RU" dirty="0"/>
              <a:t>                1888 г.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A4DF25-FF66-7074-5BFE-05499AD6E1FD}"/>
              </a:ext>
            </a:extLst>
          </p:cNvPr>
          <p:cNvSpPr txBox="1"/>
          <p:nvPr/>
        </p:nvSpPr>
        <p:spPr>
          <a:xfrm>
            <a:off x="8165910" y="2963092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Автомобль</a:t>
            </a:r>
            <a:r>
              <a:rPr lang="ru-RU" dirty="0"/>
              <a:t> Генри Форда</a:t>
            </a:r>
          </a:p>
          <a:p>
            <a:r>
              <a:rPr lang="ru-RU" dirty="0"/>
              <a:t>                   1896 г.</a:t>
            </a:r>
          </a:p>
        </p:txBody>
      </p:sp>
    </p:spTree>
    <p:extLst>
      <p:ext uri="{BB962C8B-B14F-4D97-AF65-F5344CB8AC3E}">
        <p14:creationId xmlns:p14="http://schemas.microsoft.com/office/powerpoint/2010/main" val="3846380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73D02-F3DD-D386-3151-1B4226AC9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Современный автомобиль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BE4F25-F08E-1CFC-DB70-B58811764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Автомобиль в наше время – самый привычный для людей вид транспорта. Сегодня на нашей планете ездит почти полмиллиарда легковых машин. И каждый день их становится всё больше. </a:t>
            </a:r>
          </a:p>
          <a:p>
            <a:endParaRPr lang="ru-RU" sz="2400" dirty="0"/>
          </a:p>
          <a:p>
            <a:endParaRPr lang="ru-RU" sz="2400" dirty="0"/>
          </a:p>
        </p:txBody>
      </p:sp>
      <p:pic>
        <p:nvPicPr>
          <p:cNvPr id="5" name="Рисунок 4" descr="Изображение выглядит как на открытом воздухе, сцена, транспортное средство, путь&#10;&#10;Автоматически созданное описание">
            <a:extLst>
              <a:ext uri="{FF2B5EF4-FFF2-40B4-BE49-F238E27FC236}">
                <a16:creationId xmlns:a16="http://schemas.microsoft.com/office/drawing/2014/main" id="{6E81A877-81DE-EFA9-080C-68083E06A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3078699"/>
            <a:ext cx="5175569" cy="3450379"/>
          </a:xfrm>
          <a:prstGeom prst="rect">
            <a:avLst/>
          </a:prstGeom>
        </p:spPr>
      </p:pic>
      <p:pic>
        <p:nvPicPr>
          <p:cNvPr id="7" name="Рисунок 6" descr="Изображение выглядит как на открытом воздухе, небо, транспортное средство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6AE8B81C-89A6-9D0A-0667-63DA84959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364" y="3078699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06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B41A2A63-331F-0CD1-C379-C0C9955104BD}"/>
              </a:ext>
            </a:extLst>
          </p:cNvPr>
          <p:cNvCxnSpPr>
            <a:cxnSpLocks/>
          </p:cNvCxnSpPr>
          <p:nvPr/>
        </p:nvCxnSpPr>
        <p:spPr>
          <a:xfrm flipV="1">
            <a:off x="6918711" y="3195415"/>
            <a:ext cx="108124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2D3FDBC-85AF-5BA7-3259-E24354E19144}"/>
              </a:ext>
            </a:extLst>
          </p:cNvPr>
          <p:cNvCxnSpPr>
            <a:cxnSpLocks/>
          </p:cNvCxnSpPr>
          <p:nvPr/>
        </p:nvCxnSpPr>
        <p:spPr>
          <a:xfrm flipH="1" flipV="1">
            <a:off x="3942103" y="3195414"/>
            <a:ext cx="108550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3F788D-66CD-1E17-EF39-C61A5C9AAEA4}"/>
              </a:ext>
            </a:extLst>
          </p:cNvPr>
          <p:cNvSpPr txBox="1"/>
          <p:nvPr/>
        </p:nvSpPr>
        <p:spPr>
          <a:xfrm>
            <a:off x="5135879" y="2658669"/>
            <a:ext cx="1670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Виды современных автомобилей 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4F47F528-46D7-6499-7AC9-165105D8E6E7}"/>
              </a:ext>
            </a:extLst>
          </p:cNvPr>
          <p:cNvCxnSpPr>
            <a:cxnSpLocks/>
          </p:cNvCxnSpPr>
          <p:nvPr/>
        </p:nvCxnSpPr>
        <p:spPr>
          <a:xfrm>
            <a:off x="5961888" y="3578887"/>
            <a:ext cx="9142" cy="8789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C8ABE08A-71C0-F5B2-DBBD-237C2283AE50}"/>
              </a:ext>
            </a:extLst>
          </p:cNvPr>
          <p:cNvCxnSpPr/>
          <p:nvPr/>
        </p:nvCxnSpPr>
        <p:spPr>
          <a:xfrm flipV="1">
            <a:off x="5971031" y="1840164"/>
            <a:ext cx="0" cy="896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5117F67-F1B3-4EEB-7392-C24D23F9971F}"/>
              </a:ext>
            </a:extLst>
          </p:cNvPr>
          <p:cNvSpPr txBox="1"/>
          <p:nvPr/>
        </p:nvSpPr>
        <p:spPr>
          <a:xfrm>
            <a:off x="4691643" y="1550992"/>
            <a:ext cx="2558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Легковой автомобиль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679327-EBD0-4914-3A24-490E2B06A730}"/>
              </a:ext>
            </a:extLst>
          </p:cNvPr>
          <p:cNvSpPr txBox="1"/>
          <p:nvPr/>
        </p:nvSpPr>
        <p:spPr>
          <a:xfrm>
            <a:off x="7999958" y="2872249"/>
            <a:ext cx="2093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Гоночный автомобиль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708833-20E3-FEF0-65BD-5E2B35479511}"/>
              </a:ext>
            </a:extLst>
          </p:cNvPr>
          <p:cNvSpPr txBox="1"/>
          <p:nvPr/>
        </p:nvSpPr>
        <p:spPr>
          <a:xfrm>
            <a:off x="5147520" y="4395761"/>
            <a:ext cx="1771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Внедорожники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9C79A8-DA85-3FC1-F034-BECAF50D367E}"/>
              </a:ext>
            </a:extLst>
          </p:cNvPr>
          <p:cNvSpPr txBox="1"/>
          <p:nvPr/>
        </p:nvSpPr>
        <p:spPr>
          <a:xfrm>
            <a:off x="2543655" y="2872248"/>
            <a:ext cx="1477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Грузовой </a:t>
            </a:r>
          </a:p>
          <a:p>
            <a:r>
              <a:rPr lang="ru-RU" dirty="0"/>
              <a:t>Автомобиль</a:t>
            </a:r>
          </a:p>
        </p:txBody>
      </p:sp>
      <p:pic>
        <p:nvPicPr>
          <p:cNvPr id="21" name="Рисунок 20" descr="Изображение выглядит как машина, транспортное средство, Наземный транспорт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DF8367CC-864C-EFD7-456C-58110CAF2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669" y="38419"/>
            <a:ext cx="2771094" cy="1558740"/>
          </a:xfrm>
          <a:prstGeom prst="rect">
            <a:avLst/>
          </a:prstGeom>
        </p:spPr>
      </p:pic>
      <p:pic>
        <p:nvPicPr>
          <p:cNvPr id="25" name="Рисунок 24" descr="Изображение выглядит как колесо, транспортное средство, суперкар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F78302D9-4DFB-177F-6D3F-F06927E87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085" y="2419127"/>
            <a:ext cx="2558777" cy="1599236"/>
          </a:xfrm>
          <a:prstGeom prst="rect">
            <a:avLst/>
          </a:prstGeom>
        </p:spPr>
      </p:pic>
      <p:pic>
        <p:nvPicPr>
          <p:cNvPr id="27" name="Рисунок 26" descr="Изображение выглядит как транспорт, транспортное средство, шина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C30CA68A-1F1E-196F-5D6A-62994F7839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669" y="4937677"/>
            <a:ext cx="2771094" cy="1611014"/>
          </a:xfrm>
          <a:prstGeom prst="rect">
            <a:avLst/>
          </a:prstGeom>
        </p:spPr>
      </p:pic>
      <p:pic>
        <p:nvPicPr>
          <p:cNvPr id="29" name="Рисунок 28" descr="Изображение выглядит как транспортное средство, колесо, Наземный транспорт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70EE19AB-C3BF-4960-3C7F-2D79900AA6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38" y="2392518"/>
            <a:ext cx="2419710" cy="160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40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89E3B5-9541-DEA6-1680-C0D474BF0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Тип транспорта: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0AA53CB4-5C47-185A-B4C8-3FCC94DD45B5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2370027" y="1374730"/>
            <a:ext cx="2005733" cy="5782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A26EBD6-8078-F9DF-768A-7EB1037BA15D}"/>
              </a:ext>
            </a:extLst>
          </p:cNvPr>
          <p:cNvSpPr txBox="1"/>
          <p:nvPr/>
        </p:nvSpPr>
        <p:spPr>
          <a:xfrm>
            <a:off x="1504165" y="1952951"/>
            <a:ext cx="173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Пассажирский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DA2EAAB-6EA7-DCD8-693B-C91787398F64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765668" y="2322283"/>
            <a:ext cx="937087" cy="8859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64453FFD-840D-D57F-D089-94CF12C84B8F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2590500" y="2277768"/>
            <a:ext cx="413616" cy="9665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127DCD6A-6A43-50A3-A528-A6E84061B972}"/>
              </a:ext>
            </a:extLst>
          </p:cNvPr>
          <p:cNvCxnSpPr/>
          <p:nvPr/>
        </p:nvCxnSpPr>
        <p:spPr>
          <a:xfrm>
            <a:off x="3089029" y="2276709"/>
            <a:ext cx="1058450" cy="6641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510AC0E3-A1C9-3D86-7132-11EBF94F15BB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1920300" y="2322283"/>
            <a:ext cx="162412" cy="908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E5108F-61E9-D777-7434-7C19A0AE60D9}"/>
              </a:ext>
            </a:extLst>
          </p:cNvPr>
          <p:cNvSpPr txBox="1"/>
          <p:nvPr/>
        </p:nvSpPr>
        <p:spPr>
          <a:xfrm>
            <a:off x="308468" y="320822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Такси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77A0E-221C-83EA-528D-C4D28EC83DB4}"/>
              </a:ext>
            </a:extLst>
          </p:cNvPr>
          <p:cNvSpPr txBox="1"/>
          <p:nvPr/>
        </p:nvSpPr>
        <p:spPr>
          <a:xfrm>
            <a:off x="1327922" y="3230450"/>
            <a:ext cx="1184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Автобус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C7378C-84E4-C76B-E01A-DF10C3A1EC73}"/>
              </a:ext>
            </a:extLst>
          </p:cNvPr>
          <p:cNvSpPr txBox="1"/>
          <p:nvPr/>
        </p:nvSpPr>
        <p:spPr>
          <a:xfrm>
            <a:off x="2299051" y="3244334"/>
            <a:ext cx="141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Троллейбус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15D172-203E-6D05-D297-43F603B06D4A}"/>
              </a:ext>
            </a:extLst>
          </p:cNvPr>
          <p:cNvSpPr txBox="1"/>
          <p:nvPr/>
        </p:nvSpPr>
        <p:spPr>
          <a:xfrm>
            <a:off x="3861675" y="2903951"/>
            <a:ext cx="152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Личный</a:t>
            </a:r>
          </a:p>
          <a:p>
            <a:r>
              <a:rPr lang="ru-RU" dirty="0"/>
              <a:t>автомобиль</a:t>
            </a:r>
          </a:p>
        </p:txBody>
      </p:sp>
      <p:pic>
        <p:nvPicPr>
          <p:cNvPr id="24" name="Рисунок 23" descr="Изображение выглядит как графическая вставка, рисунок, транспортное средство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EAE3E53D-EE27-DB24-3A08-E9C2CFA34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8" y="3593335"/>
            <a:ext cx="979976" cy="979976"/>
          </a:xfrm>
          <a:prstGeom prst="rect">
            <a:avLst/>
          </a:prstGeom>
        </p:spPr>
      </p:pic>
      <p:pic>
        <p:nvPicPr>
          <p:cNvPr id="26" name="Рисунок 25" descr="Изображение выглядит как транспорт, транспортное средство, Вид транспорта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C7BC7CBD-0EC5-15CB-CFAF-75562CE33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621" y="3607603"/>
            <a:ext cx="1092348" cy="686128"/>
          </a:xfrm>
          <a:prstGeom prst="rect">
            <a:avLst/>
          </a:prstGeom>
        </p:spPr>
      </p:pic>
      <p:pic>
        <p:nvPicPr>
          <p:cNvPr id="28" name="Рисунок 27" descr="Изображение выглядит как транспорт, транспортное средство, Вид транспорта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A8B1B15A-A94A-7B91-9FF4-269232540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836" y="3576432"/>
            <a:ext cx="1164038" cy="827760"/>
          </a:xfrm>
          <a:prstGeom prst="rect">
            <a:avLst/>
          </a:prstGeom>
        </p:spPr>
      </p:pic>
      <p:pic>
        <p:nvPicPr>
          <p:cNvPr id="30" name="Рисунок 29" descr="Изображение выглядит как транспортное средство, Наземный транспорт, колесо, машина&#10;&#10;Автоматически созданное описание">
            <a:extLst>
              <a:ext uri="{FF2B5EF4-FFF2-40B4-BE49-F238E27FC236}">
                <a16:creationId xmlns:a16="http://schemas.microsoft.com/office/drawing/2014/main" id="{A8F02BD5-CE32-DEA2-0664-18634E9A40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664" y="3511694"/>
            <a:ext cx="1164038" cy="896673"/>
          </a:xfrm>
          <a:prstGeom prst="rect">
            <a:avLst/>
          </a:prstGeom>
        </p:spPr>
      </p:pic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2C0F067C-05C3-F7E8-6EEF-125C30C1AD3F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7816241" y="1409178"/>
            <a:ext cx="2173504" cy="5437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0190372-066F-21D9-7D04-26F9D662153E}"/>
              </a:ext>
            </a:extLst>
          </p:cNvPr>
          <p:cNvSpPr txBox="1"/>
          <p:nvPr/>
        </p:nvSpPr>
        <p:spPr>
          <a:xfrm>
            <a:off x="9144000" y="1952951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Специальный </a:t>
            </a:r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212CECD2-5806-DEFB-A1CE-ACBDA53B939A}"/>
              </a:ext>
            </a:extLst>
          </p:cNvPr>
          <p:cNvCxnSpPr/>
          <p:nvPr/>
        </p:nvCxnSpPr>
        <p:spPr>
          <a:xfrm>
            <a:off x="10734805" y="2322283"/>
            <a:ext cx="688932" cy="5816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C4DE055-D479-6307-2D83-83E12FEBD5A1}"/>
              </a:ext>
            </a:extLst>
          </p:cNvPr>
          <p:cNvSpPr txBox="1"/>
          <p:nvPr/>
        </p:nvSpPr>
        <p:spPr>
          <a:xfrm>
            <a:off x="10938749" y="2853188"/>
            <a:ext cx="1164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Полиция</a:t>
            </a:r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0C9A967D-0937-0B4C-F4B5-2E17499A7436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10221238" y="2322283"/>
            <a:ext cx="148963" cy="5398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1CA48FF-AD79-A7A7-53D6-E0E0A360CF67}"/>
              </a:ext>
            </a:extLst>
          </p:cNvPr>
          <p:cNvSpPr txBox="1"/>
          <p:nvPr/>
        </p:nvSpPr>
        <p:spPr>
          <a:xfrm>
            <a:off x="9839315" y="2862172"/>
            <a:ext cx="1061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Скорая </a:t>
            </a:r>
          </a:p>
          <a:p>
            <a:r>
              <a:rPr lang="ru-RU" dirty="0"/>
              <a:t>помощь</a:t>
            </a:r>
          </a:p>
        </p:txBody>
      </p: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ACF690CC-34CB-49CF-7F4C-5A95680472C6}"/>
              </a:ext>
            </a:extLst>
          </p:cNvPr>
          <p:cNvCxnSpPr/>
          <p:nvPr/>
        </p:nvCxnSpPr>
        <p:spPr>
          <a:xfrm flipH="1">
            <a:off x="9432099" y="2373682"/>
            <a:ext cx="225468" cy="4948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7316B82-2D99-E534-A7B8-A7E7F5172017}"/>
              </a:ext>
            </a:extLst>
          </p:cNvPr>
          <p:cNvSpPr txBox="1"/>
          <p:nvPr/>
        </p:nvSpPr>
        <p:spPr>
          <a:xfrm>
            <a:off x="8540766" y="2885056"/>
            <a:ext cx="1295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Пожарная </a:t>
            </a:r>
          </a:p>
          <a:p>
            <a:r>
              <a:rPr lang="ru-RU" dirty="0"/>
              <a:t>служба</a:t>
            </a:r>
          </a:p>
        </p:txBody>
      </p:sp>
      <p:pic>
        <p:nvPicPr>
          <p:cNvPr id="47" name="Рисунок 46" descr="Изображение выглядит как транспортное средство, Наземный транспорт, транспорт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BD20ACA3-9DA7-5ADB-7955-F71E3BD61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42" y="3222520"/>
            <a:ext cx="1098196" cy="617735"/>
          </a:xfrm>
          <a:prstGeom prst="rect">
            <a:avLst/>
          </a:prstGeom>
        </p:spPr>
      </p:pic>
      <p:pic>
        <p:nvPicPr>
          <p:cNvPr id="49" name="Рисунок 48" descr="Изображение выглядит как транспортное средство, скорая помощь, транспорт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40FF9490-379A-5E11-32CC-EBC157F4A0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660" y="3466724"/>
            <a:ext cx="1155719" cy="641063"/>
          </a:xfrm>
          <a:prstGeom prst="rect">
            <a:avLst/>
          </a:prstGeom>
        </p:spPr>
      </p:pic>
      <p:pic>
        <p:nvPicPr>
          <p:cNvPr id="55" name="Рисунок 54" descr="Изображение выглядит как транспорт, транспортное средство, колесо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8C3790C1-F86E-1461-42C7-3A7FF4FCDE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140" y="3497191"/>
            <a:ext cx="1145564" cy="686128"/>
          </a:xfrm>
          <a:prstGeom prst="rect">
            <a:avLst/>
          </a:prstGeom>
        </p:spPr>
      </p:pic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466A9B65-1FC5-5A90-020D-DC896E0A0FE3}"/>
              </a:ext>
            </a:extLst>
          </p:cNvPr>
          <p:cNvCxnSpPr>
            <a:cxnSpLocks/>
            <a:stCxn id="2" idx="2"/>
            <a:endCxn id="58" idx="0"/>
          </p:cNvCxnSpPr>
          <p:nvPr/>
        </p:nvCxnSpPr>
        <p:spPr>
          <a:xfrm>
            <a:off x="6090676" y="1580050"/>
            <a:ext cx="694753" cy="19513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37ACB099-70EC-E01E-2BF2-8921456BA58D}"/>
              </a:ext>
            </a:extLst>
          </p:cNvPr>
          <p:cNvSpPr txBox="1"/>
          <p:nvPr/>
        </p:nvSpPr>
        <p:spPr>
          <a:xfrm>
            <a:off x="6209149" y="3531387"/>
            <a:ext cx="115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Грузовой</a:t>
            </a:r>
          </a:p>
        </p:txBody>
      </p: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id="{05E42E22-9653-430F-EA4D-CDF7C866120C}"/>
              </a:ext>
            </a:extLst>
          </p:cNvPr>
          <p:cNvCxnSpPr>
            <a:cxnSpLocks/>
            <a:endCxn id="66" idx="0"/>
          </p:cNvCxnSpPr>
          <p:nvPr/>
        </p:nvCxnSpPr>
        <p:spPr>
          <a:xfrm>
            <a:off x="7283885" y="3900719"/>
            <a:ext cx="1256881" cy="10043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7468F189-8ECD-D199-3AD1-46557A05DB83}"/>
              </a:ext>
            </a:extLst>
          </p:cNvPr>
          <p:cNvCxnSpPr>
            <a:cxnSpLocks/>
          </p:cNvCxnSpPr>
          <p:nvPr/>
        </p:nvCxnSpPr>
        <p:spPr>
          <a:xfrm>
            <a:off x="6914367" y="3931693"/>
            <a:ext cx="16765" cy="8714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id="{3EB5BC50-0971-2203-C70E-5F4FAC481AAD}"/>
              </a:ext>
            </a:extLst>
          </p:cNvPr>
          <p:cNvCxnSpPr/>
          <p:nvPr/>
        </p:nvCxnSpPr>
        <p:spPr>
          <a:xfrm flipH="1">
            <a:off x="5649238" y="3900719"/>
            <a:ext cx="777358" cy="9719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3062EAC4-1CC0-2137-33DA-5B35E4748AE1}"/>
              </a:ext>
            </a:extLst>
          </p:cNvPr>
          <p:cNvSpPr txBox="1"/>
          <p:nvPr/>
        </p:nvSpPr>
        <p:spPr>
          <a:xfrm>
            <a:off x="7958747" y="4905050"/>
            <a:ext cx="1164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Грузовик</a:t>
            </a:r>
          </a:p>
        </p:txBody>
      </p:sp>
      <p:pic>
        <p:nvPicPr>
          <p:cNvPr id="72" name="Рисунок 71" descr="Изображение выглядит как колесо, транспортное средство, шина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9BD1A8B5-C10A-96D1-98D2-360DED00A0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17" y="5299788"/>
            <a:ext cx="1090534" cy="686128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49ADD69D-962C-337A-BA7C-05B8A5A8D838}"/>
              </a:ext>
            </a:extLst>
          </p:cNvPr>
          <p:cNvSpPr txBox="1"/>
          <p:nvPr/>
        </p:nvSpPr>
        <p:spPr>
          <a:xfrm>
            <a:off x="6339095" y="4923554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Самосвал</a:t>
            </a:r>
          </a:p>
        </p:txBody>
      </p:sp>
      <p:pic>
        <p:nvPicPr>
          <p:cNvPr id="77" name="Рисунок 76" descr="Изображение выглядит как колесо, транспортное средство, транспорт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81F9FFA4-8717-790B-F34D-20EE0248FA9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285" y="5272557"/>
            <a:ext cx="1242859" cy="686128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FE94F97F-F0C4-F663-ED47-6B27700F5B0B}"/>
              </a:ext>
            </a:extLst>
          </p:cNvPr>
          <p:cNvSpPr txBox="1"/>
          <p:nvPr/>
        </p:nvSpPr>
        <p:spPr>
          <a:xfrm>
            <a:off x="5198523" y="490505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Фура</a:t>
            </a:r>
          </a:p>
        </p:txBody>
      </p:sp>
      <p:pic>
        <p:nvPicPr>
          <p:cNvPr id="80" name="Рисунок 79" descr="Изображение выглядит как колесо, шина, транспортное средство, грузовик&#10;&#10;Автоматически созданное описание">
            <a:extLst>
              <a:ext uri="{FF2B5EF4-FFF2-40B4-BE49-F238E27FC236}">
                <a16:creationId xmlns:a16="http://schemas.microsoft.com/office/drawing/2014/main" id="{CBCFE9E9-C195-86F7-F138-0FE24D0236A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628" y="5287712"/>
            <a:ext cx="1356273" cy="67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68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зарисовка, транспортное сред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6A617B20-EF57-4CAB-E95D-B798F68F23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74" y="130763"/>
            <a:ext cx="10083452" cy="6596474"/>
          </a:xfrm>
        </p:spPr>
      </p:pic>
    </p:spTree>
    <p:extLst>
      <p:ext uri="{BB962C8B-B14F-4D97-AF65-F5344CB8AC3E}">
        <p14:creationId xmlns:p14="http://schemas.microsoft.com/office/powerpoint/2010/main" val="39710064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1652</TotalTime>
  <Words>584</Words>
  <Application>Microsoft Office PowerPoint</Application>
  <PresentationFormat>Широкоэкранный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Сланец</vt:lpstr>
      <vt:lpstr>Зачем нужны автомобили?</vt:lpstr>
      <vt:lpstr>Что такое автомобиль?</vt:lpstr>
      <vt:lpstr>Как придумали автомобиль?</vt:lpstr>
      <vt:lpstr>Как придумали автомобиль?</vt:lpstr>
      <vt:lpstr>Появление первых бензиновых автомобилей</vt:lpstr>
      <vt:lpstr>Современный автомобиль</vt:lpstr>
      <vt:lpstr>Презентация PowerPoint</vt:lpstr>
      <vt:lpstr>Тип транспорта:</vt:lpstr>
      <vt:lpstr>Презентация PowerPoint</vt:lpstr>
      <vt:lpstr>Знаете ли вы что…</vt:lpstr>
      <vt:lpstr>Автомобили будущего </vt:lpstr>
      <vt:lpstr>Проверка знаний</vt:lpstr>
      <vt:lpstr>Проверка знаний</vt:lpstr>
      <vt:lpstr>Проверка знаний</vt:lpstr>
      <vt:lpstr>Проверка знаний</vt:lpstr>
      <vt:lpstr>Проверка знаний</vt:lpstr>
      <vt:lpstr>Проверка знаний</vt:lpstr>
      <vt:lpstr>Проверка знаний</vt:lpstr>
      <vt:lpstr>Проверка знаний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нужны автомобили?</dc:title>
  <dc:creator>youngman@mail.ru</dc:creator>
  <cp:lastModifiedBy>Завертяев Станислав Дмитриевич</cp:lastModifiedBy>
  <cp:revision>4</cp:revision>
  <dcterms:created xsi:type="dcterms:W3CDTF">2024-03-08T20:42:02Z</dcterms:created>
  <dcterms:modified xsi:type="dcterms:W3CDTF">2024-03-16T08:50:13Z</dcterms:modified>
</cp:coreProperties>
</file>