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79" r:id="rId11"/>
    <p:sldId id="280" r:id="rId12"/>
    <p:sldId id="269" r:id="rId13"/>
    <p:sldId id="292" r:id="rId14"/>
    <p:sldId id="296" r:id="rId15"/>
    <p:sldId id="297" r:id="rId16"/>
    <p:sldId id="283" r:id="rId17"/>
    <p:sldId id="282" r:id="rId18"/>
    <p:sldId id="291" r:id="rId19"/>
    <p:sldId id="290" r:id="rId20"/>
    <p:sldId id="270" r:id="rId21"/>
    <p:sldId id="271" r:id="rId22"/>
    <p:sldId id="301" r:id="rId23"/>
    <p:sldId id="273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311" r:id="rId33"/>
    <p:sldId id="312" r:id="rId34"/>
    <p:sldId id="313" r:id="rId35"/>
    <p:sldId id="275" r:id="rId36"/>
  </p:sldIdLst>
  <p:sldSz cx="9144000" cy="6858000" type="screen4x3"/>
  <p:notesSz cx="6858000" cy="9144000"/>
  <p:custDataLst>
    <p:tags r:id="rId3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1EF3F01-4CF8-49FD-A12E-485A0686FFE2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5"/>
            <p14:sldId id="279"/>
            <p14:sldId id="280"/>
          </p14:sldIdLst>
        </p14:section>
        <p14:section name="Раздел без заголовка" id="{590B9A7B-6418-4B0D-A2C4-BA005F3BAF74}">
          <p14:sldIdLst>
            <p14:sldId id="269"/>
            <p14:sldId id="292"/>
            <p14:sldId id="296"/>
            <p14:sldId id="297"/>
            <p14:sldId id="283"/>
            <p14:sldId id="282"/>
            <p14:sldId id="291"/>
            <p14:sldId id="290"/>
            <p14:sldId id="270"/>
            <p14:sldId id="271"/>
            <p14:sldId id="301"/>
            <p14:sldId id="273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1"/>
            <p14:sldId id="312"/>
            <p14:sldId id="313"/>
            <p14:sldId id="2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DFB1"/>
    <a:srgbClr val="D2E8BA"/>
    <a:srgbClr val="CDE3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D2F0BC-8119-4C7E-A3C2-C34355B79E75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349A1B-125B-4B78-AAA3-68DBBE8AD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786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49A1B-125B-4B78-AAA3-68DBBE8AD071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39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8415F-DE86-4FE7-94A1-F9ED0B6715D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3C4-486F-4887-9FC1-DA5F967208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8415F-DE86-4FE7-94A1-F9ED0B6715D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3C4-486F-4887-9FC1-DA5F967208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8415F-DE86-4FE7-94A1-F9ED0B6715D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3C4-486F-4887-9FC1-DA5F967208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8415F-DE86-4FE7-94A1-F9ED0B6715D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3C4-486F-4887-9FC1-DA5F967208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8415F-DE86-4FE7-94A1-F9ED0B6715D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3C4-486F-4887-9FC1-DA5F967208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8415F-DE86-4FE7-94A1-F9ED0B6715D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3C4-486F-4887-9FC1-DA5F967208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8415F-DE86-4FE7-94A1-F9ED0B6715D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3C4-486F-4887-9FC1-DA5F967208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8415F-DE86-4FE7-94A1-F9ED0B6715D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3C4-486F-4887-9FC1-DA5F967208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8415F-DE86-4FE7-94A1-F9ED0B6715D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3C4-486F-4887-9FC1-DA5F967208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8415F-DE86-4FE7-94A1-F9ED0B6715D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3C4-486F-4887-9FC1-DA5F967208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8415F-DE86-4FE7-94A1-F9ED0B6715D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3C4-486F-4887-9FC1-DA5F967208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8415F-DE86-4FE7-94A1-F9ED0B6715D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3C4-486F-4887-9FC1-DA5F967208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8415F-DE86-4FE7-94A1-F9ED0B6715D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3C4-486F-4887-9FC1-DA5F967208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8415F-DE86-4FE7-94A1-F9ED0B6715D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4A3C4-486F-4887-9FC1-DA5F9672081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7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7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348880"/>
            <a:ext cx="7776864" cy="1512168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проекта</a:t>
            </a:r>
            <a:r>
              <a:rPr lang="ru-RU" sz="5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«Лук – наш друг»</a:t>
            </a:r>
            <a:br>
              <a:rPr lang="ru-RU" sz="5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221088"/>
            <a:ext cx="6120680" cy="1008112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Подготовила: Ларина </a:t>
            </a:r>
            <a:r>
              <a:rPr lang="ru-RU" sz="1800" b="1" dirty="0" smtClean="0">
                <a:solidFill>
                  <a:schemeClr val="tx1"/>
                </a:solidFill>
              </a:rPr>
              <a:t>О.А.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9592" y="260648"/>
            <a:ext cx="73448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b="1" dirty="0" smtClean="0"/>
          </a:p>
          <a:p>
            <a:pPr algn="ctr"/>
            <a:endParaRPr lang="ru-RU" sz="1600" b="1" dirty="0"/>
          </a:p>
          <a:p>
            <a:pPr algn="ctr"/>
            <a:r>
              <a:rPr lang="ru-RU" sz="1600" b="1" dirty="0" smtClean="0"/>
              <a:t>Муниципальное бюджетное дошкольное образовательное учреждение детский сад №426 «Серебряное копытце» </a:t>
            </a:r>
          </a:p>
          <a:p>
            <a:pPr algn="ctr"/>
            <a:endParaRPr lang="ru-RU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059832" y="602128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Нижний Новгород 2023г.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546844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2520280" cy="33603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764" y="3068960"/>
            <a:ext cx="2520280" cy="33603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332656"/>
            <a:ext cx="2586372" cy="344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645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924944"/>
            <a:ext cx="2664296" cy="35523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880319"/>
            <a:ext cx="2697764" cy="359701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337" y="260648"/>
            <a:ext cx="2679860" cy="357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6485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3200" b="1" i="1" smtClean="0">
                <a:latin typeface="+mn-lt"/>
              </a:rPr>
              <a:t>«Поливаем лук»</a:t>
            </a:r>
            <a:endParaRPr lang="ru-RU" sz="3200" b="1" i="1">
              <a:latin typeface="+mn-lt"/>
            </a:endParaRPr>
          </a:p>
        </p:txBody>
      </p:sp>
      <p:pic>
        <p:nvPicPr>
          <p:cNvPr id="9217" name="Picture 1" descr="C:\Users\пользователь\Desktop\0_a8ab9_566cf784_XL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660232" y="908720"/>
            <a:ext cx="1888942" cy="2376264"/>
          </a:xfrm>
          <a:prstGeom prst="rect">
            <a:avLst/>
          </a:prstGeom>
          <a:noFill/>
        </p:spPr>
      </p:pic>
      <p:pic>
        <p:nvPicPr>
          <p:cNvPr id="9219" name="Picture 3" descr="C:\Users\пользователь\Desktop\onion_PNG3827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19" b="100000" l="1077" r="5076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225785" y="760621"/>
            <a:ext cx="3024336" cy="1540254"/>
          </a:xfrm>
          <a:prstGeom prst="rect">
            <a:avLst/>
          </a:prstGeom>
          <a:solidFill>
            <a:srgbClr val="D2E8BA"/>
          </a:solidFill>
          <a:ln>
            <a:solidFill>
              <a:srgbClr val="C9DFB1"/>
            </a:solidFill>
          </a:ln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475656" y="908720"/>
            <a:ext cx="4038600" cy="4525963"/>
          </a:xfrm>
        </p:spPr>
        <p:txBody>
          <a:bodyPr>
            <a:normAutofit/>
          </a:bodyPr>
          <a:lstStyle/>
          <a:p>
            <a:r>
              <a:rPr lang="ru-RU" sz="2000" b="1" dirty="0"/>
              <a:t>Цель</a:t>
            </a:r>
            <a:r>
              <a:rPr lang="ru-RU" sz="1800" b="1" dirty="0"/>
              <a:t>:</a:t>
            </a:r>
            <a:r>
              <a:rPr lang="ru-RU" sz="1800" dirty="0"/>
              <a:t> формировать желание заботиться за растением (луком), выполнять элементарные трудовые поручения.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444891"/>
            <a:ext cx="2866240" cy="38216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896" y="2412455"/>
            <a:ext cx="2147911" cy="382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8577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2664296" cy="35523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9" y="2924944"/>
            <a:ext cx="2016224" cy="35873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8" y="332655"/>
            <a:ext cx="2701862" cy="360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4070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smtClean="0">
                <a:latin typeface="+mn-lt"/>
              </a:rPr>
              <a:t>Вторая</a:t>
            </a:r>
            <a:r>
              <a:rPr lang="ru-RU" sz="3200" b="1" i="1" smtClean="0"/>
              <a:t> </a:t>
            </a:r>
            <a:r>
              <a:rPr lang="ru-RU" sz="3200" b="1" i="1" smtClean="0">
                <a:latin typeface="+mn-lt"/>
              </a:rPr>
              <a:t>неделя</a:t>
            </a:r>
            <a:endParaRPr lang="ru-RU" sz="3200" b="1" i="1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16" y="1556792"/>
            <a:ext cx="8028384" cy="451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2259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326" y="1052736"/>
            <a:ext cx="2671096" cy="47525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2736"/>
            <a:ext cx="2671096" cy="47525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662" y="1019750"/>
            <a:ext cx="2689637" cy="478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9276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smtClean="0">
                <a:latin typeface="+mn-lt"/>
              </a:rPr>
              <a:t>Третья неделя</a:t>
            </a:r>
            <a:endParaRPr lang="ru-RU" sz="3200" b="1" i="1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900" y="1388472"/>
            <a:ext cx="6372200" cy="477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7181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+mn-lt"/>
              </a:rPr>
              <a:t>Поливаем лук </a:t>
            </a:r>
            <a:br>
              <a:rPr lang="ru-RU" sz="3200" b="1" i="1" dirty="0" smtClean="0">
                <a:latin typeface="+mn-lt"/>
              </a:rPr>
            </a:br>
            <a:endParaRPr lang="ru-RU" sz="3200" b="1" i="1" dirty="0"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3199"/>
            <a:ext cx="3057804" cy="40770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1268759"/>
            <a:ext cx="3113633" cy="415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8599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80728"/>
            <a:ext cx="3705876" cy="49411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980728"/>
            <a:ext cx="3705876" cy="494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0123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>
                <a:latin typeface="+mn-lt"/>
              </a:rPr>
              <a:t>О</a:t>
            </a:r>
            <a:r>
              <a:rPr lang="ru-RU" sz="3200" b="1" i="1" dirty="0" smtClean="0">
                <a:latin typeface="+mn-lt"/>
              </a:rPr>
              <a:t>ОД по лепке</a:t>
            </a:r>
            <a:br>
              <a:rPr lang="ru-RU" sz="3200" b="1" i="1" dirty="0" smtClean="0">
                <a:latin typeface="+mn-lt"/>
              </a:rPr>
            </a:br>
            <a:r>
              <a:rPr lang="ru-RU" sz="3200" b="1" i="1" dirty="0" smtClean="0">
                <a:latin typeface="+mn-lt"/>
              </a:rPr>
              <a:t>Тема «Сажаем лук»</a:t>
            </a:r>
            <a:endParaRPr lang="ru-RU" sz="3200" b="1" i="1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628800"/>
            <a:ext cx="4572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Цель: </a:t>
            </a:r>
            <a:r>
              <a:rPr lang="ru-RU" dirty="0" smtClean="0"/>
              <a:t>учить </a:t>
            </a:r>
            <a:r>
              <a:rPr lang="ru-RU" dirty="0"/>
              <a:t>передавать в лепке характерные признаки лука;</a:t>
            </a:r>
          </a:p>
          <a:p>
            <a:r>
              <a:rPr lang="ru-RU" dirty="0" smtClean="0"/>
              <a:t>закреплять </a:t>
            </a:r>
            <a:r>
              <a:rPr lang="ru-RU" dirty="0"/>
              <a:t>навык скатывания пластилина между ладонями прямыми и кругообразными движениями;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313580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закрепить названия приемов лепки, необходимых для создания поделки («скатывание», «</a:t>
            </a:r>
            <a:r>
              <a:rPr lang="ru-RU" dirty="0" err="1"/>
              <a:t>прищипывание</a:t>
            </a:r>
            <a:r>
              <a:rPr lang="ru-RU" dirty="0"/>
              <a:t>», «соединение») 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39155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закреплять представления детей о характерных признаках овощей и их пользе для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35742542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04664"/>
            <a:ext cx="741682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Цель: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/>
              <a:t>Расширить знание детей о том, как создать грядку на  подоконнике и ухаживать за луком.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ru-RU" sz="800" dirty="0" smtClean="0"/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к работе проекта детей  и родителей.</a:t>
            </a: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/>
              <a:t>Развивать познавательный интерес к выращиванию лука в комнатных условиях через:  наблюдения, беседы, трудовую деятельность, </a:t>
            </a:r>
            <a:r>
              <a:rPr lang="ru-RU" sz="2400" dirty="0" err="1" smtClean="0"/>
              <a:t>изодеятельность</a:t>
            </a:r>
            <a:r>
              <a:rPr lang="ru-RU" sz="2400" dirty="0" smtClean="0"/>
              <a:t> (рисование, лепка) 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/>
              <a:t>Воспитывать бережное отношение к растениям.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/>
              <a:t>Формировать умение самостоятельно выражать собственное мнение, о увиденном и услышанном.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/>
              <a:t>Формировать у родителей мотивацию к совместной деятельности с детьми.</a:t>
            </a:r>
          </a:p>
        </p:txBody>
      </p:sp>
    </p:spTree>
    <p:extLst>
      <p:ext uri="{BB962C8B-B14F-4D97-AF65-F5344CB8AC3E}">
        <p14:creationId xmlns:p14="http://schemas.microsoft.com/office/powerpoint/2010/main" val="22626108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68760"/>
            <a:ext cx="7644341" cy="429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6734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3"/>
            <a:ext cx="7890048" cy="611685"/>
          </a:xfrm>
        </p:spPr>
        <p:txBody>
          <a:bodyPr>
            <a:noAutofit/>
          </a:bodyPr>
          <a:lstStyle/>
          <a:p>
            <a:r>
              <a:rPr lang="en-US" sz="3200" b="1" i="1" dirty="0" smtClean="0">
                <a:latin typeface="+mn-lt"/>
              </a:rPr>
              <a:t/>
            </a:r>
            <a:br>
              <a:rPr lang="en-US" sz="3200" b="1" i="1" dirty="0" smtClean="0">
                <a:latin typeface="+mn-lt"/>
              </a:rPr>
            </a:br>
            <a:r>
              <a:rPr lang="ru-RU" sz="3200" b="1" i="1" dirty="0" smtClean="0">
                <a:latin typeface="+mn-lt"/>
              </a:rPr>
              <a:t/>
            </a:r>
            <a:br>
              <a:rPr lang="ru-RU" sz="3200" b="1" i="1" dirty="0" smtClean="0">
                <a:latin typeface="+mn-lt"/>
              </a:rPr>
            </a:br>
            <a:r>
              <a:rPr lang="ru-RU" sz="3200" b="1" i="1" dirty="0" smtClean="0">
                <a:latin typeface="+mn-lt"/>
              </a:rPr>
              <a:t>Рисование «Наш лучок».</a:t>
            </a:r>
            <a:br>
              <a:rPr lang="ru-RU" sz="3200" b="1" i="1" dirty="0" smtClean="0">
                <a:latin typeface="+mn-lt"/>
              </a:rPr>
            </a:br>
            <a:r>
              <a:rPr lang="en-US" sz="3200" b="1" i="1" dirty="0">
                <a:latin typeface="+mn-lt"/>
              </a:rPr>
              <a:t/>
            </a:r>
            <a:br>
              <a:rPr lang="en-US" sz="3200" b="1" i="1" dirty="0">
                <a:latin typeface="+mn-lt"/>
              </a:rPr>
            </a:br>
            <a:r>
              <a:rPr lang="ru-RU" sz="1800" b="1" dirty="0" smtClean="0">
                <a:latin typeface="+mn-lt"/>
              </a:rPr>
              <a:t>Цель:</a:t>
            </a:r>
            <a:r>
              <a:rPr lang="ru-RU" sz="1800" dirty="0" smtClean="0">
                <a:latin typeface="+mn-lt"/>
              </a:rPr>
              <a:t> закреплять знания детей в рисовании округлой формы; сверху листа листья рисуем концом кисти, постепенно переходим кистью плашмя</a:t>
            </a:r>
            <a:r>
              <a:rPr lang="ru-RU" sz="1800" dirty="0">
                <a:latin typeface="+mn-lt"/>
              </a:rPr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32373" y="1524211"/>
            <a:ext cx="3651870" cy="486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6545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052736"/>
            <a:ext cx="3327834" cy="44371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052736"/>
            <a:ext cx="3327834" cy="443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9542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sz="3200" b="1" i="1">
                <a:solidFill>
                  <a:schemeClr val="accent2">
                    <a:lumMod val="50000"/>
                  </a:schemeClr>
                </a:solidFill>
                <a:latin typeface="+mn-lt"/>
              </a:rPr>
              <a:t/>
            </a:r>
            <a:br>
              <a:rPr lang="ru-RU" sz="3200" b="1" i="1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endParaRPr lang="ru-RU" sz="3200" b="1" i="1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678906" y="255155"/>
            <a:ext cx="5111750" cy="5853113"/>
          </a:xfrm>
        </p:spPr>
        <p:txBody>
          <a:bodyPr/>
          <a:lstStyle/>
          <a:p>
            <a:r>
              <a:rPr lang="ru-RU" dirty="0" smtClean="0"/>
              <a:t>«Нарисуй дома  с мамой лук»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971600" y="1435100"/>
            <a:ext cx="3008313" cy="4691063"/>
          </a:xfrm>
        </p:spPr>
        <p:txBody>
          <a:bodyPr/>
          <a:lstStyle/>
          <a:p>
            <a:r>
              <a:rPr lang="ru-RU" sz="2000" b="1" dirty="0" smtClean="0"/>
              <a:t>Цель:</a:t>
            </a:r>
            <a:r>
              <a:rPr lang="ru-RU" sz="1800" dirty="0" smtClean="0"/>
              <a:t> </a:t>
            </a:r>
          </a:p>
          <a:p>
            <a:r>
              <a:rPr lang="ru-RU" sz="1800" dirty="0"/>
              <a:t>1.Заинтересовать родителей в совместной </a:t>
            </a:r>
            <a:r>
              <a:rPr lang="ru-RU" sz="1800" dirty="0" smtClean="0"/>
              <a:t>деятельности.</a:t>
            </a:r>
          </a:p>
          <a:p>
            <a:endParaRPr lang="ru-RU" sz="1800" dirty="0"/>
          </a:p>
          <a:p>
            <a:r>
              <a:rPr lang="ru-RU" sz="1800" dirty="0"/>
              <a:t>2.Формировать у родителей мотивацию к совместной деятельности с детьми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052736"/>
            <a:ext cx="2952328" cy="5252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6988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0458" y="529911"/>
            <a:ext cx="2232248" cy="3699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Лесков Кирилл 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501316" y="531709"/>
            <a:ext cx="2232248" cy="3699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Гордеев Егор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503" y="899873"/>
            <a:ext cx="1724869" cy="30689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01671"/>
            <a:ext cx="4443808" cy="2496170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6761210" y="3968833"/>
            <a:ext cx="2232248" cy="3699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Гордеев Даня </a:t>
            </a:r>
            <a:endParaRPr lang="ru-RU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345662" y="3840405"/>
            <a:ext cx="2232248" cy="3699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Артемова Настя 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355951"/>
            <a:ext cx="3850089" cy="216868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35" y="4317300"/>
            <a:ext cx="3612297" cy="2031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87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7173" y="135445"/>
            <a:ext cx="2034061" cy="494242"/>
          </a:xfrm>
        </p:spPr>
        <p:txBody>
          <a:bodyPr/>
          <a:lstStyle/>
          <a:p>
            <a:r>
              <a:rPr lang="ru-RU" dirty="0" err="1" smtClean="0"/>
              <a:t>Жунин</a:t>
            </a:r>
            <a:r>
              <a:rPr lang="ru-RU" dirty="0" smtClean="0"/>
              <a:t> Артем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06" y="629687"/>
            <a:ext cx="3600400" cy="2025225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269382" y="213211"/>
            <a:ext cx="2034061" cy="49424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Галкин Арсений 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463" y="692568"/>
            <a:ext cx="2401547" cy="42729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565" y="2562018"/>
            <a:ext cx="1967696" cy="3501008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082003" y="2067776"/>
            <a:ext cx="2034061" cy="49424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Полякова Лида 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511" y="3149154"/>
            <a:ext cx="1927225" cy="3429000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43783" y="2569981"/>
            <a:ext cx="2034061" cy="49424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Кошелева Юля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11581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2602632" cy="49165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Земскова Кристина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32" y="980728"/>
            <a:ext cx="2703782" cy="48106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832" y="980728"/>
            <a:ext cx="2703782" cy="481068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286200" y="273049"/>
            <a:ext cx="2602632" cy="49165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Пачёнова Даша 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132" y="980728"/>
            <a:ext cx="2703782" cy="4810684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724128" y="273049"/>
            <a:ext cx="2602632" cy="49165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Земскова Катя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914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9984"/>
            <a:ext cx="2962672" cy="491654"/>
          </a:xfrm>
        </p:spPr>
        <p:txBody>
          <a:bodyPr/>
          <a:lstStyle/>
          <a:p>
            <a:r>
              <a:rPr lang="ru-RU" dirty="0" smtClean="0"/>
              <a:t>Горбатова Юля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61" y="908720"/>
            <a:ext cx="2164466" cy="38511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751638"/>
            <a:ext cx="2175684" cy="3871067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566275" y="259984"/>
            <a:ext cx="2962672" cy="4916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Ручкина Ксюша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790477"/>
            <a:ext cx="4707136" cy="2647764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987824" y="3141741"/>
            <a:ext cx="2962672" cy="49165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Рыбаков Кирилл </a:t>
            </a:r>
          </a:p>
          <a:p>
            <a:r>
              <a:rPr lang="ru-RU" dirty="0" smtClean="0"/>
              <a:t>Коробкова Василиса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97942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19256" cy="116205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Награждение участников! 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84784"/>
            <a:ext cx="7056784" cy="407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3344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52736"/>
            <a:ext cx="8028384" cy="451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0739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908720"/>
            <a:ext cx="741682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средней группы,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воспитатель.</a:t>
            </a:r>
          </a:p>
          <a:p>
            <a:pPr algn="just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 исследовательский.</a:t>
            </a:r>
          </a:p>
          <a:p>
            <a:pPr algn="just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средней продолжительности. </a:t>
            </a:r>
            <a:endParaRPr lang="ru-RU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24 марта по 24 апреля. </a:t>
            </a:r>
            <a:endParaRPr lang="ru-RU" sz="3200" b="1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овощ- репчатый лук.</a:t>
            </a:r>
          </a:p>
          <a:p>
            <a:pPr algn="just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 проекта:</a:t>
            </a: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оздание огорода на подоконнике.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«Нарисуй  дома с мамой лук!»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роста лука.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детских работ.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1285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7632"/>
            <a:ext cx="4330824" cy="995710"/>
          </a:xfrm>
        </p:spPr>
        <p:txBody>
          <a:bodyPr/>
          <a:lstStyle/>
          <a:p>
            <a:r>
              <a:rPr lang="ru-RU" dirty="0" smtClean="0"/>
              <a:t>Чтение сказки «Приключение</a:t>
            </a:r>
            <a:r>
              <a:rPr lang="ru-RU" dirty="0"/>
              <a:t> </a:t>
            </a:r>
            <a:r>
              <a:rPr lang="ru-RU" dirty="0" smtClean="0"/>
              <a:t>Чиполино»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81871"/>
            <a:ext cx="2939004" cy="52292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499992" y="149103"/>
            <a:ext cx="4330824" cy="9957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Настольный театр « Как лучок друзей искал»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648" y="1281871"/>
            <a:ext cx="5114120" cy="287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986370"/>
      </p:ext>
    </p:extLst>
  </p:cSld>
  <p:clrMapOvr>
    <a:masterClrMapping/>
  </p:clrMapOvr>
  <p:transition spd="slow">
    <p:cover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2746648" cy="779686"/>
          </a:xfrm>
        </p:spPr>
        <p:txBody>
          <a:bodyPr/>
          <a:lstStyle/>
          <a:p>
            <a:r>
              <a:rPr lang="ru-RU" dirty="0" smtClean="0"/>
              <a:t>« Собери овощи»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94" y="1087729"/>
            <a:ext cx="2675390" cy="47601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150871"/>
            <a:ext cx="2639902" cy="4697025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813685" y="188640"/>
            <a:ext cx="2746648" cy="7796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«Узнай на ощупь»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5" y="1125960"/>
            <a:ext cx="2664296" cy="4740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447551"/>
      </p:ext>
    </p:extLst>
  </p:cSld>
  <p:clrMapOvr>
    <a:masterClrMapping/>
  </p:clrMapOvr>
  <p:transition spd="slow">
    <p:cover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0071" y="1196752"/>
            <a:ext cx="3008313" cy="491654"/>
          </a:xfrm>
        </p:spPr>
        <p:txBody>
          <a:bodyPr/>
          <a:lstStyle/>
          <a:p>
            <a:r>
              <a:rPr lang="ru-RU" dirty="0" smtClean="0"/>
              <a:t>« Найди пару»</a:t>
            </a:r>
            <a:endParaRPr lang="ru-RU" dirty="0"/>
          </a:p>
        </p:txBody>
      </p:sp>
      <p:pic>
        <p:nvPicPr>
          <p:cNvPr id="2050" name="Picture 2" descr="https://sun9-66.userapi.com/impg/KKsiFallLVxKm6t5DjlqlPOrnml7Afi6k1TthQ/ocOw6wUrWAc.jpg?size=1280x960&amp;quality=95&amp;sign=78da3ec283ef50090de71e6bbc1b3c65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38954"/>
            <a:ext cx="4056452" cy="3042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58.userapi.com/impg/VMwryxOvgMpcYTlLjCEHA1e-5q6JHxu28Dt3hQ/c4KQrd-X5Bs.jpg?size=1280x960&amp;quality=95&amp;sign=09d272e6c75c4358affd49a98532a622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73016"/>
            <a:ext cx="3960440" cy="297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1209058"/>
      </p:ext>
    </p:extLst>
  </p:cSld>
  <p:clrMapOvr>
    <a:masterClrMapping/>
  </p:clrMapOvr>
  <p:transition spd="slow">
    <p:cover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4148" y="404664"/>
            <a:ext cx="3008313" cy="1162050"/>
          </a:xfrm>
        </p:spPr>
        <p:txBody>
          <a:bodyPr/>
          <a:lstStyle/>
          <a:p>
            <a:r>
              <a:rPr lang="ru-RU" dirty="0" smtClean="0"/>
              <a:t>Приятного аппетита! </a:t>
            </a:r>
            <a:endParaRPr lang="ru-RU" dirty="0"/>
          </a:p>
        </p:txBody>
      </p:sp>
      <p:pic>
        <p:nvPicPr>
          <p:cNvPr id="4102" name="Picture 6" descr="https://sun9-24.userapi.com/impg/w2HbMAUja6-jPX7uZs_EdNVmSWwYx0MurxSw3g/tgWNwYFQO1A.jpg?size=607x1080&amp;quality=95&amp;sign=ea4658bb53a81d48bc17fc6ef64394b0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04864"/>
            <a:ext cx="2232891" cy="397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sun9-4.userapi.com/impg/jNFYuDa7sXbjXHFtc-IFY0cKYalAQKxA9JbcqQ/Pe5CrL9XLzA.jpg?size=607x1080&amp;quality=95&amp;sign=270d4d4e2557951636d7e8906a4520a5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490" y="548680"/>
            <a:ext cx="2304256" cy="4099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sun9-57.userapi.com/impg/la4tRq6Rp5nd_fF060Uk7j8lZkaDNLjmc6PzEg/aqZ9cNSGGic.jpg?size=607x1080&amp;quality=95&amp;sign=bfdf87880bfbd30c9364d1a95c4aa5a0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79957"/>
            <a:ext cx="2314600" cy="411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073646"/>
      </p:ext>
    </p:extLst>
  </p:cSld>
  <p:clrMapOvr>
    <a:masterClrMapping/>
  </p:clrMapOvr>
  <p:transition spd="slow">
    <p:cover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3933056"/>
            <a:ext cx="3456384" cy="2592287"/>
          </a:xfrm>
        </p:spPr>
        <p:txBody>
          <a:bodyPr>
            <a:normAutofit/>
          </a:bodyPr>
          <a:lstStyle/>
          <a:p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Знают все, что лук полезен,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/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Витаминами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богат,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/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Но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немного горьковат.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/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В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этом лук не виноват.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/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От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природы он такой,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/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Очень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скромный и простой.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/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Ешьте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все зелёный лук,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/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Он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здоровью верный друг! </a:t>
            </a:r>
          </a:p>
        </p:txBody>
      </p:sp>
      <p:pic>
        <p:nvPicPr>
          <p:cNvPr id="3074" name="Picture 2" descr="https://sun9-56.userapi.com/impg/tc-VTo0NiBHhpFDAN6kiea5llhrdNCchB2agUg/zNXAUBKkwJc.jpg?size=1280x720&amp;quality=95&amp;sign=9dd8234b9374e96ddb5566eaf80738b9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48680"/>
            <a:ext cx="6048672" cy="340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089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00808"/>
            <a:ext cx="8229600" cy="280831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Благодарим 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за внимание!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0285989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27784" y="370615"/>
            <a:ext cx="4134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3200" b="1" i="1" dirty="0">
              <a:solidFill>
                <a:srgbClr val="C0504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862732"/>
            <a:ext cx="7200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33413"/>
            <a:r>
              <a:rPr lang="en-US" sz="2000" dirty="0" smtClean="0"/>
              <a:t>	</a:t>
            </a:r>
            <a:r>
              <a:rPr lang="ru-RU" sz="2000" dirty="0" smtClean="0"/>
              <a:t>Многие родители,  не подозревают, что зеленое царство начнет вызывать огромный интерес ребенка, если взрослые научат наблюдать за растением, видеть в зеленом ростке особое живое существо, жизнь которого целиком зависит от того, получает он уход или нет. Только с помощью взрослых дошкольник может понять, что жизнь растения зависит от наличия тепла, света и хорошей почвы, научится отличать здоровое и сильное растение от слабого, хилого, требующего «лечения». Научившись понимать состояние растений, ребенок будет сочувствовать и ухаживать. Таким образом, решаются задачи познавательно-исследовательского, социально-личностного, эстетического развития ребенка. Практической деятельностью является непосредственное участие детей в уходе за растениями. Приобщение к посильному труду по уходу за растениями – это, прежде всего развитие таких качеств, как ответственность за выполнение поручения, за полученный результат, обязательность, целеустремленность.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397146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rot="10800000" flipV="1">
            <a:off x="1043608" y="332656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образовательных областей</a:t>
            </a:r>
            <a:endParaRPr lang="ru-RU" sz="2800" b="1" i="1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3968" y="18448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238628"/>
              </p:ext>
            </p:extLst>
          </p:nvPr>
        </p:nvGraphicFramePr>
        <p:xfrm>
          <a:off x="863588" y="841813"/>
          <a:ext cx="7488832" cy="573198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349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93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3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Образовательная область</a:t>
                      </a:r>
                      <a:endParaRPr lang="ru-RU" sz="160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smtClean="0"/>
                        <a:t>Содержание деятельности</a:t>
                      </a:r>
                      <a:endParaRPr lang="ru-RU" sz="1600" b="1" i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algn="ctr"/>
                      <a:endParaRPr lang="ru-RU" sz="1600" b="1" smtClean="0"/>
                    </a:p>
                    <a:p>
                      <a:pPr algn="ctr"/>
                      <a:r>
                        <a:rPr lang="ru-RU" sz="1600" b="1" smtClean="0"/>
                        <a:t>ОО «Познавательное развитие»</a:t>
                      </a:r>
                      <a:endParaRPr lang="ru-RU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Рассматривание иллюстраций с изображением различных растений, которые можно вырастить на подоконнике.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НОД  "Посадим лук".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8901"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/>
                        <a:t>ОО «Социально-коммуникативное развитие»</a:t>
                      </a:r>
                      <a:endParaRPr lang="ru-RU" sz="1600" b="1" i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-Сюжетно-ролевые игры: «Однажды хозяйка с базара пришла...».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Д/и: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«Назови ласково», «Найди пару -овощи», « Полезно – не полезно».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Беседа: «Дачный огород у бабушки, мамы», "Что мама готовит из лука".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3352"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/>
                        <a:t>ОО «Развитие речи»</a:t>
                      </a:r>
                      <a:endParaRPr lang="ru-RU" sz="1600" b="1" i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4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Чтение и разучивание с детьми стихов, потешек , загадок, пословиц и поговорок о луке и  овощах. </a:t>
                      </a:r>
                    </a:p>
                    <a:p>
                      <a:r>
                        <a:rPr lang="ru-RU" sz="14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-Чтение сказок: «Репка», «Вершки и корешки».</a:t>
                      </a:r>
                    </a:p>
                    <a:p>
                      <a:r>
                        <a:rPr lang="ru-RU" sz="14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-Проговаривание чистоговорки</a:t>
                      </a:r>
                    </a:p>
                    <a:p>
                      <a:r>
                        <a:rPr lang="ru-RU" sz="14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"Ук-ук-ук </a:t>
                      </a:r>
                      <a:r>
                        <a:rPr lang="en-US" sz="14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4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посадили лук".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9593"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/>
                        <a:t>ОО «Художественно-эстетическое развитие»</a:t>
                      </a:r>
                      <a:endParaRPr lang="ru-RU" sz="1600" b="1" i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-Рисование "Наш лучок".</a:t>
                      </a:r>
                    </a:p>
                    <a:p>
                      <a:r>
                        <a:rPr lang="ru-RU" sz="14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-Лепка «Сажаем лук»</a:t>
                      </a:r>
                    </a:p>
                    <a:p>
                      <a:r>
                        <a:rPr lang="ru-RU" sz="14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Слушание песни …….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49537"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/>
                        <a:t>ОО «Физическое развитие»</a:t>
                      </a:r>
                      <a:endParaRPr lang="ru-RU" sz="1600" b="1" i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Беседы «Полезная пища», «Витамины для детей». </a:t>
                      </a:r>
                    </a:p>
                    <a:p>
                      <a:pPr algn="l"/>
                      <a:r>
                        <a:rPr lang="ru-RU" sz="1400" dirty="0" smtClean="0"/>
                        <a:t>Физ. минутка</a:t>
                      </a:r>
                      <a:r>
                        <a:rPr lang="ru-RU" sz="1400" baseline="0" dirty="0" smtClean="0"/>
                        <a:t> «Лучок делает зарядку». </a:t>
                      </a:r>
                    </a:p>
                    <a:p>
                      <a:pPr algn="l"/>
                      <a:r>
                        <a:rPr lang="ru-RU" sz="1400" baseline="0" dirty="0" smtClean="0"/>
                        <a:t>П/и «Кто быстрее соберёт овощи?»,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«Огород».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72407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17792" y="764704"/>
            <a:ext cx="6252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556792"/>
            <a:ext cx="79208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AutoNum type="arabicPeriod"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</a:t>
            </a:r>
          </a:p>
          <a:p>
            <a:pPr marL="457200" indent="-457200" algn="ctr">
              <a:buAutoNum type="arabicPeriod"/>
            </a:pPr>
            <a:endParaRPr lang="ru-RU" sz="800" b="1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/>
              <a:buChar char="•"/>
            </a:pPr>
            <a:r>
              <a:rPr lang="ru-RU" sz="2400" dirty="0" smtClean="0"/>
              <a:t>Подбор художественной литературы: стихи, загадки, пословицы, поговорки, рассказы, сказки про овощи, экологические сказки.(Воспитатель)</a:t>
            </a:r>
          </a:p>
          <a:p>
            <a:pPr marL="342900" indent="-342900">
              <a:buFont typeface="Arial"/>
              <a:buChar char="•"/>
            </a:pPr>
            <a:endParaRPr lang="ru-RU" sz="800" dirty="0" smtClean="0"/>
          </a:p>
          <a:p>
            <a:pPr marL="342900" indent="-342900">
              <a:buFont typeface="Arial"/>
              <a:buChar char="•"/>
            </a:pPr>
            <a:r>
              <a:rPr lang="ru-RU" sz="2400" dirty="0" smtClean="0"/>
              <a:t>Приобретение необходимого оборудования (контейнеры, стаканы, земля, луковицы). (Родители)</a:t>
            </a:r>
          </a:p>
          <a:p>
            <a:pPr marL="342900" indent="-342900">
              <a:buFont typeface="Arial"/>
              <a:buChar char="•"/>
            </a:pPr>
            <a:endParaRPr lang="ru-RU" sz="800" dirty="0" smtClean="0"/>
          </a:p>
          <a:p>
            <a:pPr marL="342900" indent="-342900">
              <a:buFont typeface="Arial"/>
              <a:buChar char="•"/>
            </a:pPr>
            <a:r>
              <a:rPr lang="ru-RU" sz="2400" dirty="0" smtClean="0"/>
              <a:t>Посадка лука.(Воспитатель, дети)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56"/>
          <a:stretch>
            <a:fillRect/>
          </a:stretch>
        </p:blipFill>
        <p:spPr>
          <a:xfrm>
            <a:off x="2257973" y="4488831"/>
            <a:ext cx="4447371" cy="2261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61051828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7308" y="913075"/>
            <a:ext cx="48764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  <a:t>2. Основной этап</a:t>
            </a:r>
            <a:r>
              <a:rPr lang="ru-RU" sz="3200" b="1" i="1" dirty="0" smtClean="0"/>
              <a:t> 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005064"/>
            <a:ext cx="2579446" cy="2382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983025" y="1574369"/>
            <a:ext cx="710497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Arial" pitchFamily="34" charset="0"/>
              <a:buChar char="•"/>
            </a:pPr>
            <a:r>
              <a:rPr lang="ru-RU" sz="2400" dirty="0" smtClean="0">
                <a:cs typeface="Times New Roman" panose="02020603050405020304" pitchFamily="18" charset="0"/>
              </a:rPr>
              <a:t>Беседы </a:t>
            </a:r>
            <a:r>
              <a:rPr lang="ru-RU" sz="2400" dirty="0">
                <a:cs typeface="Times New Roman" panose="02020603050405020304" pitchFamily="18" charset="0"/>
              </a:rPr>
              <a:t>с детьми </a:t>
            </a:r>
            <a:r>
              <a:rPr lang="ru-RU" sz="2400" dirty="0" smtClean="0">
                <a:cs typeface="Times New Roman" panose="02020603050405020304" pitchFamily="18" charset="0"/>
              </a:rPr>
              <a:t>о луке.</a:t>
            </a:r>
          </a:p>
          <a:p>
            <a:pPr marL="342900" lvl="0" indent="-342900" algn="just">
              <a:buFont typeface="Arial" pitchFamily="34" charset="0"/>
              <a:buChar char="•"/>
            </a:pPr>
            <a:endParaRPr lang="ru-RU" sz="800" dirty="0" smtClean="0">
              <a:cs typeface="Times New Roman" panose="02020603050405020304" pitchFamily="18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400" dirty="0" smtClean="0">
                <a:cs typeface="Times New Roman" panose="02020603050405020304" pitchFamily="18" charset="0"/>
              </a:rPr>
              <a:t>Чтение </a:t>
            </a:r>
            <a:r>
              <a:rPr lang="ru-RU" sz="2400" dirty="0" smtClean="0"/>
              <a:t>художественной литературы: стихи</a:t>
            </a:r>
            <a:r>
              <a:rPr lang="ru-RU" sz="2400" dirty="0"/>
              <a:t>, загадки, пословицы, поговорки, рассказы, сказки </a:t>
            </a:r>
            <a:r>
              <a:rPr lang="ru-RU" sz="2400" dirty="0" smtClean="0"/>
              <a:t>про лук.</a:t>
            </a:r>
          </a:p>
          <a:p>
            <a:pPr marL="342900" lvl="0" indent="-342900" algn="just">
              <a:buFont typeface="Arial" pitchFamily="34" charset="0"/>
              <a:buChar char="•"/>
            </a:pPr>
            <a:endParaRPr lang="ru-RU" sz="800" dirty="0"/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400" dirty="0" smtClean="0"/>
              <a:t>Дидактические игры. </a:t>
            </a:r>
          </a:p>
          <a:p>
            <a:pPr marL="342900" lvl="0" indent="-342900" algn="just">
              <a:buFont typeface="Arial" pitchFamily="34" charset="0"/>
              <a:buChar char="•"/>
            </a:pPr>
            <a:endParaRPr lang="ru-RU" sz="800" dirty="0" smtClean="0"/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400" dirty="0" smtClean="0"/>
              <a:t>Рассматривание </a:t>
            </a:r>
            <a:r>
              <a:rPr lang="ru-RU" sz="2400" dirty="0"/>
              <a:t>иллюстраций, </a:t>
            </a:r>
            <a:r>
              <a:rPr lang="ru-RU" sz="2400" dirty="0" smtClean="0"/>
              <a:t>открыток.</a:t>
            </a:r>
          </a:p>
          <a:p>
            <a:pPr marL="342900" lvl="0" indent="-342900" algn="just">
              <a:buFont typeface="Arial" pitchFamily="34" charset="0"/>
              <a:buChar char="•"/>
            </a:pPr>
            <a:endParaRPr lang="ru-RU" sz="800" dirty="0" smtClean="0"/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400" dirty="0" smtClean="0"/>
              <a:t>Подготовка посуды для посадки лука.</a:t>
            </a:r>
          </a:p>
          <a:p>
            <a:pPr marL="342900" lvl="0" indent="-342900" algn="just">
              <a:buFont typeface="Arial" pitchFamily="34" charset="0"/>
              <a:buChar char="•"/>
            </a:pPr>
            <a:endParaRPr lang="ru-RU" sz="800" dirty="0" smtClean="0"/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400" dirty="0" smtClean="0"/>
              <a:t>Посадка лука.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90635736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305" y="928916"/>
            <a:ext cx="565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smtClean="0"/>
              <a:t> </a:t>
            </a:r>
            <a:r>
              <a:rPr lang="ru-RU" sz="3200" b="1" i="1" smtClean="0">
                <a:solidFill>
                  <a:schemeClr val="accent2">
                    <a:lumMod val="50000"/>
                  </a:schemeClr>
                </a:solidFill>
              </a:rPr>
              <a:t>3. Заключительный этап.</a:t>
            </a:r>
            <a:endParaRPr lang="ru-RU" sz="3200" b="1" i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3888" y="1700808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00" l="0" r="99143">
                        <a14:backgroundMark x1="76857" y1="18600" x2="76857" y2="18600"/>
                        <a14:backgroundMark x1="81429" y1="22400" x2="81429" y2="22400"/>
                        <a14:backgroundMark x1="3143" y1="26800" x2="3143" y2="26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48" y="1918708"/>
            <a:ext cx="2576114" cy="3680163"/>
          </a:xfrm>
          <a:prstGeom prst="rect">
            <a:avLst/>
          </a:prstGeom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915816" y="2471162"/>
            <a:ext cx="5832648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anose="02020603050405020304" pitchFamily="18" charset="0"/>
              </a:rPr>
              <a:t>Подведение итогов реализации проекта. </a:t>
            </a:r>
            <a:endParaRPr lang="ru-RU" sz="2400" dirty="0" smtClean="0">
              <a:ea typeface="Calibri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anose="02020603050405020304" pitchFamily="18" charset="0"/>
              </a:rPr>
              <a:t> Оформление выставки рисунков детей.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</a:pPr>
            <a:r>
              <a:rPr lang="ru-RU" sz="2400" dirty="0" smtClean="0">
                <a:cs typeface="Times New Roman" panose="02020603050405020304" pitchFamily="18" charset="0"/>
              </a:rPr>
              <a:t>Употребление лука во время обеда.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8811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smtClean="0">
                <a:latin typeface="+mn-lt"/>
              </a:rPr>
              <a:t>«Посадка лука»</a:t>
            </a:r>
            <a:endParaRPr lang="ru-RU" sz="3200" b="1" i="1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1148" y="859605"/>
            <a:ext cx="4320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Цель:</a:t>
            </a:r>
          </a:p>
          <a:p>
            <a:r>
              <a:rPr lang="ru-RU" dirty="0" smtClean="0"/>
              <a:t>Знакомить </a:t>
            </a:r>
            <a:r>
              <a:rPr lang="ru-RU" dirty="0"/>
              <a:t>детей с процессом посадки лука.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1148" y="169559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Формировать </a:t>
            </a:r>
            <a:r>
              <a:rPr lang="ru-RU" dirty="0"/>
              <a:t>у детей навыки посадки лука, вызвать интерес к выращиванию растений.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589830"/>
            <a:ext cx="2736304" cy="36484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307" y="1321169"/>
            <a:ext cx="3147814" cy="419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7789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28"/>
  <p:tag name="AS_OS" val="Unix 5.13.0.1021"/>
  <p:tag name="AS_RELEASE_DATE" val="2022.07.14"/>
  <p:tag name="AS_TITLE" val="Aspose.Slides for .NET Standard 2.0"/>
  <p:tag name="AS_VERSION" val="22.7"/>
</p:tagLst>
</file>

<file path=ppt/theme/theme1.xml><?xml version="1.0" encoding="utf-8"?>
<a:theme xmlns:a="http://schemas.openxmlformats.org/drawingml/2006/main" name="zelen">
  <a:themeElements>
    <a:clrScheme name="Другая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40000"/>
      </a:hlink>
      <a:folHlink>
        <a:srgbClr val="E36C09"/>
      </a:folHlink>
    </a:clrScheme>
    <a:fontScheme name="Апекс">
      <a:majorFont>
        <a:latin typeface="Lucida Sans"/>
        <a:ea typeface="Lucida Sans"/>
        <a:cs typeface="Arial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Book Antiqua"/>
        <a:cs typeface="Arial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662</Words>
  <Application>Microsoft Office PowerPoint</Application>
  <PresentationFormat>Экран (4:3)</PresentationFormat>
  <Paragraphs>123</Paragraphs>
  <Slides>35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Arial</vt:lpstr>
      <vt:lpstr>Book Antiqua</vt:lpstr>
      <vt:lpstr>Calibri</vt:lpstr>
      <vt:lpstr>Lucida Sans</vt:lpstr>
      <vt:lpstr>Times New Roman</vt:lpstr>
      <vt:lpstr>Wingdings</vt:lpstr>
      <vt:lpstr>zelen</vt:lpstr>
      <vt:lpstr>  Презентация проекта «Лук – наш друг»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«Посадка лука»</vt:lpstr>
      <vt:lpstr>Презентация PowerPoint</vt:lpstr>
      <vt:lpstr>Презентация PowerPoint</vt:lpstr>
      <vt:lpstr>«Поливаем лук»</vt:lpstr>
      <vt:lpstr>Презентация PowerPoint</vt:lpstr>
      <vt:lpstr>Вторая неделя</vt:lpstr>
      <vt:lpstr>Презентация PowerPoint</vt:lpstr>
      <vt:lpstr>Третья неделя</vt:lpstr>
      <vt:lpstr>Поливаем лук  </vt:lpstr>
      <vt:lpstr>Презентация PowerPoint</vt:lpstr>
      <vt:lpstr>ООД по лепке Тема «Сажаем лук»</vt:lpstr>
      <vt:lpstr>Презентация PowerPoint</vt:lpstr>
      <vt:lpstr>  Рисование «Наш лучок».  Цель: закреплять знания детей в рисовании округлой формы; сверху листа листья рисуем концом кисти, постепенно переходим кистью плашмя.</vt:lpstr>
      <vt:lpstr>Презентация PowerPoint</vt:lpstr>
      <vt:lpstr> </vt:lpstr>
      <vt:lpstr>Лесков Кирилл </vt:lpstr>
      <vt:lpstr>Жунин Артем </vt:lpstr>
      <vt:lpstr>Земскова Кристина </vt:lpstr>
      <vt:lpstr>Горбатова Юля </vt:lpstr>
      <vt:lpstr>Награждение участников! </vt:lpstr>
      <vt:lpstr>Презентация PowerPoint</vt:lpstr>
      <vt:lpstr>Чтение сказки «Приключение Чиполино» </vt:lpstr>
      <vt:lpstr>« Собери овощи»</vt:lpstr>
      <vt:lpstr>« Найди пару»</vt:lpstr>
      <vt:lpstr>Приятного аппетита! </vt:lpstr>
      <vt:lpstr>Знают все, что лук полезен,  Витаминами богат,  Но немного горьковат.  В этом лук не виноват.  От природы он такой,  Очень скромный и простой.  Ешьте все зелёный лук,  Он здоровью верный друг! </vt:lpstr>
      <vt:lpstr>Благодарим 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проекта «Лук – зеленый друг»</dc:title>
  <dc:creator>123</dc:creator>
  <cp:lastModifiedBy>123</cp:lastModifiedBy>
  <cp:revision>21</cp:revision>
  <cp:lastPrinted>2022-08-22T12:17:27Z</cp:lastPrinted>
  <dcterms:created xsi:type="dcterms:W3CDTF">2022-08-22T12:17:27Z</dcterms:created>
  <dcterms:modified xsi:type="dcterms:W3CDTF">2024-02-16T09:49:14Z</dcterms:modified>
</cp:coreProperties>
</file>