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58" r:id="rId9"/>
    <p:sldId id="261" r:id="rId10"/>
    <p:sldId id="270" r:id="rId11"/>
    <p:sldId id="260" r:id="rId12"/>
    <p:sldId id="262" r:id="rId13"/>
    <p:sldId id="271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001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7"/>
          <p:cNvSpPr/>
          <p:nvPr userDrawn="1"/>
        </p:nvSpPr>
        <p:spPr>
          <a:xfrm>
            <a:off x="2416175" y="1273175"/>
            <a:ext cx="4311650" cy="4311650"/>
          </a:xfrm>
          <a:prstGeom prst="ellipse">
            <a:avLst/>
          </a:prstGeom>
          <a:solidFill>
            <a:srgbClr val="001653"/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6DA84-BC31-4142-800E-AD5B3689C6DB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C2F1A-7CBF-4815-99F1-59ED4109CF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1C80A-8C76-42A9-83C7-C1433227CD6D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423F-1B72-4174-B84B-0F354DDA5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5F7BA-562B-49CA-B798-03372C8F9229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A6B44-E733-4876-BBC3-FBE1CC9A0C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9B8D9-19E6-43FF-BCCE-27F4DC3D0B36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C4033-7C2B-4F4A-8E9E-45E5AFBC4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B5D81-E9D8-4A51-A068-9EECAB66B354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AF20D-6DE3-4A26-9FE9-2FC8A701A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EE29F-6F47-4F75-AA8B-BC4D31C534CD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14A35-4F5C-434C-BDC7-E67E83F069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D6968-95C0-4626-B00C-358F81682384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546CB-5F68-469A-B7CF-E5433BF6B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5DF5-205F-4D8B-BFB3-4B65C4151A75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9F825-2E89-4BD6-B240-B5C172B6D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9B6EC-605D-400D-90A0-EFCBB676BEF4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87F5B-2E91-4B88-B210-BE1C6AFE8A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96727-C6DB-4827-A56E-65D5FF7086AF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E2BC1-4610-4C41-9617-654EF144A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F1027-2C21-441E-81BB-449746B27BE1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693DB-4427-45CC-8FEA-30A05B889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4A1DFE-48CD-4331-B3D8-FDFFBE7F615C}" type="datetimeFigureOut">
              <a:rPr lang="en-US"/>
              <a:pPr>
                <a:defRPr/>
              </a:pPr>
              <a:t>3/16/2024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E148F4-E913-4260-BD0D-D550ECC393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https://ru.wikipedia.org/wiki/%D0%91%D1%80%D0%B5%D0%BC%D0%B5%D0%BD%D1%81%D0%BA%D0%B8%D0%B5_%D0%BC%D1%83%D0%B7%D1%8B%D0%BA%D0%B0%D0%BD%D1%82%D1%8B_(%D0%BC%D1%83%D0%BB%D1%8C%D1%82%D1%84%D0%B8%D0%BB%D1%8C%D0%BC)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microsoft.com/office/2007/relationships/hdphoto" Target="../media/hdphoto4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https://ru.wikipedia.org/wiki/%D0%97%D0%B2%D0%B5%D0%B7%D0%B4%D0%B0_%D0%B8_%D1%81%D0%BC%D0%B5%D1%80%D1%82%D1%8C_%D0%A5%D0%BE%D0%B0%D0%BA%D0%B8%D0%BD%D0%B0_%D0%9C%D1%83%D1%80%D1%8C%D0%B5%D1%82%D1%8B_(%D1%80%D0%BE%D0%BA-%D0%BE%D0%BF%D0%B5%D1%80%D0%B0)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2413842" y="2277035"/>
            <a:ext cx="4453124" cy="2099796"/>
          </a:xfrm>
        </p:spPr>
        <p:txBody>
          <a:bodyPr/>
          <a:lstStyle/>
          <a:p>
            <a:r>
              <a:rPr lang="ru-RU" sz="4000" b="1" dirty="0">
                <a:solidFill>
                  <a:schemeClr val="bg1"/>
                </a:solidFill>
              </a:rPr>
              <a:t>Популярные хиты из мюзиклов и 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рок-опер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8E124B-59DC-7E7F-DC8F-6940330CB910}"/>
              </a:ext>
            </a:extLst>
          </p:cNvPr>
          <p:cNvSpPr txBox="1"/>
          <p:nvPr/>
        </p:nvSpPr>
        <p:spPr>
          <a:xfrm>
            <a:off x="524006" y="6340415"/>
            <a:ext cx="8095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 тебя никогда не забуду   из  «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Юнона и Авось» (музыка </a:t>
            </a:r>
            <a:r>
              <a:rPr lang="ru-RU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А.Рыбникова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83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276225" y="138113"/>
            <a:ext cx="4287838" cy="2717800"/>
          </a:xfrm>
        </p:spPr>
        <p:txBody>
          <a:bodyPr/>
          <a:lstStyle/>
          <a:p>
            <a:r>
              <a:rPr lang="ru-RU" sz="1500">
                <a:solidFill>
                  <a:schemeClr val="bg1"/>
                </a:solidFill>
              </a:rPr>
              <a:t>Мюзикл «Нотер-Дам де Пари», поставленный по сюжету романа Виктора Гюго. Созданная композитором Риккардо Коччанте и поэтом Люком Пламондоном композиция «Belle» имела небывалый успех, а также была признана лучшей песней пятидесятилетия. Что по праву дает ей право обойти другие хиты из мюзиклов и рок-опер. </a:t>
            </a:r>
            <a:r>
              <a:rPr lang="ru-RU" sz="4000"/>
              <a:t> </a:t>
            </a:r>
          </a:p>
        </p:txBody>
      </p:sp>
      <p:pic>
        <p:nvPicPr>
          <p:cNvPr id="18437" name="Picture 5" descr="1528884698_191752_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9375" y="142875"/>
            <a:ext cx="3813175" cy="2165350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/>
          </p:cNvSpPr>
          <p:nvPr/>
        </p:nvSpPr>
        <p:spPr bwMode="auto">
          <a:xfrm>
            <a:off x="277813" y="2520950"/>
            <a:ext cx="62261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1500">
                <a:solidFill>
                  <a:schemeClr val="bg1"/>
                </a:solidFill>
                <a:latin typeface="Calibri Light"/>
              </a:rPr>
              <a:t>Рок-опера «Моцарт», бесспорно, является достоянием 21 века. Ее создатели Дав Аттиа и Альбер Коэн решили показать всему миру, что Моцарт был настоящей рок-звездой своей эпохи, гений-бунтарь, чья судьба изобилует взлетами и падениями. Саундтрек «L’Assasymphonie» стал настоящей поп-рок бомбой, взорвавшей весь мир, и даже получил награду NRJ Music Awards в категории «Франкоязычная песня года </a:t>
            </a:r>
          </a:p>
        </p:txBody>
      </p:sp>
      <p:pic>
        <p:nvPicPr>
          <p:cNvPr id="18440" name="Picture 8" descr="kinopo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5163" y="2317750"/>
            <a:ext cx="1936750" cy="2735263"/>
          </a:xfrm>
          <a:prstGeom prst="rect">
            <a:avLst/>
          </a:prstGeom>
          <a:noFill/>
        </p:spPr>
      </p:pic>
      <p:sp>
        <p:nvSpPr>
          <p:cNvPr id="18441" name="Rectangle 9"/>
          <p:cNvSpPr>
            <a:spLocks/>
          </p:cNvSpPr>
          <p:nvPr/>
        </p:nvSpPr>
        <p:spPr bwMode="auto">
          <a:xfrm>
            <a:off x="-147638" y="4365625"/>
            <a:ext cx="4287838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endParaRPr lang="ru-RU" sz="1500">
              <a:solidFill>
                <a:schemeClr val="bg1"/>
              </a:solidFill>
              <a:latin typeface="Calibri Light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239713" y="4325938"/>
            <a:ext cx="4379912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sz="1500">
                <a:solidFill>
                  <a:schemeClr val="bg1"/>
                </a:solidFill>
              </a:rPr>
              <a:t>С</a:t>
            </a:r>
            <a:r>
              <a:rPr lang="en-US" sz="1500">
                <a:solidFill>
                  <a:schemeClr val="bg1"/>
                </a:solidFill>
              </a:rPr>
              <a:t>амая успешная, принесшая мировую известность своему создателю Эндрю Лолойду Уэбберу рок-опера «Иисус Христос суперзвезда». Рок-опера, колоритно рассказывающая о последних днях жизни Иисуса Христа, вызвала огромный общественный резонанс и стала культовым произведением для целого поколения, а заглавная песня «I Only Want to Say», записанная певцом Мюрреем Хэдом, произвела настоящий фурор. </a:t>
            </a:r>
          </a:p>
        </p:txBody>
      </p:sp>
      <p:pic>
        <p:nvPicPr>
          <p:cNvPr id="18445" name="Picture 13" descr="c359b927f38bc3185e2435ca0c205ef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1800" y="4579938"/>
            <a:ext cx="3421063" cy="2138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61988" y="176213"/>
            <a:ext cx="4513262" cy="2500312"/>
          </a:xfrm>
        </p:spPr>
        <p:txBody>
          <a:bodyPr/>
          <a:lstStyle/>
          <a:p>
            <a:r>
              <a:rPr lang="ru-RU" sz="1800">
                <a:solidFill>
                  <a:schemeClr val="bg1"/>
                </a:solidFill>
              </a:rPr>
              <a:t>С 1999 года в Росии были поставлены следующие мюзиклы: «Метро», «Нотр-Дам», «Чикаго», «42 улица», «Иствикские ведьмы». Грандиозным и успешным мог стать российский мюзикл «Норд-Ост», но страшная трагедия  с </a:t>
            </a:r>
            <a:br>
              <a:rPr lang="ru-RU" sz="1800">
                <a:solidFill>
                  <a:schemeClr val="bg1"/>
                </a:solidFill>
              </a:rPr>
            </a:br>
            <a:r>
              <a:rPr lang="ru-RU" sz="1800">
                <a:solidFill>
                  <a:schemeClr val="bg1"/>
                </a:solidFill>
              </a:rPr>
              <a:t>                           заложниками на </a:t>
            </a:r>
            <a:br>
              <a:rPr lang="ru-RU" sz="1800">
                <a:solidFill>
                  <a:schemeClr val="bg1"/>
                </a:solidFill>
              </a:rPr>
            </a:br>
            <a:r>
              <a:rPr lang="ru-RU" sz="1800">
                <a:solidFill>
                  <a:schemeClr val="bg1"/>
                </a:solidFill>
              </a:rPr>
              <a:t>                           Дубровке навсегда </a:t>
            </a:r>
            <a:br>
              <a:rPr lang="ru-RU" sz="1800">
                <a:solidFill>
                  <a:schemeClr val="bg1"/>
                </a:solidFill>
              </a:rPr>
            </a:br>
            <a:r>
              <a:rPr lang="ru-RU" sz="1800">
                <a:solidFill>
                  <a:schemeClr val="bg1"/>
                </a:solidFill>
              </a:rPr>
              <a:t>                           зачеркнула этот проект.                 </a:t>
            </a:r>
            <a:endParaRPr lang="ru-RU" sz="400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275" y="1879600"/>
            <a:ext cx="162877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 descr="5f28e7f601d15ce8126aafe27cf911d0_3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4175" y="2998788"/>
            <a:ext cx="1614488" cy="2279650"/>
          </a:xfrm>
          <a:prstGeom prst="rect">
            <a:avLst/>
          </a:prstGeom>
          <a:noFill/>
        </p:spPr>
      </p:pic>
      <p:pic>
        <p:nvPicPr>
          <p:cNvPr id="20488" name="Picture 8" descr="lar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25813" y="4397375"/>
            <a:ext cx="1539875" cy="2460625"/>
          </a:xfrm>
          <a:prstGeom prst="rect">
            <a:avLst/>
          </a:prstGeom>
          <a:noFill/>
        </p:spPr>
      </p:pic>
      <p:pic>
        <p:nvPicPr>
          <p:cNvPr id="20490" name="Picture 10" descr="3984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83475" y="4416425"/>
            <a:ext cx="1660525" cy="2441575"/>
          </a:xfrm>
          <a:prstGeom prst="rect">
            <a:avLst/>
          </a:prstGeom>
          <a:noFill/>
        </p:spPr>
      </p:pic>
      <p:sp>
        <p:nvSpPr>
          <p:cNvPr id="20491" name="Rectangle 11"/>
          <p:cNvSpPr>
            <a:spLocks/>
          </p:cNvSpPr>
          <p:nvPr/>
        </p:nvSpPr>
        <p:spPr bwMode="auto">
          <a:xfrm>
            <a:off x="5292725" y="700088"/>
            <a:ext cx="38512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endParaRPr lang="ru-RU" sz="4000">
              <a:latin typeface="Calibri Light"/>
            </a:endParaRP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5595938" y="860425"/>
            <a:ext cx="3548062" cy="3495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400" b="1"/>
              <a:t>«Бременские музыканты»</a:t>
            </a:r>
            <a:r>
              <a:rPr lang="en-US" sz="1400"/>
              <a:t> — советский рисованный мультфильм 1969 года, музыкальная фантазия на темы одноимённой сказки братьев Гримм, ставшая популярной в СССР благодаря музыке, написанной Геннадием Гладковым с элементами рок-н-ролла. </a:t>
            </a:r>
            <a:r>
              <a:rPr lang="ru-RU" sz="1400"/>
              <a:t>В дальнейшем было выпущено два продолжения под названиями </a:t>
            </a:r>
            <a:r>
              <a:rPr lang="ru-RU" sz="1400" i="1"/>
              <a:t>«По следам бременских музыкантов»</a:t>
            </a:r>
            <a:r>
              <a:rPr lang="ru-RU" sz="1400"/>
              <a:t> (1973) и </a:t>
            </a:r>
            <a:r>
              <a:rPr lang="ru-RU" sz="1400" i="1"/>
              <a:t>«Новые бременские»</a:t>
            </a:r>
            <a:r>
              <a:rPr lang="ru-RU" sz="1400"/>
              <a:t> (2000). Музыкальные композиции данного произведения до сих пор популярны и любимы несколькими поколениями.</a:t>
            </a:r>
            <a:endParaRPr lang="en-US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9DD458-5F9C-C0B6-323E-6BBAEF3653B2}"/>
              </a:ext>
            </a:extLst>
          </p:cNvPr>
          <p:cNvSpPr txBox="1"/>
          <p:nvPr/>
        </p:nvSpPr>
        <p:spPr>
          <a:xfrm>
            <a:off x="457200" y="6116128"/>
            <a:ext cx="5287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Видео Рок-опера Иисус Христос - суперзвезда</a:t>
            </a:r>
          </a:p>
        </p:txBody>
      </p:sp>
    </p:spTree>
    <p:extLst>
      <p:ext uri="{BB962C8B-B14F-4D97-AF65-F5344CB8AC3E}">
        <p14:creationId xmlns:p14="http://schemas.microsoft.com/office/powerpoint/2010/main" val="2516279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32364A-4230-1791-5E8E-2E304A911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7480"/>
            <a:ext cx="9290649" cy="2389427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лово «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ХИТ</a:t>
            </a:r>
            <a: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b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означает удар, толчок, попадание в цель.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026" name="Picture 2" descr="Банк карьеры: как правильно ставить цели - Lectera Magazine">
            <a:extLst>
              <a:ext uri="{FF2B5EF4-FFF2-40B4-BE49-F238E27FC236}">
                <a16:creationId xmlns:a16="http://schemas.microsoft.com/office/drawing/2014/main" id="{3F3C24C9-3127-2094-E38B-D5F550F3F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74" b="90000" l="10000" r="90000">
                        <a14:foregroundMark x1="39344" y1="8261" x2="31393" y2="9565"/>
                        <a14:foregroundMark x1="31393" y1="9565" x2="21885" y2="22174"/>
                        <a14:foregroundMark x1="21885" y1="22174" x2="20246" y2="51739"/>
                        <a14:foregroundMark x1="20246" y1="51739" x2="22295" y2="71739"/>
                        <a14:foregroundMark x1="22295" y1="71739" x2="34180" y2="75435"/>
                        <a14:foregroundMark x1="34180" y1="75435" x2="46803" y2="51304"/>
                        <a14:foregroundMark x1="46803" y1="51304" x2="37623" y2="78261"/>
                        <a14:foregroundMark x1="37623" y1="78261" x2="69508" y2="13043"/>
                        <a14:foregroundMark x1="69508" y1="13043" x2="81803" y2="11087"/>
                        <a14:foregroundMark x1="81803" y1="11087" x2="29344" y2="2174"/>
                        <a14:foregroundMark x1="19262" y1="31304" x2="19918" y2="38913"/>
                        <a14:foregroundMark x1="19836" y1="26957" x2="14672" y2="34130"/>
                        <a14:foregroundMark x1="14672" y1="34130" x2="19836" y2="40435"/>
                        <a14:foregroundMark x1="14754" y1="34565" x2="19426" y2="37826"/>
                        <a14:foregroundMark x1="15246" y1="34348" x2="19426" y2="360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46" y="3171465"/>
            <a:ext cx="9144000" cy="344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060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BD828B-DA74-96A7-A310-2F2279454868}"/>
              </a:ext>
            </a:extLst>
          </p:cNvPr>
          <p:cNvSpPr txBox="1"/>
          <p:nvPr/>
        </p:nvSpPr>
        <p:spPr>
          <a:xfrm>
            <a:off x="862641" y="2157406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«Шлягер»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384555-E3F0-DD06-AA06-1B99EFE3E169}"/>
              </a:ext>
            </a:extLst>
          </p:cNvPr>
          <p:cNvSpPr txBox="1"/>
          <p:nvPr/>
        </p:nvSpPr>
        <p:spPr>
          <a:xfrm>
            <a:off x="612476" y="3106311"/>
            <a:ext cx="853152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(от немецкого) </a:t>
            </a:r>
            <a:r>
              <a:rPr lang="ru-RU" sz="4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гвоздь сезона </a:t>
            </a:r>
            <a:r>
              <a:rPr lang="ru-RU" sz="4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 </a:t>
            </a:r>
            <a:r>
              <a:rPr lang="ru-RU" sz="44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ходовой товар</a:t>
            </a:r>
            <a:endParaRPr lang="ru-RU" sz="4400" dirty="0">
              <a:solidFill>
                <a:srgbClr val="00B0F0"/>
              </a:solidFill>
            </a:endParaRPr>
          </a:p>
        </p:txBody>
      </p:sp>
      <p:pic>
        <p:nvPicPr>
          <p:cNvPr id="2050" name="Picture 2" descr="Как появилось выражение «гвоздь программы»?">
            <a:extLst>
              <a:ext uri="{FF2B5EF4-FFF2-40B4-BE49-F238E27FC236}">
                <a16:creationId xmlns:a16="http://schemas.microsoft.com/office/drawing/2014/main" id="{69E92089-171C-59DA-8603-268FF760A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6778" l="10000" r="90000">
                        <a14:foregroundMark x1="24000" y1="55222" x2="32556" y2="75778"/>
                        <a14:foregroundMark x1="32556" y1="75778" x2="32889" y2="76111"/>
                        <a14:foregroundMark x1="26444" y1="84000" x2="30333" y2="86667"/>
                        <a14:foregroundMark x1="68667" y1="77778" x2="61222" y2="85000"/>
                        <a14:foregroundMark x1="81667" y1="57333" x2="74111" y2="54222"/>
                        <a14:foregroundMark x1="74111" y1="54222" x2="64111" y2="56222"/>
                        <a14:foregroundMark x1="64111" y1="56222" x2="72111" y2="62000"/>
                        <a14:foregroundMark x1="72111" y1="62000" x2="64333" y2="61667"/>
                        <a14:foregroundMark x1="64333" y1="61667" x2="57333" y2="77889"/>
                        <a14:foregroundMark x1="24889" y1="10333" x2="44000" y2="3667"/>
                        <a14:foregroundMark x1="44000" y1="3667" x2="55889" y2="3667"/>
                        <a14:foregroundMark x1="55889" y1="3667" x2="65444" y2="6000"/>
                        <a14:foregroundMark x1="65444" y1="6000" x2="50000" y2="11556"/>
                        <a14:foregroundMark x1="47000" y1="1667" x2="63667" y2="2889"/>
                        <a14:foregroundMark x1="43222" y1="92556" x2="43222" y2="89556"/>
                        <a14:foregroundMark x1="37222" y1="96333" x2="45333" y2="98889"/>
                        <a14:foregroundMark x1="45333" y1="98889" x2="55333" y2="96556"/>
                        <a14:foregroundMark x1="55333" y1="96556" x2="36667" y2="96778"/>
                        <a14:foregroundMark x1="45556" y1="35778" x2="42667" y2="36222"/>
                        <a14:foregroundMark x1="53000" y1="35778" x2="49111" y2="33889"/>
                        <a14:foregroundMark x1="49111" y1="33889" x2="49667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769" y="477314"/>
            <a:ext cx="2695755" cy="2695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Самый ходовой товар в России в этом году - Готовые списки | Equity">
            <a:extLst>
              <a:ext uri="{FF2B5EF4-FFF2-40B4-BE49-F238E27FC236}">
                <a16:creationId xmlns:a16="http://schemas.microsoft.com/office/drawing/2014/main" id="{570FEDB0-0170-0AD5-8EE1-7B9D4F6E6C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ТОП-10 продаж товаров при размещении на маркетплейсах">
            <a:extLst>
              <a:ext uri="{FF2B5EF4-FFF2-40B4-BE49-F238E27FC236}">
                <a16:creationId xmlns:a16="http://schemas.microsoft.com/office/drawing/2014/main" id="{2C7B1EFD-7418-F4C0-B423-84DBAB56A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976" y="3917194"/>
            <a:ext cx="2693024" cy="281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245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евезучий счастливчик. Как взошла и погасла звезда Джона Кеннеди | История  | Общество | Аргументы и Факты">
            <a:extLst>
              <a:ext uri="{FF2B5EF4-FFF2-40B4-BE49-F238E27FC236}">
                <a16:creationId xmlns:a16="http://schemas.microsoft.com/office/drawing/2014/main" id="{4C2470B8-4D76-7E3F-5CCA-B53B63328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57" y="983412"/>
            <a:ext cx="5955113" cy="39556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FE976C83-9F2F-D8F6-3A84-B99431EB2384}"/>
              </a:ext>
            </a:extLst>
          </p:cNvPr>
          <p:cNvSpPr/>
          <p:nvPr/>
        </p:nvSpPr>
        <p:spPr>
          <a:xfrm>
            <a:off x="5042139" y="889237"/>
            <a:ext cx="3631721" cy="1742536"/>
          </a:xfrm>
          <a:prstGeom prst="wedgeEllipseCallou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F14F2A-0748-B93B-FA4F-166A26D935E9}"/>
              </a:ext>
            </a:extLst>
          </p:cNvPr>
          <p:cNvSpPr txBox="1"/>
          <p:nvPr/>
        </p:nvSpPr>
        <p:spPr>
          <a:xfrm>
            <a:off x="5451893" y="1329618"/>
            <a:ext cx="311521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Среди моих любимых произведений – «</a:t>
            </a:r>
            <a:r>
              <a:rPr lang="ru-RU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Гринлис</a:t>
            </a:r>
            <a:r>
              <a:rPr lang="ru-RU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», старинная  фольклорная песня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028" name="Picture 4" descr="Шекспир, Уильям — Википедия">
            <a:extLst>
              <a:ext uri="{FF2B5EF4-FFF2-40B4-BE49-F238E27FC236}">
                <a16:creationId xmlns:a16="http://schemas.microsoft.com/office/drawing/2014/main" id="{91E1DFE2-4080-B7F5-AF93-E9F1ADC87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18" y="2781903"/>
            <a:ext cx="2445590" cy="35118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461606-8D43-FADC-8E23-F8CAF4C913E3}"/>
              </a:ext>
            </a:extLst>
          </p:cNvPr>
          <p:cNvSpPr txBox="1"/>
          <p:nvPr/>
        </p:nvSpPr>
        <p:spPr>
          <a:xfrm>
            <a:off x="6387860" y="629888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chemeClr val="bg1"/>
                </a:solidFill>
                <a:effectLst/>
                <a:latin typeface="Google Sans"/>
              </a:rPr>
              <a:t>Уильям Шекспир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31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уть к тирании: Иван Грозный — украинец на московском престоле? (День,  Украина) (День, Украина) | 07.10.2022, ИноСМИ">
            <a:extLst>
              <a:ext uri="{FF2B5EF4-FFF2-40B4-BE49-F238E27FC236}">
                <a16:creationId xmlns:a16="http://schemas.microsoft.com/office/drawing/2014/main" id="{92988814-0B51-8823-7CB6-AA7DB6E8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62" y="862640"/>
            <a:ext cx="3490446" cy="46668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Иван Грозный и Щедрин: Стихиры">
            <a:extLst>
              <a:ext uri="{FF2B5EF4-FFF2-40B4-BE49-F238E27FC236}">
                <a16:creationId xmlns:a16="http://schemas.microsoft.com/office/drawing/2014/main" id="{4D95FDD7-27FE-75D6-0D9A-72D6CE88C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8336"/>
            <a:ext cx="4222630" cy="422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04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Асафьев. Балет «Пламя Парижа» («Триумф республики») (The Flames of Paris) |  Belcanto.ru">
            <a:extLst>
              <a:ext uri="{FF2B5EF4-FFF2-40B4-BE49-F238E27FC236}">
                <a16:creationId xmlns:a16="http://schemas.microsoft.com/office/drawing/2014/main" id="{0300E20F-55EA-BF61-E311-F7445B3C2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45" y="2467694"/>
            <a:ext cx="8195094" cy="4106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Сталин и последний в жизни визит в Большой театр | Вокруг Нас | Дзен">
            <a:extLst>
              <a:ext uri="{FF2B5EF4-FFF2-40B4-BE49-F238E27FC236}">
                <a16:creationId xmlns:a16="http://schemas.microsoft.com/office/drawing/2014/main" id="{849C4B14-950A-E4E9-3024-8E0CDE54A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592" y="483078"/>
            <a:ext cx="4488930" cy="3072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21BB0F-F5DC-CB7D-4522-78786EFC7A1E}"/>
              </a:ext>
            </a:extLst>
          </p:cNvPr>
          <p:cNvSpPr txBox="1"/>
          <p:nvPr/>
        </p:nvSpPr>
        <p:spPr>
          <a:xfrm>
            <a:off x="276045" y="159912"/>
            <a:ext cx="3648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Любимая опера И.В Сталина «Пламя Парижа»</a:t>
            </a:r>
          </a:p>
        </p:txBody>
      </p:sp>
    </p:spTree>
    <p:extLst>
      <p:ext uri="{BB962C8B-B14F-4D97-AF65-F5344CB8AC3E}">
        <p14:creationId xmlns:p14="http://schemas.microsoft.com/office/powerpoint/2010/main" val="311881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Всемирный день The Beatles— интересные факты о группе Битлз">
            <a:extLst>
              <a:ext uri="{FF2B5EF4-FFF2-40B4-BE49-F238E27FC236}">
                <a16:creationId xmlns:a16="http://schemas.microsoft.com/office/drawing/2014/main" id="{BBF88AFB-C632-7260-8BAD-7258ABC62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27" b="95859" l="10000" r="99419">
                        <a14:foregroundMark x1="20349" y1="95031" x2="20698" y2="90890"/>
                        <a14:foregroundMark x1="15349" y1="96273" x2="15349" y2="94410"/>
                        <a14:foregroundMark x1="47674" y1="3727" x2="47674" y2="9524"/>
                        <a14:foregroundMark x1="90465" y1="38302" x2="97442" y2="35404"/>
                        <a14:foregroundMark x1="97442" y1="35404" x2="99419" y2="35611"/>
                        <a14:foregroundMark x1="58256" y1="18012" x2="64535" y2="17805"/>
                        <a14:foregroundMark x1="64535" y1="17805" x2="64535" y2="17805"/>
                        <a14:backgroundMark x1="50814" y1="79710" x2="59070" y2="68944"/>
                        <a14:backgroundMark x1="44070" y1="83644" x2="42907" y2="66667"/>
                        <a14:backgroundMark x1="27791" y1="86749" x2="26279" y2="71429"/>
                        <a14:backgroundMark x1="40930" y1="21118" x2="42093" y2="29193"/>
                        <a14:backgroundMark x1="18140" y1="96687" x2="18372" y2="92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3207" y="337777"/>
            <a:ext cx="7851189" cy="440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кво каза Владимир Путин в интервюто си за Тъкър Карлсън - Свят -  DarikNews.bg">
            <a:extLst>
              <a:ext uri="{FF2B5EF4-FFF2-40B4-BE49-F238E27FC236}">
                <a16:creationId xmlns:a16="http://schemas.microsoft.com/office/drawing/2014/main" id="{A0DFE925-798A-BF81-2D72-9153BBC20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58" b="99697" l="9990" r="98991">
                        <a14:foregroundMark x1="49344" y1="53182" x2="47830" y2="89091"/>
                        <a14:foregroundMark x1="50959" y1="49242" x2="42482" y2="52273"/>
                        <a14:foregroundMark x1="42482" y1="52273" x2="37941" y2="58788"/>
                        <a14:foregroundMark x1="37941" y1="58788" x2="43491" y2="86515"/>
                        <a14:foregroundMark x1="43491" y1="86515" x2="43491" y2="93030"/>
                        <a14:foregroundMark x1="43592" y1="96818" x2="51160" y2="97121"/>
                        <a14:foregroundMark x1="51160" y1="97121" x2="68819" y2="93788"/>
                        <a14:foregroundMark x1="68819" y1="93788" x2="77094" y2="94848"/>
                        <a14:foregroundMark x1="70030" y1="97879" x2="71645" y2="42576"/>
                        <a14:foregroundMark x1="67003" y1="37879" x2="80727" y2="40758"/>
                        <a14:foregroundMark x1="80727" y1="40758" x2="88295" y2="47727"/>
                        <a14:foregroundMark x1="88295" y1="47727" x2="98688" y2="75303"/>
                        <a14:foregroundMark x1="98688" y1="75303" x2="98285" y2="89697"/>
                        <a14:foregroundMark x1="98285" y1="89697" x2="94753" y2="98788"/>
                        <a14:foregroundMark x1="94753" y1="98788" x2="70434" y2="96667"/>
                        <a14:foregroundMark x1="77497" y1="46364" x2="84359" y2="58788"/>
                        <a14:foregroundMark x1="84359" y1="58788" x2="91221" y2="89848"/>
                        <a14:foregroundMark x1="91221" y1="89848" x2="79617" y2="81061"/>
                        <a14:foregroundMark x1="79617" y1="81061" x2="87588" y2="68485"/>
                        <a14:foregroundMark x1="87588" y1="68485" x2="88496" y2="74697"/>
                        <a14:foregroundMark x1="93643" y1="72121" x2="92836" y2="84848"/>
                        <a14:foregroundMark x1="92836" y1="84848" x2="92230" y2="75152"/>
                        <a14:foregroundMark x1="92230" y1="75152" x2="94551" y2="74545"/>
                        <a14:foregroundMark x1="96973" y1="63939" x2="98991" y2="99848"/>
                        <a14:foregroundMark x1="67407" y1="16061" x2="61655" y2="6515"/>
                        <a14:foregroundMark x1="61655" y1="6515" x2="56105" y2="5758"/>
                        <a14:foregroundMark x1="56105" y1="5758" x2="49647" y2="10303"/>
                        <a14:foregroundMark x1="49647" y1="10303" x2="49344" y2="112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942" y="2257425"/>
            <a:ext cx="6908058" cy="460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he Beatles - Yesterday">
            <a:hlinkClick r:id="" action="ppaction://media"/>
            <a:extLst>
              <a:ext uri="{FF2B5EF4-FFF2-40B4-BE49-F238E27FC236}">
                <a16:creationId xmlns:a16="http://schemas.microsoft.com/office/drawing/2014/main" id="{A713075A-9439-980C-1B08-245C81519E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7981" y="4549423"/>
            <a:ext cx="3042359" cy="171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628650" y="189332"/>
            <a:ext cx="7886700" cy="1325563"/>
          </a:xfrm>
        </p:spPr>
        <p:txBody>
          <a:bodyPr/>
          <a:lstStyle/>
          <a:p>
            <a:r>
              <a:rPr lang="ru-RU" sz="4000" dirty="0">
                <a:solidFill>
                  <a:schemeClr val="bg1"/>
                </a:solidFill>
              </a:rPr>
              <a:t>Понятие мюзикла и рок-оперы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628650" y="2317330"/>
            <a:ext cx="7886700" cy="43513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/>
                </a:solidFill>
              </a:rPr>
              <a:t>Мюзикл (</a:t>
            </a:r>
            <a:r>
              <a:rPr lang="ru-RU" sz="2400" dirty="0" err="1">
                <a:solidFill>
                  <a:schemeClr val="bg1"/>
                </a:solidFill>
              </a:rPr>
              <a:t>англ.musical</a:t>
            </a:r>
            <a:r>
              <a:rPr lang="ru-RU" sz="2400" dirty="0">
                <a:solidFill>
                  <a:schemeClr val="bg1"/>
                </a:solidFill>
              </a:rPr>
              <a:t>) – один из самых сложных жанров, в котором слились драматическое, музыкальное, вокальное, хореографическое, пластическое искусства. Жанр сформировался на следующих видах театральной деятельности: </a:t>
            </a:r>
            <a:r>
              <a:rPr lang="ru-RU" sz="2400" dirty="0" err="1">
                <a:solidFill>
                  <a:schemeClr val="bg1"/>
                </a:solidFill>
              </a:rPr>
              <a:t>минстрел</a:t>
            </a:r>
            <a:r>
              <a:rPr lang="ru-RU" sz="2400" dirty="0">
                <a:solidFill>
                  <a:schemeClr val="bg1"/>
                </a:solidFill>
              </a:rPr>
              <a:t>-шоу, бурлеск, водевиль, оперетта.</a:t>
            </a:r>
            <a:r>
              <a:rPr lang="ru-RU" sz="2400" dirty="0"/>
              <a:t> 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/>
                </a:solidFill>
              </a:rPr>
              <a:t>Рок-оперы являются разновидностью мюзикла и представляют собой музыкально-сценические произведения, где в ариях, исполняемых множеством вокалистов по ролям, раскрывается сюжет оперы. При этом по музыке арии написаны в стиле рок, на сцене могут вместе с солистами присутствовать гитаристы и прочие рок-музыканты.</a:t>
            </a:r>
            <a:r>
              <a:rPr lang="ru-RU" sz="2400" dirty="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0" y="-19799"/>
            <a:ext cx="9213011" cy="2449513"/>
          </a:xfrm>
          <a:solidFill>
            <a:schemeClr val="accent5">
              <a:lumMod val="50000"/>
            </a:schemeClr>
          </a:solidFill>
        </p:spPr>
        <p:txBody>
          <a:bodyPr/>
          <a:lstStyle/>
          <a:p>
            <a:r>
              <a:rPr lang="ru-RU" sz="1800" dirty="0">
                <a:solidFill>
                  <a:schemeClr val="bg1"/>
                </a:solidFill>
              </a:rPr>
              <a:t> В «Веселых ребятах» с участием джаз-банда </a:t>
            </a:r>
            <a:r>
              <a:rPr lang="ru-RU" sz="1800" dirty="0" err="1">
                <a:solidFill>
                  <a:schemeClr val="bg1"/>
                </a:solidFill>
              </a:rPr>
              <a:t>Л.Утесова</a:t>
            </a:r>
            <a:r>
              <a:rPr lang="ru-RU" sz="1800" dirty="0">
                <a:solidFill>
                  <a:schemeClr val="bg1"/>
                </a:solidFill>
              </a:rPr>
              <a:t> звучат несколько музыкальных номеров, которые являются полноправными участниками фильма. Поэтому принято рассматривать этот фильм как первый российский мюзикл.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С середины 1960-х годов в СССР предпринимались попытки ставить мюзиклы, которые  были связаны с творчеством  российских рок-композиторов Это спектакли режиссера </a:t>
            </a:r>
            <a:r>
              <a:rPr lang="ru-RU" sz="1800" dirty="0" err="1">
                <a:solidFill>
                  <a:schemeClr val="bg1"/>
                </a:solidFill>
              </a:rPr>
              <a:t>М.Захарова</a:t>
            </a:r>
            <a:r>
              <a:rPr lang="ru-RU" sz="1800" dirty="0">
                <a:solidFill>
                  <a:schemeClr val="bg1"/>
                </a:solidFill>
              </a:rPr>
              <a:t> «Тиль» ( музыка </a:t>
            </a:r>
            <a:r>
              <a:rPr lang="ru-RU" sz="1800" dirty="0" err="1">
                <a:solidFill>
                  <a:schemeClr val="bg1"/>
                </a:solidFill>
              </a:rPr>
              <a:t>Г.Гладкова</a:t>
            </a:r>
            <a:r>
              <a:rPr lang="ru-RU" sz="1800" dirty="0">
                <a:solidFill>
                  <a:schemeClr val="bg1"/>
                </a:solidFill>
              </a:rPr>
              <a:t>), «Звезда и смерть Хоакина </a:t>
            </a:r>
            <a:r>
              <a:rPr lang="ru-RU" sz="1800" dirty="0" err="1">
                <a:solidFill>
                  <a:schemeClr val="bg1"/>
                </a:solidFill>
              </a:rPr>
              <a:t>Мурьетты</a:t>
            </a:r>
            <a:r>
              <a:rPr lang="ru-RU" sz="1800" dirty="0">
                <a:solidFill>
                  <a:schemeClr val="bg1"/>
                </a:solidFill>
              </a:rPr>
              <a:t>» и «Юнона и Авось»(музыка </a:t>
            </a:r>
            <a:r>
              <a:rPr lang="ru-RU" sz="1800" dirty="0" err="1">
                <a:solidFill>
                  <a:schemeClr val="bg1"/>
                </a:solidFill>
              </a:rPr>
              <a:t>А.Рыбникова</a:t>
            </a:r>
            <a:r>
              <a:rPr lang="ru-RU" sz="1800" dirty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19461" name="Picture 5" descr="veselyerebjata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26" y="2717799"/>
            <a:ext cx="1846262" cy="2608263"/>
          </a:xfrm>
          <a:prstGeom prst="rect">
            <a:avLst/>
          </a:prstGeom>
          <a:noFill/>
        </p:spPr>
      </p:pic>
      <p:pic>
        <p:nvPicPr>
          <p:cNvPr id="19467" name="Picture 11" descr="til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54238" y="2610240"/>
            <a:ext cx="2190750" cy="3954462"/>
          </a:xfrm>
          <a:prstGeom prst="rect">
            <a:avLst/>
          </a:prstGeom>
          <a:noFill/>
        </p:spPr>
      </p:pic>
      <p:pic>
        <p:nvPicPr>
          <p:cNvPr id="19469" name="Picture 13" descr="R-8068876-1454530978-44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2775" y="3094038"/>
            <a:ext cx="2312988" cy="2565400"/>
          </a:xfrm>
          <a:prstGeom prst="rect">
            <a:avLst/>
          </a:prstGeom>
          <a:noFill/>
        </p:spPr>
      </p:pic>
      <p:pic>
        <p:nvPicPr>
          <p:cNvPr id="19471" name="Picture 15" descr="3481877_yunona_i_avos_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38950" y="2911475"/>
            <a:ext cx="2220913" cy="2220913"/>
          </a:xfrm>
          <a:prstGeom prst="rect">
            <a:avLst/>
          </a:prstGeom>
          <a:noFill/>
        </p:spPr>
      </p:pic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155575" y="5459413"/>
            <a:ext cx="19034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000">
                <a:solidFill>
                  <a:schemeClr val="bg1"/>
                </a:solidFill>
              </a:rPr>
              <a:t>Настоящим хитом того времени стала композиция из фильма ЛЕГКО НА СЕРДЦЕ ОТ ПЕСНИ ВЕСЕЛОЙ</a:t>
            </a:r>
          </a:p>
          <a:p>
            <a:r>
              <a:rPr lang="ru-RU" sz="1000">
                <a:solidFill>
                  <a:schemeClr val="bg1"/>
                </a:solidFill>
              </a:rPr>
              <a:t>Музыка И. Дунаевский, слова В. Лебедев-Кумач</a:t>
            </a:r>
          </a:p>
          <a:p>
            <a:endParaRPr lang="ru-RU" sz="1000">
              <a:solidFill>
                <a:schemeClr val="bg1"/>
              </a:solidFill>
            </a:endParaRP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4440238" y="5659438"/>
            <a:ext cx="2338387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Спектакль шёл на сцене театра Ленком 17 сезонов и был показан 1050 раз</a:t>
            </a:r>
            <a:r>
              <a:rPr lang="en-US"/>
              <a:t> </a:t>
            </a: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6864350" y="5513388"/>
            <a:ext cx="21145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Романс </a:t>
            </a:r>
            <a:r>
              <a:rPr lang="ru-RU" sz="1000">
                <a:solidFill>
                  <a:schemeClr val="bg1"/>
                </a:solidFill>
              </a:rPr>
              <a:t>из рок-оперы </a:t>
            </a:r>
            <a:r>
              <a:rPr lang="en-US" sz="1000">
                <a:solidFill>
                  <a:schemeClr val="bg1"/>
                </a:solidFill>
              </a:rPr>
              <a:t>"Я тебя никогда не забуду" со временем обрел самостоятельную жизнь, - вне спектакля и его сюжета. Он стал известен всей стране</a:t>
            </a:r>
            <a:r>
              <a:rPr lang="ru-RU" sz="1000">
                <a:solidFill>
                  <a:schemeClr val="bg1"/>
                </a:solidFill>
              </a:rPr>
              <a:t>.</a:t>
            </a:r>
            <a:endParaRPr lang="en-US" sz="1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401</TotalTime>
  <Words>627</Words>
  <Application>Microsoft Office PowerPoint</Application>
  <PresentationFormat>Экран (4:3)</PresentationFormat>
  <Paragraphs>22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Google Sans</vt:lpstr>
      <vt:lpstr>Times New Roman</vt:lpstr>
      <vt:lpstr>Office Theme</vt:lpstr>
      <vt:lpstr>Популярные хиты из мюзиклов и  рок-опер</vt:lpstr>
      <vt:lpstr>Слово «ХИТ»  означает удар, толчок, попадание в цель.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Понятие мюзикла и рок-оперы</vt:lpstr>
      <vt:lpstr> В «Веселых ребятах» с участием джаз-банда Л.Утесова звучат несколько музыкальных номеров, которые являются полноправными участниками фильма. Поэтому принято рассматривать этот фильм как первый российский мюзикл. С середины 1960-х годов в СССР предпринимались попытки ставить мюзиклы, которые  были связаны с творчеством  российских рок-композиторов Это спектакли режиссера М.Захарова «Тиль» ( музыка Г.Гладкова), «Звезда и смерть Хоакина Мурьетты» и «Юнона и Авось»(музыка А.Рыбникова)</vt:lpstr>
      <vt:lpstr>Презентация PowerPoint</vt:lpstr>
      <vt:lpstr>Мюзикл «Нотер-Дам де Пари», поставленный по сюжету романа Виктора Гюго. Созданная композитором Риккардо Коччанте и поэтом Люком Пламондоном композиция «Belle» имела небывалый успех, а также была признана лучшей песней пятидесятилетия. Что по праву дает ей право обойти другие хиты из мюзиклов и рок-опер.  </vt:lpstr>
      <vt:lpstr>С 1999 года в Росии были поставлены следующие мюзиклы: «Метро», «Нотр-Дам», «Чикаго», «42 улица», «Иствикские ведьмы». Грандиозным и успешным мог стать российский мюзикл «Норд-Ост», но страшная трагедия  с                             заложниками на                             Дубровке навсегда                             зачеркнула этот проект.               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PF PRESENTATION</dc:title>
  <dc:creator>User</dc:creator>
  <cp:lastModifiedBy>User</cp:lastModifiedBy>
  <cp:revision>6</cp:revision>
  <dcterms:created xsi:type="dcterms:W3CDTF">2020-01-16T11:16:00Z</dcterms:created>
  <dcterms:modified xsi:type="dcterms:W3CDTF">2024-03-16T10:02:36Z</dcterms:modified>
</cp:coreProperties>
</file>