
<file path=[Content_Types].xml><?xml version="1.0" encoding="utf-8"?>
<Types xmlns="http://schemas.openxmlformats.org/package/2006/content-types">
  <Default Extension="jpeg" ContentType="image/jpeg"/>
  <Default Extension="JPG" ContentType="image/.jp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2" r:id="rId3"/>
    <p:sldId id="270" r:id="rId4"/>
    <p:sldId id="257" r:id="rId5"/>
    <p:sldId id="261" r:id="rId6"/>
    <p:sldId id="262" r:id="rId7"/>
    <p:sldId id="260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9900FF"/>
    <a:srgbClr val="006600"/>
    <a:srgbClr val="FF9999"/>
    <a:srgbClr val="000000"/>
    <a:srgbClr val="5F5F5F"/>
    <a:srgbClr val="4D4D4D"/>
    <a:srgbClr val="33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-2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ru-RU" dirty="0">
                <a:latin typeface="Arial" panose="020B0604020202020204" pitchFamily="34" charset="0"/>
              </a:rPr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ru-RU" dirty="0">
                <a:latin typeface="Arial" panose="020B0604020202020204" pitchFamily="34" charset="0"/>
              </a:rPr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ru-RU" dirty="0">
                <a:latin typeface="Arial" panose="020B0604020202020204" pitchFamily="34" charset="0"/>
              </a:rPr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ru-RU" dirty="0">
                <a:latin typeface="Arial" panose="020B0604020202020204" pitchFamily="34" charset="0"/>
              </a:rPr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ru-RU" dirty="0">
                <a:latin typeface="Arial" panose="020B0604020202020204" pitchFamily="34" charset="0"/>
              </a:rPr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ru-RU" dirty="0">
                <a:latin typeface="Arial" panose="020B0604020202020204" pitchFamily="34" charset="0"/>
              </a:rPr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ru-RU" dirty="0">
                <a:latin typeface="Arial" panose="020B0604020202020204" pitchFamily="34" charset="0"/>
              </a:rPr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ru-RU" dirty="0">
                <a:latin typeface="Arial" panose="020B0604020202020204" pitchFamily="34" charset="0"/>
              </a:rPr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ru-RU" dirty="0">
                <a:latin typeface="Arial" panose="020B0604020202020204" pitchFamily="34" charset="0"/>
              </a:rPr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ru-RU" dirty="0">
                <a:latin typeface="Arial" panose="020B0604020202020204" pitchFamily="34" charset="0"/>
              </a:rPr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ru-RU" dirty="0">
                <a:latin typeface="Arial" panose="020B0604020202020204" pitchFamily="34" charset="0"/>
              </a:rPr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ru-RU" dirty="0">
                <a:latin typeface="Arial" panose="020B0604020202020204" pitchFamily="34" charset="0"/>
              </a:rPr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ru-RU" dirty="0">
                <a:latin typeface="Arial" panose="020B0604020202020204" pitchFamily="34" charset="0"/>
              </a:rPr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dirty="0"/>
              <a:t>Образец заголовка</a:t>
            </a:r>
            <a:endParaRPr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dirty="0"/>
              <a:t>Образец текста</a:t>
            </a:r>
            <a:endParaRPr dirty="0"/>
          </a:p>
          <a:p>
            <a:pPr lvl="1"/>
            <a:r>
              <a:rPr dirty="0"/>
              <a:t>Второй уровень</a:t>
            </a:r>
            <a:endParaRPr dirty="0"/>
          </a:p>
          <a:p>
            <a:pPr lvl="2"/>
            <a:r>
              <a:rPr dirty="0"/>
              <a:t>Третий уровень</a:t>
            </a:r>
            <a:endParaRPr dirty="0"/>
          </a:p>
          <a:p>
            <a:pPr lvl="3"/>
            <a:r>
              <a:rPr dirty="0"/>
              <a:t>Четвертый уровень</a:t>
            </a:r>
            <a:endParaRPr dirty="0"/>
          </a:p>
          <a:p>
            <a:pPr lvl="4"/>
            <a:r>
              <a:rPr dirty="0"/>
              <a:t>Пятый уровень</a:t>
            </a:r>
            <a:endParaRPr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ru-RU" dirty="0">
                <a:latin typeface="Arial" panose="020B0604020202020204" pitchFamily="34" charset="0"/>
              </a:rPr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png"/><Relationship Id="rId3" Type="http://schemas.openxmlformats.org/officeDocument/2006/relationships/image" Target="../media/image17.GIF"/><Relationship Id="rId2" Type="http://schemas.openxmlformats.org/officeDocument/2006/relationships/image" Target="../media/image16.png"/><Relationship Id="rId1" Type="http://schemas.openxmlformats.org/officeDocument/2006/relationships/image" Target="../media/image15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microsoft.com/office/2007/relationships/media" Target="file:///G:\p.i.chaykovskiy._shelkunchik_-_vals_cvetov.mp3" TargetMode="External"/><Relationship Id="rId7" Type="http://schemas.openxmlformats.org/officeDocument/2006/relationships/audio" Target="file:///G:\p.i.chaykovskiy._shelkunchik_-_vals_cvetov.mp3" TargetMode="Externa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0" Type="http://schemas.openxmlformats.org/officeDocument/2006/relationships/slideLayout" Target="../slideLayouts/slideLayout13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Picture 5" descr="J01754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684213" y="260350"/>
            <a:ext cx="7416800" cy="20558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ru-RU" sz="2400" b="1" i="1" kern="1200" cap="none" spc="0" normalizeH="0" baseline="0" noProof="0" smtClean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+mn-cs"/>
              </a:rPr>
              <a:t>ИНТЕГРИРОВАННЫЙ УРОК ЛИТЕРАТУРЫ И БИОЛОГИИ В 6 КЛАССЕ ПО ТЕМЕ:</a:t>
            </a:r>
            <a:r>
              <a:rPr kumimoji="0" lang="ru-RU" sz="2400" kern="1200" cap="none" spc="0" normalizeH="0" baseline="0" noProof="0" smtClean="0">
                <a:latin typeface="Arial" panose="020B0604020202020204" pitchFamily="34" charset="0"/>
                <a:ea typeface="+mn-ea"/>
                <a:cs typeface="+mn-cs"/>
              </a:rPr>
              <a:t> </a:t>
            </a:r>
            <a:endParaRPr kumimoji="0" lang="ru-RU" sz="2400" kern="1200" cap="none" spc="0" normalizeH="0" baseline="0" noProof="0" smtClean="0">
              <a:latin typeface="Arial" panose="020B0604020202020204" pitchFamily="34" charset="0"/>
              <a:ea typeface="+mn-ea"/>
              <a:cs typeface="+mn-cs"/>
            </a:endParaRPr>
          </a:p>
          <a:p>
            <a:pPr marR="0" algn="ct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ru-RU" sz="54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>«ЛЕГЕНДЫ И ЦВЕТЫ»</a:t>
            </a:r>
            <a:endParaRPr kumimoji="0" lang="ru-RU" sz="5400" b="1" kern="1200" cap="none" spc="0" normalizeH="0" baseline="0" noProof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anose="03010101010201010101" pitchFamily="66" charset="0"/>
              <a:ea typeface="+mn-ea"/>
              <a:cs typeface="+mn-cs"/>
            </a:endParaRPr>
          </a:p>
        </p:txBody>
      </p:sp>
      <p:sp>
        <p:nvSpPr>
          <p:cNvPr id="2052" name="Rectangle 8"/>
          <p:cNvSpPr/>
          <p:nvPr/>
        </p:nvSpPr>
        <p:spPr>
          <a:xfrm>
            <a:off x="1532255" y="4796155"/>
            <a:ext cx="761174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2000" i="1" dirty="0">
                <a:solidFill>
                  <a:schemeClr val="bg2"/>
                </a:solidFill>
                <a:latin typeface="Arial" panose="020B0604020202020204" pitchFamily="34" charset="0"/>
              </a:rPr>
              <a:t>Составители:</a:t>
            </a:r>
            <a:endParaRPr sz="2000" i="1" dirty="0">
              <a:solidFill>
                <a:schemeClr val="bg2"/>
              </a:solidFill>
              <a:latin typeface="Arial" panose="020B0604020202020204" pitchFamily="34" charset="0"/>
            </a:endParaRPr>
          </a:p>
          <a:p>
            <a:r>
              <a:rPr sz="2000" i="1" dirty="0">
                <a:solidFill>
                  <a:schemeClr val="bg2"/>
                </a:solidFill>
                <a:latin typeface="Arial" panose="020B0604020202020204" pitchFamily="34" charset="0"/>
              </a:rPr>
              <a:t>учитель биологии М</a:t>
            </a:r>
            <a:r>
              <a:rPr lang="ru-RU" sz="2000" i="1" dirty="0">
                <a:solidFill>
                  <a:schemeClr val="bg2"/>
                </a:solidFill>
                <a:latin typeface="Arial" panose="020B0604020202020204" pitchFamily="34" charset="0"/>
              </a:rPr>
              <a:t>Б</a:t>
            </a:r>
            <a:r>
              <a:rPr sz="2000" i="1" dirty="0">
                <a:solidFill>
                  <a:schemeClr val="bg2"/>
                </a:solidFill>
                <a:latin typeface="Arial" panose="020B0604020202020204" pitchFamily="34" charset="0"/>
              </a:rPr>
              <a:t>ОУ «Лицей № 2» г. Чебоксары </a:t>
            </a:r>
            <a:endParaRPr sz="2000" i="1" dirty="0">
              <a:solidFill>
                <a:schemeClr val="bg2"/>
              </a:solidFill>
              <a:latin typeface="Arial" panose="020B0604020202020204" pitchFamily="34" charset="0"/>
            </a:endParaRPr>
          </a:p>
          <a:p>
            <a:r>
              <a:rPr sz="2000" b="1" i="1" dirty="0">
                <a:solidFill>
                  <a:schemeClr val="bg2"/>
                </a:solidFill>
                <a:latin typeface="Arial" panose="020B0604020202020204" pitchFamily="34" charset="0"/>
              </a:rPr>
              <a:t>Тихонова Лариса Александровна</a:t>
            </a:r>
            <a:endParaRPr sz="2000" b="1" i="1" dirty="0">
              <a:solidFill>
                <a:schemeClr val="bg2"/>
              </a:solidFill>
              <a:latin typeface="Arial" panose="020B0604020202020204" pitchFamily="34" charset="0"/>
            </a:endParaRPr>
          </a:p>
          <a:p>
            <a:r>
              <a:rPr sz="2000" i="1" dirty="0">
                <a:solidFill>
                  <a:schemeClr val="bg2"/>
                </a:solidFill>
                <a:latin typeface="Arial" panose="020B0604020202020204" pitchFamily="34" charset="0"/>
              </a:rPr>
              <a:t>учитель литературы М</a:t>
            </a:r>
            <a:r>
              <a:rPr lang="ru-RU" sz="2000" i="1" dirty="0">
                <a:solidFill>
                  <a:schemeClr val="bg2"/>
                </a:solidFill>
                <a:latin typeface="Arial" panose="020B0604020202020204" pitchFamily="34" charset="0"/>
              </a:rPr>
              <a:t>Б</a:t>
            </a:r>
            <a:r>
              <a:rPr sz="2000" i="1" dirty="0">
                <a:solidFill>
                  <a:schemeClr val="bg2"/>
                </a:solidFill>
                <a:latin typeface="Arial" panose="020B0604020202020204" pitchFamily="34" charset="0"/>
              </a:rPr>
              <a:t>ОУ «СОШ № 38» г. Чебоксары</a:t>
            </a:r>
            <a:endParaRPr sz="2000" i="1" dirty="0">
              <a:solidFill>
                <a:schemeClr val="bg2"/>
              </a:solidFill>
              <a:latin typeface="Arial" panose="020B0604020202020204" pitchFamily="34" charset="0"/>
            </a:endParaRPr>
          </a:p>
          <a:p>
            <a:r>
              <a:rPr sz="2000" b="1" i="1" dirty="0">
                <a:solidFill>
                  <a:schemeClr val="bg2"/>
                </a:solidFill>
                <a:latin typeface="Arial" panose="020B0604020202020204" pitchFamily="34" charset="0"/>
              </a:rPr>
              <a:t>Митрофанова Любовь Петровна</a:t>
            </a:r>
            <a:endParaRPr sz="2000" b="1" i="1" dirty="0">
              <a:solidFill>
                <a:schemeClr val="bg2"/>
              </a:solidFill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endParaRPr sz="2000" b="1" i="1" dirty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7" descr="AG00142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766610">
            <a:off x="1639888" y="2963863"/>
            <a:ext cx="3382962" cy="3455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Picture 8" descr="AG00142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1029083">
            <a:off x="423863" y="2887663"/>
            <a:ext cx="2474912" cy="369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Picture 9" descr="AG00142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40745">
            <a:off x="393700" y="763588"/>
            <a:ext cx="3625850" cy="5240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7" name="WordArt 11"/>
          <p:cNvSpPr>
            <a:spLocks noChangeArrowheads="1" noChangeShapeType="1" noTextEdit="1"/>
          </p:cNvSpPr>
          <p:nvPr/>
        </p:nvSpPr>
        <p:spPr bwMode="auto">
          <a:xfrm>
            <a:off x="1979913" y="3789042"/>
            <a:ext cx="5715040" cy="2857520"/>
          </a:xfrm>
          <a:prstGeom prst="rect">
            <a:avLst/>
          </a:prstGeom>
        </p:spPr>
        <p:txBody>
          <a:bodyPr spcFirstLastPara="1" wrap="none" numCol="1" fromWordArt="1">
            <a:prstTxWarp prst="textArchUp">
              <a:avLst>
                <a:gd name="adj" fmla="val 10971254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400" b="0" i="0" u="none" strike="noStrike" kern="10" cap="none" spc="0" normalizeH="0" baseline="0" noProof="0" dirty="0" smtClean="0">
                <a:ln w="9525">
                  <a:solidFill>
                    <a:srgbClr val="000000"/>
                  </a:solidFill>
                  <a:round/>
                </a:ln>
                <a:gradFill rotWithShape="1">
                  <a:gsLst>
                    <a:gs pos="0">
                      <a:srgbClr val="D60093"/>
                    </a:gs>
                    <a:gs pos="100000">
                      <a:srgbClr val="CC99FF"/>
                    </a:gs>
                  </a:gsLst>
                  <a:path path="rect">
                    <a:fillToRect r="100000" b="100000"/>
                  </a:path>
                </a:gra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СПАСИБО</a:t>
            </a:r>
            <a:endParaRPr kumimoji="0" lang="ru-RU" sz="2800" b="0" i="0" u="none" strike="noStrike" kern="10" cap="none" spc="0" normalizeH="0" baseline="0" noProof="0" dirty="0" smtClean="0">
              <a:ln w="9525">
                <a:solidFill>
                  <a:srgbClr val="000000"/>
                </a:solidFill>
                <a:round/>
              </a:ln>
              <a:gradFill rotWithShape="1">
                <a:gsLst>
                  <a:gs pos="0">
                    <a:srgbClr val="D60093"/>
                  </a:gs>
                  <a:gs pos="100000">
                    <a:srgbClr val="CC99FF"/>
                  </a:gs>
                </a:gsLst>
                <a:path path="rect">
                  <a:fillToRect r="100000" b="100000"/>
                </a:path>
              </a:gra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400" b="0" i="0" u="none" strike="noStrike" kern="10" cap="none" spc="0" normalizeH="0" baseline="0" noProof="0" dirty="0" smtClean="0">
                <a:ln w="9525">
                  <a:solidFill>
                    <a:srgbClr val="000000"/>
                  </a:solidFill>
                  <a:round/>
                </a:ln>
                <a:gradFill rotWithShape="1">
                  <a:gsLst>
                    <a:gs pos="0">
                      <a:srgbClr val="D60093"/>
                    </a:gs>
                    <a:gs pos="100000">
                      <a:srgbClr val="CC99FF"/>
                    </a:gs>
                  </a:gsLst>
                  <a:path path="rect">
                    <a:fillToRect r="100000" b="100000"/>
                  </a:path>
                </a:gra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 ЗА</a:t>
            </a:r>
            <a:endParaRPr kumimoji="0" lang="ru-RU" sz="2400" b="0" i="0" u="none" strike="noStrike" kern="10" cap="none" spc="0" normalizeH="0" baseline="0" noProof="0" dirty="0" smtClean="0">
              <a:ln w="9525">
                <a:solidFill>
                  <a:srgbClr val="000000"/>
                </a:solidFill>
                <a:round/>
              </a:ln>
              <a:gradFill rotWithShape="1">
                <a:gsLst>
                  <a:gs pos="0">
                    <a:srgbClr val="D60093"/>
                  </a:gs>
                  <a:gs pos="100000">
                    <a:srgbClr val="CC99FF"/>
                  </a:gs>
                </a:gsLst>
                <a:path path="rect">
                  <a:fillToRect r="100000" b="100000"/>
                </a:path>
              </a:gra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400" b="0" i="0" u="none" strike="noStrike" kern="10" cap="none" spc="0" normalizeH="0" baseline="0" noProof="0" dirty="0" smtClean="0">
                <a:ln w="9525">
                  <a:solidFill>
                    <a:srgbClr val="000000"/>
                  </a:solidFill>
                  <a:round/>
                </a:ln>
                <a:gradFill rotWithShape="1">
                  <a:gsLst>
                    <a:gs pos="0">
                      <a:srgbClr val="D60093"/>
                    </a:gs>
                    <a:gs pos="100000">
                      <a:srgbClr val="CC99FF"/>
                    </a:gs>
                  </a:gsLst>
                  <a:path path="rect">
                    <a:fillToRect r="100000" b="100000"/>
                  </a:path>
                </a:gra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 ВНИМАНИЕ !</a:t>
            </a:r>
            <a:endParaRPr kumimoji="0" lang="ru-RU" sz="2400" b="0" i="0" u="none" strike="noStrike" kern="10" cap="none" spc="0" normalizeH="0" baseline="0" noProof="0" dirty="0" smtClean="0">
              <a:ln w="9525">
                <a:solidFill>
                  <a:srgbClr val="000000"/>
                </a:solidFill>
                <a:round/>
              </a:ln>
              <a:gradFill rotWithShape="1">
                <a:gsLst>
                  <a:gs pos="0">
                    <a:srgbClr val="D60093"/>
                  </a:gs>
                  <a:gs pos="100000">
                    <a:srgbClr val="CC99FF"/>
                  </a:gs>
                </a:gsLst>
                <a:path path="rect">
                  <a:fillToRect r="100000" b="100000"/>
                </a:path>
              </a:gra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pic>
        <p:nvPicPr>
          <p:cNvPr id="11270" name="Picture 12" descr="WB01294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1975" y="3228975"/>
            <a:ext cx="400050" cy="400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1" name="Picture 13" descr="WB01294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1975" y="3228975"/>
            <a:ext cx="400050" cy="400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2" name="Picture 14" descr="WB01294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1975" y="3228975"/>
            <a:ext cx="400050" cy="400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3" name="Picture 15" descr="WB01294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5918" y="2400300"/>
            <a:ext cx="400050" cy="400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4" name="Picture 16" descr="AG00130_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903614">
            <a:off x="6965950" y="2501900"/>
            <a:ext cx="649288" cy="58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5" name="Picture 17" descr="AG00130_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684510">
            <a:off x="1042988" y="1628775"/>
            <a:ext cx="576262" cy="495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6" name="Picture 18" descr="WB01294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1666777">
            <a:off x="6523038" y="849313"/>
            <a:ext cx="720725" cy="579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7" name="Picture 19" descr="WB01292_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8175" y="4908550"/>
            <a:ext cx="792163" cy="792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,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,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sz="6600" dirty="0">
                <a:solidFill>
                  <a:srgbClr val="333300"/>
                </a:solidFill>
                <a:latin typeface="Monotype Corsiva" panose="03010101010201010101" pitchFamily="66" charset="0"/>
              </a:rPr>
              <a:t>Цели  урока:</a:t>
            </a:r>
            <a:r>
              <a:rPr dirty="0"/>
              <a:t> </a:t>
            </a:r>
            <a:br>
              <a:rPr dirty="0"/>
            </a:br>
            <a:endParaRPr dirty="0"/>
          </a:p>
        </p:txBody>
      </p:sp>
      <p:sp>
        <p:nvSpPr>
          <p:cNvPr id="22531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5986463" cy="4525963"/>
          </a:xfrm>
          <a:ln/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90000"/>
              </a:lnSpc>
              <a:buClrTx/>
              <a:buSzTx/>
              <a:buFontTx/>
              <a:buNone/>
            </a:pPr>
            <a:r>
              <a:rPr sz="2800" dirty="0">
                <a:solidFill>
                  <a:srgbClr val="006600"/>
                </a:solidFill>
                <a:latin typeface="Monotype Corsiva" panose="03010101010201010101" pitchFamily="66" charset="0"/>
              </a:rPr>
              <a:t>   </a:t>
            </a:r>
            <a:r>
              <a:rPr sz="4800" dirty="0">
                <a:solidFill>
                  <a:srgbClr val="006600"/>
                </a:solidFill>
                <a:latin typeface="Monotype Corsiva" panose="03010101010201010101" pitchFamily="66" charset="0"/>
              </a:rPr>
              <a:t>1. Познакомиться  с легендами народов мира о цветах </a:t>
            </a:r>
            <a:endParaRPr sz="4800" dirty="0">
              <a:solidFill>
                <a:srgbClr val="006600"/>
              </a:solidFill>
              <a:latin typeface="Monotype Corsiva" panose="03010101010201010101" pitchFamily="66" charset="0"/>
            </a:endParaRPr>
          </a:p>
          <a:p>
            <a:pPr eaLnBrk="1" hangingPunct="1">
              <a:lnSpc>
                <a:spcPct val="90000"/>
              </a:lnSpc>
              <a:buClrTx/>
              <a:buSzTx/>
              <a:buFontTx/>
              <a:buNone/>
            </a:pPr>
            <a:r>
              <a:rPr sz="4800" dirty="0">
                <a:solidFill>
                  <a:srgbClr val="006600"/>
                </a:solidFill>
                <a:latin typeface="Monotype Corsiva" panose="03010101010201010101" pitchFamily="66" charset="0"/>
              </a:rPr>
              <a:t> 2. Изучить  особенности строения цветка</a:t>
            </a:r>
            <a:endParaRPr sz="4800" dirty="0">
              <a:solidFill>
                <a:srgbClr val="0066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3076" name="Picture 4" descr="vaso08"/>
          <p:cNvPicPr>
            <a:picLocks noChangeAspect="1"/>
          </p:cNvPicPr>
          <p:nvPr>
            <p:ph sz="half" idx="2"/>
          </p:nvPr>
        </p:nvPicPr>
        <p:blipFill>
          <a:blip r:embed="rId1"/>
          <a:srcRect/>
          <a:stretch>
            <a:fillRect/>
          </a:stretch>
        </p:blipFill>
        <p:spPr>
          <a:xfrm>
            <a:off x="6516688" y="908050"/>
            <a:ext cx="2447925" cy="5016500"/>
          </a:xfrm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1">
                                            <p:txEl>
                                              <p:charRg st="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1">
                                            <p:txEl>
                                              <p:charRg st="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531">
                                            <p:txEl>
                                              <p:charRg st="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531">
                                            <p:txEl>
                                              <p:charRg st="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2531">
                                            <p:txEl>
                                              <p:charRg st="0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56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531">
                                            <p:txEl>
                                              <p:charRg st="56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531">
                                            <p:txEl>
                                              <p:charRg st="56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531">
                                            <p:txEl>
                                              <p:charRg st="56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531">
                                            <p:txEl>
                                              <p:charRg st="56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2531">
                                            <p:txEl>
                                              <p:charRg st="56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4" descr="81909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971550" y="404813"/>
            <a:ext cx="669607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ru-RU" sz="2400" kern="1200" cap="none" spc="0" normalizeH="0" baseline="0" noProof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+mn-ea"/>
                <a:cs typeface="+mn-cs"/>
              </a:rPr>
              <a:t>«ВАЛЬС ЦВЕТОВ» П. И. ЧАЙКОВСКИЙ</a:t>
            </a:r>
            <a:endParaRPr kumimoji="0" lang="ru-RU" sz="2400" kern="1200" cap="none" spc="0" normalizeH="0" baseline="0" noProof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3078" name="Picture 6" descr="8190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9" name="Picture 7" descr="FLOWER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0" name="Picture 8" descr="IMG000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1" name="Picture 9" descr="IMG000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3" name="Picture 11" descr="1320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7" name="p.i.chaykovskiy._shelkunchik_-_vals_cvetov.mp3">
            <a:hlinkClick r:id="" action="ppaction://media"/>
          </p:cNvPr>
          <p:cNvPicPr>
            <a:picLocks noRot="1"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11188" y="5661025"/>
            <a:ext cx="593725" cy="593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6" name="Text Box 18"/>
          <p:cNvSpPr txBox="1"/>
          <p:nvPr/>
        </p:nvSpPr>
        <p:spPr>
          <a:xfrm>
            <a:off x="1706563" y="1401763"/>
            <a:ext cx="1570037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4107" name="Text Box 19"/>
          <p:cNvSpPr txBox="1"/>
          <p:nvPr/>
        </p:nvSpPr>
        <p:spPr>
          <a:xfrm>
            <a:off x="1779588" y="1401763"/>
            <a:ext cx="8477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3092" name="Rectangle 20"/>
          <p:cNvSpPr>
            <a:spLocks noChangeArrowheads="1"/>
          </p:cNvSpPr>
          <p:nvPr/>
        </p:nvSpPr>
        <p:spPr bwMode="auto">
          <a:xfrm>
            <a:off x="395288" y="1406525"/>
            <a:ext cx="8497888" cy="22272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800" b="0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    </a:t>
            </a:r>
            <a:r>
              <a:rPr kumimoji="0" lang="ru-RU" sz="2800" b="0" i="1" u="none" strike="noStrike" kern="1200" cap="none" spc="0" normalizeH="0" baseline="0" noProof="0" smtClean="0">
                <a:ln>
                  <a:noFill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Нет на земле ничего прекраснее и нежнее цветов – этого хрупкого и драгоценного дара природы. Нет ничего поэтичнее и живописнее цветов – этой чудесной музыки, удивительной гармонии форм, линий, красоты.</a:t>
            </a:r>
            <a:r>
              <a:rPr kumimoji="0" lang="ru-RU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,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,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,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,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0"/>
                            </p:stCondLst>
                            <p:childTnLst>
                              <p:par>
                                <p:cTn id="2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0"/>
                            </p:stCondLst>
                            <p:childTnLst>
                              <p:par>
                                <p:cTn id="3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384184" fill="hold"/>
                                        <p:tgtEl>
                                          <p:spTgt spid="30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>
                                            <p:txEl>
                                              <p:charRg st="0" end="2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500"/>
                                        <p:tgtEl>
                                          <p:spTgt spid="3092">
                                            <p:txEl>
                                              <p:charRg st="0" end="2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500"/>
                                        <p:tgtEl>
                                          <p:spTgt spid="3092">
                                            <p:txEl>
                                              <p:charRg st="0" end="20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500"/>
                                        <p:tgtEl>
                                          <p:spTgt spid="3092">
                                            <p:txEl>
                                              <p:charRg st="0" end="20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87"/>
                </p:tgtEl>
              </p:cMediaNode>
            </p:audio>
          </p:childTnLst>
        </p:cTn>
      </p:par>
    </p:tnLst>
    <p:bldLst>
      <p:bldP spid="307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4" descr="Без имени-1"/>
          <p:cNvPicPr>
            <a:picLocks noChangeAspect="1"/>
          </p:cNvPicPr>
          <p:nvPr/>
        </p:nvPicPr>
        <p:blipFill>
          <a:blip r:embed="rId1"/>
          <a:srcRect b="868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2339975" y="260350"/>
            <a:ext cx="6335713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ru-RU" sz="3200" b="1" i="1" kern="1200" cap="none" spc="0" normalizeH="0" baseline="0" noProof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+mn-ea"/>
                <a:cs typeface="+mn-cs"/>
              </a:rPr>
              <a:t>ГЛАВНЫЕ ЧАСТИ ЦВЕТКА</a:t>
            </a:r>
            <a:endParaRPr kumimoji="0" lang="ru-RU" sz="3200" b="1" i="1" kern="1200" cap="none" spc="0" normalizeH="0" baseline="0" noProof="0" smtClean="0">
              <a:solidFill>
                <a:srgbClr val="00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124" name="Rectangle 6"/>
          <p:cNvSpPr/>
          <p:nvPr/>
        </p:nvSpPr>
        <p:spPr>
          <a:xfrm>
            <a:off x="7019925" y="1341438"/>
            <a:ext cx="16557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2400" b="1" dirty="0">
                <a:solidFill>
                  <a:srgbClr val="333300"/>
                </a:solidFill>
                <a:latin typeface="Arial" panose="020B0604020202020204" pitchFamily="34" charset="0"/>
              </a:rPr>
              <a:t>Рыльце</a:t>
            </a:r>
            <a:endParaRPr sz="2400" b="1" dirty="0">
              <a:solidFill>
                <a:srgbClr val="333300"/>
              </a:solidFill>
              <a:latin typeface="Arial" panose="020B0604020202020204" pitchFamily="34" charset="0"/>
            </a:endParaRPr>
          </a:p>
        </p:txBody>
      </p:sp>
      <p:sp>
        <p:nvSpPr>
          <p:cNvPr id="5125" name="Line 10"/>
          <p:cNvSpPr/>
          <p:nvPr/>
        </p:nvSpPr>
        <p:spPr>
          <a:xfrm flipH="1">
            <a:off x="4859338" y="1773238"/>
            <a:ext cx="2160587" cy="935037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126" name="Rectangle 11"/>
          <p:cNvSpPr/>
          <p:nvPr/>
        </p:nvSpPr>
        <p:spPr>
          <a:xfrm>
            <a:off x="107950" y="2205038"/>
            <a:ext cx="18002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sz="2000" b="1" dirty="0">
                <a:solidFill>
                  <a:srgbClr val="333300"/>
                </a:solidFill>
                <a:latin typeface="Arial" panose="020B0604020202020204" pitchFamily="34" charset="0"/>
              </a:rPr>
              <a:t>Тычиночная </a:t>
            </a:r>
            <a:endParaRPr sz="2000" b="1" dirty="0">
              <a:solidFill>
                <a:srgbClr val="333300"/>
              </a:solidFill>
              <a:latin typeface="Arial" panose="020B0604020202020204" pitchFamily="34" charset="0"/>
            </a:endParaRPr>
          </a:p>
          <a:p>
            <a:pPr algn="ctr"/>
            <a:r>
              <a:rPr sz="2000" b="1" dirty="0">
                <a:solidFill>
                  <a:srgbClr val="333300"/>
                </a:solidFill>
                <a:latin typeface="Arial" panose="020B0604020202020204" pitchFamily="34" charset="0"/>
              </a:rPr>
              <a:t>нить</a:t>
            </a:r>
            <a:endParaRPr sz="2000" b="1" dirty="0">
              <a:solidFill>
                <a:srgbClr val="333300"/>
              </a:solidFill>
              <a:latin typeface="Arial" panose="020B0604020202020204" pitchFamily="34" charset="0"/>
            </a:endParaRPr>
          </a:p>
        </p:txBody>
      </p:sp>
      <p:sp>
        <p:nvSpPr>
          <p:cNvPr id="5127" name="Line 12"/>
          <p:cNvSpPr/>
          <p:nvPr/>
        </p:nvSpPr>
        <p:spPr>
          <a:xfrm>
            <a:off x="1763713" y="2636838"/>
            <a:ext cx="936625" cy="720725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128" name="Line 13"/>
          <p:cNvSpPr/>
          <p:nvPr/>
        </p:nvSpPr>
        <p:spPr>
          <a:xfrm>
            <a:off x="1763713" y="2636838"/>
            <a:ext cx="360362" cy="1223962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129" name="Rectangle 14"/>
          <p:cNvSpPr/>
          <p:nvPr/>
        </p:nvSpPr>
        <p:spPr>
          <a:xfrm>
            <a:off x="468313" y="4987925"/>
            <a:ext cx="1338262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sz="2000" b="1" dirty="0">
                <a:solidFill>
                  <a:srgbClr val="333300"/>
                </a:solidFill>
                <a:latin typeface="Arial" panose="020B0604020202020204" pitchFamily="34" charset="0"/>
              </a:rPr>
              <a:t>Пыльник</a:t>
            </a:r>
            <a:endParaRPr sz="2000" b="1" dirty="0">
              <a:solidFill>
                <a:srgbClr val="333300"/>
              </a:solidFill>
              <a:latin typeface="Arial" panose="020B0604020202020204" pitchFamily="34" charset="0"/>
            </a:endParaRPr>
          </a:p>
        </p:txBody>
      </p:sp>
      <p:sp>
        <p:nvSpPr>
          <p:cNvPr id="5130" name="Line 15"/>
          <p:cNvSpPr/>
          <p:nvPr/>
        </p:nvSpPr>
        <p:spPr>
          <a:xfrm flipV="1">
            <a:off x="1403350" y="4581525"/>
            <a:ext cx="576263" cy="503238"/>
          </a:xfrm>
          <a:prstGeom prst="line">
            <a:avLst/>
          </a:prstGeom>
          <a:ln w="9525" cap="flat" cmpd="sng">
            <a:solidFill>
              <a:srgbClr val="33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131" name="Line 16"/>
          <p:cNvSpPr/>
          <p:nvPr/>
        </p:nvSpPr>
        <p:spPr>
          <a:xfrm>
            <a:off x="1403350" y="5084763"/>
            <a:ext cx="865188" cy="215900"/>
          </a:xfrm>
          <a:prstGeom prst="line">
            <a:avLst/>
          </a:prstGeom>
          <a:ln w="9525" cap="flat" cmpd="sng">
            <a:solidFill>
              <a:srgbClr val="333300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8" name="Picture 4" descr="Водяные лилии"/>
          <p:cNvPicPr>
            <a:picLocks noChangeAspect="1"/>
          </p:cNvPicPr>
          <p:nvPr/>
        </p:nvPicPr>
        <p:blipFill>
          <a:blip r:embed="rId1"/>
          <a:srcRect l="53592" t="19713" r="15390" b="50052"/>
          <a:stretch>
            <a:fillRect/>
          </a:stretch>
        </p:blipFill>
        <p:spPr>
          <a:xfrm>
            <a:off x="4414838" y="2279650"/>
            <a:ext cx="3436937" cy="2682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Rectangle 5"/>
          <p:cNvSpPr>
            <a:spLocks noGrp="1" noChangeArrowheads="1"/>
          </p:cNvSpPr>
          <p:nvPr>
            <p:ph type="title"/>
          </p:nvPr>
        </p:nvSpPr>
        <p:spPr>
          <a:xfrm>
            <a:off x="1524000" y="190500"/>
            <a:ext cx="7010400" cy="1527175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4400" b="0" i="1" u="none" strike="noStrike" kern="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Части цветка:</a:t>
            </a:r>
            <a:endParaRPr kumimoji="0" lang="ru-RU" sz="4400" b="0" i="1" u="none" strike="noStrike" kern="0" cap="none" spc="0" normalizeH="0" baseline="0" noProof="0" smtClean="0">
              <a:ln>
                <a:noFill/>
              </a:ln>
              <a:solidFill>
                <a:srgbClr val="99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270" name="Text Box 6"/>
          <p:cNvSpPr txBox="1"/>
          <p:nvPr/>
        </p:nvSpPr>
        <p:spPr>
          <a:xfrm>
            <a:off x="1908175" y="2781300"/>
            <a:ext cx="1439863" cy="788988"/>
          </a:xfrm>
          <a:prstGeom prst="rect">
            <a:avLst/>
          </a:prstGeom>
          <a:solidFill>
            <a:srgbClr val="CC99FF"/>
          </a:solidFill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b="1" i="1" dirty="0">
                <a:latin typeface="Arial" panose="020B0604020202020204" pitchFamily="34" charset="0"/>
              </a:rPr>
              <a:t>Лепестки </a:t>
            </a:r>
            <a:endParaRPr b="1" i="1" dirty="0">
              <a:latin typeface="Arial" panose="020B0604020202020204" pitchFamily="34" charset="0"/>
            </a:endParaRPr>
          </a:p>
          <a:p>
            <a:pPr algn="ctr">
              <a:spcBef>
                <a:spcPct val="50000"/>
              </a:spcBef>
            </a:pPr>
            <a:r>
              <a:rPr b="1" i="1" dirty="0">
                <a:latin typeface="Arial" panose="020B0604020202020204" pitchFamily="34" charset="0"/>
              </a:rPr>
              <a:t>венчика</a:t>
            </a:r>
            <a:endParaRPr b="1" i="1" dirty="0">
              <a:latin typeface="Arial" panose="020B0604020202020204" pitchFamily="34" charset="0"/>
            </a:endParaRPr>
          </a:p>
        </p:txBody>
      </p:sp>
      <p:sp>
        <p:nvSpPr>
          <p:cNvPr id="11271" name="Line 7"/>
          <p:cNvSpPr/>
          <p:nvPr/>
        </p:nvSpPr>
        <p:spPr>
          <a:xfrm>
            <a:off x="3276600" y="3573463"/>
            <a:ext cx="935038" cy="360362"/>
          </a:xfrm>
          <a:prstGeom prst="line">
            <a:avLst/>
          </a:prstGeom>
          <a:ln w="9525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grpSp>
        <p:nvGrpSpPr>
          <p:cNvPr id="2" name="Group 8"/>
          <p:cNvGrpSpPr/>
          <p:nvPr/>
        </p:nvGrpSpPr>
        <p:grpSpPr>
          <a:xfrm>
            <a:off x="827088" y="4508500"/>
            <a:ext cx="4681537" cy="1673225"/>
            <a:chOff x="521" y="2840"/>
            <a:chExt cx="2949" cy="1054"/>
          </a:xfrm>
        </p:grpSpPr>
        <p:sp>
          <p:nvSpPr>
            <p:cNvPr id="6160" name="Text Box 9"/>
            <p:cNvSpPr txBox="1"/>
            <p:nvPr/>
          </p:nvSpPr>
          <p:spPr>
            <a:xfrm>
              <a:off x="521" y="3657"/>
              <a:ext cx="1270" cy="237"/>
            </a:xfrm>
            <a:prstGeom prst="rect">
              <a:avLst/>
            </a:prstGeom>
            <a:solidFill>
              <a:srgbClr val="CC99FF"/>
            </a:solidFill>
            <a:ln w="9525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b="1" i="1" dirty="0">
                  <a:latin typeface="Arial" panose="020B0604020202020204" pitchFamily="34" charset="0"/>
                </a:rPr>
                <a:t>Цветоложе</a:t>
              </a:r>
              <a:endParaRPr b="1" i="1" dirty="0">
                <a:latin typeface="Arial" panose="020B0604020202020204" pitchFamily="34" charset="0"/>
              </a:endParaRPr>
            </a:p>
          </p:txBody>
        </p:sp>
        <p:sp>
          <p:nvSpPr>
            <p:cNvPr id="6161" name="Line 10"/>
            <p:cNvSpPr/>
            <p:nvPr/>
          </p:nvSpPr>
          <p:spPr>
            <a:xfrm flipV="1">
              <a:off x="1429" y="2840"/>
              <a:ext cx="2041" cy="772"/>
            </a:xfrm>
            <a:prstGeom prst="line">
              <a:avLst/>
            </a:prstGeom>
            <a:ln w="9525" cap="flat" cmpd="sng">
              <a:solidFill>
                <a:srgbClr val="FF0066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3" name="Group 11"/>
          <p:cNvGrpSpPr/>
          <p:nvPr/>
        </p:nvGrpSpPr>
        <p:grpSpPr>
          <a:xfrm>
            <a:off x="4716463" y="4797425"/>
            <a:ext cx="1965325" cy="1744663"/>
            <a:chOff x="2971" y="3022"/>
            <a:chExt cx="1238" cy="1099"/>
          </a:xfrm>
        </p:grpSpPr>
        <p:sp>
          <p:nvSpPr>
            <p:cNvPr id="6158" name="Line 12"/>
            <p:cNvSpPr/>
            <p:nvPr/>
          </p:nvSpPr>
          <p:spPr>
            <a:xfrm flipH="1" flipV="1">
              <a:off x="3470" y="3022"/>
              <a:ext cx="136" cy="998"/>
            </a:xfrm>
            <a:prstGeom prst="line">
              <a:avLst/>
            </a:prstGeom>
            <a:ln w="9525" cap="flat" cmpd="sng">
              <a:solidFill>
                <a:srgbClr val="FF0066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6159" name="Text Box 13"/>
            <p:cNvSpPr txBox="1"/>
            <p:nvPr/>
          </p:nvSpPr>
          <p:spPr>
            <a:xfrm>
              <a:off x="2971" y="3884"/>
              <a:ext cx="1238" cy="237"/>
            </a:xfrm>
            <a:prstGeom prst="rect">
              <a:avLst/>
            </a:prstGeom>
            <a:solidFill>
              <a:srgbClr val="CC99FF"/>
            </a:solidFill>
            <a:ln w="9525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algn="ctr"/>
              <a:r>
                <a:rPr b="1" i="1" dirty="0">
                  <a:latin typeface="Arial" panose="020B0604020202020204" pitchFamily="34" charset="0"/>
                </a:rPr>
                <a:t>Цветоножка</a:t>
              </a:r>
              <a:endParaRPr b="1" i="1" dirty="0">
                <a:latin typeface="Arial" panose="020B0604020202020204" pitchFamily="34" charset="0"/>
              </a:endParaRPr>
            </a:p>
          </p:txBody>
        </p:sp>
      </p:grpSp>
      <p:sp>
        <p:nvSpPr>
          <p:cNvPr id="11278" name="Text Box 14"/>
          <p:cNvSpPr txBox="1"/>
          <p:nvPr/>
        </p:nvSpPr>
        <p:spPr>
          <a:xfrm>
            <a:off x="6588125" y="5445125"/>
            <a:ext cx="1800225" cy="650875"/>
          </a:xfrm>
          <a:prstGeom prst="rect">
            <a:avLst/>
          </a:prstGeom>
          <a:solidFill>
            <a:srgbClr val="CC99FF"/>
          </a:solidFill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b="1" i="1" dirty="0">
                <a:latin typeface="Arial" panose="020B0604020202020204" pitchFamily="34" charset="0"/>
              </a:rPr>
              <a:t>Тычинки и пестик</a:t>
            </a:r>
            <a:endParaRPr b="1" i="1" dirty="0">
              <a:latin typeface="Arial" panose="020B0604020202020204" pitchFamily="34" charset="0"/>
            </a:endParaRPr>
          </a:p>
        </p:txBody>
      </p:sp>
      <p:sp>
        <p:nvSpPr>
          <p:cNvPr id="11279" name="Line 15"/>
          <p:cNvSpPr/>
          <p:nvPr/>
        </p:nvSpPr>
        <p:spPr>
          <a:xfrm flipH="1" flipV="1">
            <a:off x="5292725" y="3716338"/>
            <a:ext cx="1871663" cy="1657350"/>
          </a:xfrm>
          <a:prstGeom prst="line">
            <a:avLst/>
          </a:prstGeom>
          <a:ln w="9525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280" name="Line 16"/>
          <p:cNvSpPr/>
          <p:nvPr/>
        </p:nvSpPr>
        <p:spPr>
          <a:xfrm flipV="1">
            <a:off x="3276600" y="4365625"/>
            <a:ext cx="2303463" cy="215900"/>
          </a:xfrm>
          <a:prstGeom prst="line">
            <a:avLst/>
          </a:prstGeom>
          <a:ln w="9525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281" name="Text Box 17"/>
          <p:cNvSpPr txBox="1"/>
          <p:nvPr/>
        </p:nvSpPr>
        <p:spPr>
          <a:xfrm>
            <a:off x="1714500" y="4437063"/>
            <a:ext cx="1820863" cy="650875"/>
          </a:xfrm>
          <a:prstGeom prst="rect">
            <a:avLst/>
          </a:prstGeom>
          <a:solidFill>
            <a:srgbClr val="CC99FF"/>
          </a:solidFill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pPr algn="ctr"/>
            <a:r>
              <a:rPr b="1" i="1" dirty="0">
                <a:latin typeface="Arial" panose="020B0604020202020204" pitchFamily="34" charset="0"/>
              </a:rPr>
              <a:t>Чашелистики</a:t>
            </a:r>
            <a:endParaRPr b="1" i="1" dirty="0">
              <a:latin typeface="Arial" panose="020B0604020202020204" pitchFamily="34" charset="0"/>
            </a:endParaRPr>
          </a:p>
          <a:p>
            <a:pPr algn="ctr"/>
            <a:r>
              <a:rPr b="1" i="1" dirty="0">
                <a:latin typeface="Arial" panose="020B0604020202020204" pitchFamily="34" charset="0"/>
              </a:rPr>
              <a:t>чашечки</a:t>
            </a:r>
            <a:endParaRPr b="1" i="1" dirty="0">
              <a:latin typeface="Arial" panose="020B0604020202020204" pitchFamily="34" charset="0"/>
            </a:endParaRPr>
          </a:p>
        </p:txBody>
      </p:sp>
      <p:sp>
        <p:nvSpPr>
          <p:cNvPr id="11282" name="AutoShape 18"/>
          <p:cNvSpPr/>
          <p:nvPr/>
        </p:nvSpPr>
        <p:spPr>
          <a:xfrm>
            <a:off x="1547813" y="2997200"/>
            <a:ext cx="144462" cy="1871663"/>
          </a:xfrm>
          <a:prstGeom prst="leftBrace">
            <a:avLst>
              <a:gd name="adj1" fmla="val 107967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dirty="0">
              <a:latin typeface="Arial" panose="020B0604020202020204" pitchFamily="34" charset="0"/>
            </a:endParaRPr>
          </a:p>
        </p:txBody>
      </p:sp>
      <p:sp>
        <p:nvSpPr>
          <p:cNvPr id="11283" name="Text Box 19"/>
          <p:cNvSpPr txBox="1"/>
          <p:nvPr/>
        </p:nvSpPr>
        <p:spPr>
          <a:xfrm>
            <a:off x="1042988" y="1989138"/>
            <a:ext cx="360362" cy="3397250"/>
          </a:xfrm>
          <a:prstGeom prst="rect">
            <a:avLst/>
          </a:prstGeom>
          <a:solidFill>
            <a:srgbClr val="CC99FF"/>
          </a:solidFill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b="1" i="1" dirty="0">
                <a:latin typeface="Arial" panose="020B0604020202020204" pitchFamily="34" charset="0"/>
              </a:rPr>
              <a:t>околоцветник</a:t>
            </a:r>
            <a:endParaRPr b="1" i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6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,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,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600" decel="1000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600" decel="1000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,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,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00" decel="1000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00" decel="1000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0"/>
                            </p:stCondLst>
                            <p:childTnLst>
                              <p:par>
                                <p:cTn id="3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600" decel="1000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600" decel="1000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,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,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00" decel="1000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00" decel="1000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2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1500"/>
                            </p:stCondLst>
                            <p:childTnLst>
                              <p:par>
                                <p:cTn id="5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20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20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20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6000"/>
                            </p:stCondLst>
                            <p:childTnLst>
                              <p:par>
                                <p:cTn id="6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600" decel="1000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600" decel="1000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,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,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00" decel="1000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00" decel="1000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8000"/>
                            </p:stCondLst>
                            <p:childTnLst>
                              <p:par>
                                <p:cTn id="7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800" decel="1000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,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,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  <p:bldP spid="11270" grpId="0" animBg="1"/>
      <p:bldP spid="11278" grpId="0" animBg="1"/>
      <p:bldP spid="11281" grpId="0" animBg="1"/>
      <p:bldP spid="11282" grpId="0" animBg="1"/>
      <p:bldP spid="1128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4" descr="30"/>
          <p:cNvPicPr>
            <a:picLocks noChangeAspect="1"/>
          </p:cNvPicPr>
          <p:nvPr/>
        </p:nvPicPr>
        <p:blipFill>
          <a:blip r:embed="rId1"/>
          <a:srcRect b="738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Text Box 5"/>
          <p:cNvSpPr txBox="1"/>
          <p:nvPr/>
        </p:nvSpPr>
        <p:spPr>
          <a:xfrm>
            <a:off x="1563688" y="5291138"/>
            <a:ext cx="12795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107950" y="4365625"/>
            <a:ext cx="8928100" cy="2225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1" u="none" strike="noStrike" kern="1200" cap="none" spc="0" normalizeH="0" baseline="0" noProof="0" smtClean="0">
                <a:ln>
                  <a:noFill/>
                </a:ln>
                <a:solidFill>
                  <a:srgbClr val="FF99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УДИВИТЕЛЬНЫЙ ЗАМОК</a:t>
            </a:r>
            <a:endParaRPr kumimoji="0" lang="ru-RU" sz="2000" b="0" i="1" u="none" strike="noStrike" kern="1200" cap="none" spc="0" normalizeH="0" baseline="0" noProof="0" smtClean="0">
              <a:ln>
                <a:noFill/>
              </a:ln>
              <a:solidFill>
                <a:srgbClr val="FF999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0" i="1" u="none" strike="noStrike" kern="1200" cap="none" spc="0" normalizeH="0" baseline="0" noProof="0" smtClean="0">
                <a:ln>
                  <a:noFill/>
                </a:ln>
                <a:solidFill>
                  <a:srgbClr val="FF99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         На высоком холме стоит вишнёвый замок. Крепостная стена замка двухрядная. В первом ряду вокруг замка расположены  пять зелёных зубцов, а во втором – пять больших белых стен. В центре</a:t>
            </a:r>
            <a:endParaRPr kumimoji="0" lang="ru-RU" sz="2000" b="0" i="1" u="none" strike="noStrike" kern="1200" cap="none" spc="0" normalizeH="0" baseline="0" noProof="0" smtClean="0">
              <a:ln>
                <a:noFill/>
              </a:ln>
              <a:solidFill>
                <a:srgbClr val="FF999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0" i="1" u="none" strike="noStrike" kern="1200" cap="none" spc="0" normalizeH="0" baseline="0" noProof="0" smtClean="0">
                <a:ln>
                  <a:noFill/>
                </a:ln>
                <a:solidFill>
                  <a:srgbClr val="FF99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замка стоит столб, а вокруг качаются на тонких ножках пушистые</a:t>
            </a:r>
            <a:endParaRPr kumimoji="0" lang="ru-RU" sz="2000" b="0" i="1" u="none" strike="noStrike" kern="1200" cap="none" spc="0" normalizeH="0" baseline="0" noProof="0" smtClean="0">
              <a:ln>
                <a:noFill/>
              </a:ln>
              <a:solidFill>
                <a:srgbClr val="FF999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0" i="1" u="none" strike="noStrike" kern="1200" cap="none" spc="0" normalizeH="0" baseline="0" noProof="0" smtClean="0">
                <a:ln>
                  <a:noFill/>
                </a:ln>
                <a:solidFill>
                  <a:srgbClr val="FF99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подушечки.</a:t>
            </a:r>
            <a:endParaRPr kumimoji="0" lang="ru-RU" sz="2000" b="0" i="1" u="none" strike="noStrike" kern="1200" cap="none" spc="0" normalizeH="0" baseline="0" noProof="0" smtClean="0">
              <a:ln>
                <a:noFill/>
              </a:ln>
              <a:solidFill>
                <a:srgbClr val="FF999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0" i="1" u="none" strike="noStrike" kern="1200" cap="none" spc="0" normalizeH="0" baseline="0" noProof="0" smtClean="0">
                <a:ln>
                  <a:noFill/>
                </a:ln>
                <a:solidFill>
                  <a:srgbClr val="FF99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  О каком замке идёт речь? Как называются все части замка</a:t>
            </a:r>
            <a:r>
              <a:rPr kumimoji="0" lang="ru-RU" sz="2000" b="1" i="1" u="none" strike="noStrike" kern="1200" cap="none" spc="0" normalizeH="0" baseline="0" noProof="0" smtClean="0">
                <a:ln>
                  <a:noFill/>
                </a:ln>
                <a:solidFill>
                  <a:srgbClr val="FF99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?</a:t>
            </a:r>
            <a:endParaRPr kumimoji="0" lang="ru-RU" sz="2000" b="1" i="1" u="none" strike="noStrike" kern="1200" cap="none" spc="0" normalizeH="0" baseline="0" noProof="0" smtClean="0">
              <a:ln>
                <a:noFill/>
              </a:ln>
              <a:solidFill>
                <a:srgbClr val="FF999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922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2000" fill="hold"/>
                                        <p:tgtEl>
                                          <p:spTgt spid="922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2000" fill="hold"/>
                                        <p:tgtEl>
                                          <p:spTgt spid="922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199925" s="0" l="0"/>
                                      </p:by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922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2000" fill="hold"/>
                                        <p:tgtEl>
                                          <p:spTgt spid="9222">
                                            <p:txEl>
                                              <p:charRg st="19" end="2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2000" fill="hold"/>
                                        <p:tgtEl>
                                          <p:spTgt spid="9222">
                                            <p:txEl>
                                              <p:charRg st="19" end="21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2000" fill="hold"/>
                                        <p:tgtEl>
                                          <p:spTgt spid="9222">
                                            <p:txEl>
                                              <p:charRg st="19" end="213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199925" s="0" l="0"/>
                                      </p:by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9222">
                                            <p:txEl>
                                              <p:charRg st="19" end="21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" dur="2000" fill="hold"/>
                                        <p:tgtEl>
                                          <p:spTgt spid="9222">
                                            <p:txEl>
                                              <p:charRg st="213" end="2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2000" fill="hold"/>
                                        <p:tgtEl>
                                          <p:spTgt spid="9222">
                                            <p:txEl>
                                              <p:charRg st="213" end="27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2000" fill="hold"/>
                                        <p:tgtEl>
                                          <p:spTgt spid="9222">
                                            <p:txEl>
                                              <p:charRg st="213" end="276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199925" s="0" l="0"/>
                                      </p:by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9222">
                                            <p:txEl>
                                              <p:charRg st="213" end="27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" dur="2000" fill="hold"/>
                                        <p:tgtEl>
                                          <p:spTgt spid="9222">
                                            <p:txEl>
                                              <p:charRg st="276" end="2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2000" fill="hold"/>
                                        <p:tgtEl>
                                          <p:spTgt spid="9222">
                                            <p:txEl>
                                              <p:charRg st="276" end="28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2000" fill="hold"/>
                                        <p:tgtEl>
                                          <p:spTgt spid="9222">
                                            <p:txEl>
                                              <p:charRg st="276" end="287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199925" s="0" l="0"/>
                                      </p:by>
                                    </p:animClr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9222">
                                            <p:txEl>
                                              <p:charRg st="276" end="28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2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2000" fill="hold"/>
                                        <p:tgtEl>
                                          <p:spTgt spid="9222">
                                            <p:txEl>
                                              <p:charRg st="287" end="3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2000" fill="hold"/>
                                        <p:tgtEl>
                                          <p:spTgt spid="9222">
                                            <p:txEl>
                                              <p:charRg st="287" end="34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2000" fill="hold"/>
                                        <p:tgtEl>
                                          <p:spTgt spid="9222">
                                            <p:txEl>
                                              <p:charRg st="287" end="348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199925" s="0" l="0"/>
                                      </p:by>
                                    </p:animClr>
                                    <p:set>
                                      <p:cBhvr>
                                        <p:cTn id="33" dur="2000" fill="hold"/>
                                        <p:tgtEl>
                                          <p:spTgt spid="9222">
                                            <p:txEl>
                                              <p:charRg st="287" end="34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4" descr="2070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323850" y="476250"/>
            <a:ext cx="8496300" cy="42306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800" b="0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ru-RU" sz="3200" b="0" i="1" u="none" strike="noStrike" kern="1200" cap="none" spc="0" normalizeH="0" baseline="0" noProof="0" smtClean="0">
                <a:ln>
                  <a:noFill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Викторина  «Литературная ботаника».</a:t>
            </a:r>
            <a:endParaRPr kumimoji="0" lang="ru-RU" sz="3200" b="0" i="1" u="none" strike="noStrike" kern="1200" cap="none" spc="0" normalizeH="0" baseline="0" noProof="0" smtClean="0">
              <a:ln>
                <a:noFill/>
              </a:ln>
              <a:solidFill>
                <a:srgbClr val="D60093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      </a:t>
            </a:r>
            <a:endParaRPr kumimoji="0" lang="ru-RU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    </a:t>
            </a:r>
            <a:r>
              <a:rPr kumimoji="0" lang="ru-RU" sz="2400" b="0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1. Когда Адам и Ева были изгнаны из Рая, шёл сильный снег, и Еве было холодно. Тогда, чтобы как-то успокоить её и согреть, несколько снежинок превратились в цветы. Отсюда символом этого цветка стала надежда.</a:t>
            </a:r>
            <a:endParaRPr kumimoji="0" lang="ru-RU" sz="2400" b="0" i="1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      </a:t>
            </a:r>
            <a:endParaRPr kumimoji="0" lang="ru-RU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    </a:t>
            </a:r>
            <a:r>
              <a:rPr kumimoji="0" lang="ru-RU" sz="2400" b="0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2. Какой цветок всю жизнь любуется собой: глядит на себя и не может наглядеться? </a:t>
            </a:r>
            <a:endParaRPr kumimoji="0" lang="ru-RU" sz="2400" b="0" i="1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2400" b="0" i="1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1000" fill="hold"/>
                                        <p:tgtEl>
                                          <p:spTgt spid="14341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400"/>
                            </p:stCondLst>
                            <p:childTnLst>
                              <p:par>
                                <p:cTn id="8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charRg st="37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341">
                                            <p:txEl>
                                              <p:charRg st="37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341">
                                            <p:txEl>
                                              <p:charRg st="37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41">
                                            <p:txEl>
                                              <p:charRg st="37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41">
                                            <p:txEl>
                                              <p:charRg st="37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tmFilter="0,0; .5, 1; 1, 1"/>
                                        <p:tgtEl>
                                          <p:spTgt spid="14341">
                                            <p:txEl>
                                              <p:charRg st="37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100"/>
                            </p:stCondLst>
                            <p:childTnLst>
                              <p:par>
                                <p:cTn id="16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charRg st="46" end="2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41">
                                            <p:txEl>
                                              <p:charRg st="46" end="2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41">
                                            <p:txEl>
                                              <p:charRg st="46" end="2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1">
                                            <p:txEl>
                                              <p:charRg st="46" end="26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41">
                                            <p:txEl>
                                              <p:charRg st="46" end="26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tmFilter="0,0; .5, 1; 1, 1"/>
                                        <p:tgtEl>
                                          <p:spTgt spid="14341">
                                            <p:txEl>
                                              <p:charRg st="46" end="2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300"/>
                            </p:stCondLst>
                            <p:childTnLst>
                              <p:par>
                                <p:cTn id="24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charRg st="260" end="2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341">
                                            <p:txEl>
                                              <p:charRg st="260" end="26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341">
                                            <p:txEl>
                                              <p:charRg st="260" end="26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341">
                                            <p:txEl>
                                              <p:charRg st="260" end="26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41">
                                            <p:txEl>
                                              <p:charRg st="260" end="26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tmFilter="0,0; .5, 1; 1, 1"/>
                                        <p:tgtEl>
                                          <p:spTgt spid="14341">
                                            <p:txEl>
                                              <p:charRg st="260" end="2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000"/>
                            </p:stCondLst>
                            <p:childTnLst>
                              <p:par>
                                <p:cTn id="32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charRg st="269" end="3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341">
                                            <p:txEl>
                                              <p:charRg st="269" end="3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341">
                                            <p:txEl>
                                              <p:charRg st="269" end="3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41">
                                            <p:txEl>
                                              <p:charRg st="269" end="35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41">
                                            <p:txEl>
                                              <p:charRg st="269" end="35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tmFilter="0,0; .5, 1; 1, 1"/>
                                        <p:tgtEl>
                                          <p:spTgt spid="14341">
                                            <p:txEl>
                                              <p:charRg st="269" end="3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4" descr="IMG00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395288" y="620713"/>
            <a:ext cx="8424863" cy="2647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ru-RU" sz="2400" kern="1200" cap="none" spc="0" normalizeH="0" baseline="0" noProof="0" smtClean="0">
                <a:latin typeface="Arial" panose="020B0604020202020204" pitchFamily="34" charset="0"/>
                <a:ea typeface="+mn-ea"/>
                <a:cs typeface="+mn-cs"/>
              </a:rPr>
              <a:t>          </a:t>
            </a:r>
            <a:r>
              <a:rPr kumimoji="0" lang="ru-RU" sz="2400" i="1" kern="1200" cap="none" spc="0" normalizeH="0" baseline="0" noProof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+mn-ea"/>
                <a:cs typeface="+mn-cs"/>
              </a:rPr>
              <a:t>3. В Англии этот цветок воспет поэтами, в сказках он служит колыбелью для малюток фей и нежных эльфов. Его родина-Персия, откуда он перекочевал в Турцию, а в 19 веке попал в Европу. В Голландии существовал культ этого цветка. А в Амстердаме на 3 луковицы цветка были куплены 2 каменных дома.</a:t>
            </a:r>
            <a:r>
              <a:rPr kumimoji="0" lang="ru-RU" sz="2400" i="1" kern="1200" cap="none" spc="0" normalizeH="0" baseline="0" noProof="0" smtClean="0">
                <a:latin typeface="Arial" panose="020B0604020202020204" pitchFamily="34" charset="0"/>
                <a:ea typeface="+mn-ea"/>
                <a:cs typeface="+mn-cs"/>
              </a:rPr>
              <a:t> </a:t>
            </a:r>
            <a:endParaRPr kumimoji="0" lang="ru-RU" sz="2400" i="1" kern="1200" cap="none" spc="0" normalizeH="0" baseline="0" noProof="0" smtClean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179388" y="3500438"/>
            <a:ext cx="8713788" cy="1358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ru-RU" sz="2800" kern="1200" cap="none" spc="0" normalizeH="0" baseline="0" noProof="0" smtClean="0">
                <a:latin typeface="Arial" panose="020B0604020202020204" pitchFamily="34" charset="0"/>
                <a:ea typeface="+mn-ea"/>
                <a:cs typeface="+mn-cs"/>
              </a:rPr>
              <a:t>            </a:t>
            </a:r>
            <a:r>
              <a:rPr kumimoji="0" lang="ru-RU" sz="2400" i="1" kern="1200" cap="none" spc="0" normalizeH="0" baseline="0" noProof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+mn-ea"/>
                <a:cs typeface="+mn-cs"/>
              </a:rPr>
              <a:t>4. Где родилось искусство составления букетов? Какие страны славятся умением составлять букеты?</a:t>
            </a:r>
            <a:r>
              <a:rPr kumimoji="0" lang="ru-RU" sz="2800" i="1" kern="1200" cap="none" spc="0" normalizeH="0" baseline="0" noProof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+mn-ea"/>
                <a:cs typeface="+mn-cs"/>
              </a:rPr>
              <a:t> </a:t>
            </a:r>
            <a:endParaRPr kumimoji="0" lang="ru-RU" sz="2800" i="1" kern="1200" cap="none" spc="0" normalizeH="0" baseline="0" noProof="0" smtClean="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+mn-ea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ru-RU" kern="1200" cap="none" spc="0" normalizeH="0" baseline="0" noProof="0" smtClean="0">
                <a:latin typeface="Arial" panose="020B0604020202020204" pitchFamily="34" charset="0"/>
                <a:ea typeface="+mn-ea"/>
                <a:cs typeface="+mn-cs"/>
              </a:rPr>
              <a:t>                                                              </a:t>
            </a:r>
            <a:endParaRPr kumimoji="0" lang="ru-RU" kern="1200" cap="none" spc="0" normalizeH="0" baseline="0" noProof="0" smtClean="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charRg st="0" end="3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9">
                                            <p:txEl>
                                              <p:charRg st="0" end="30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9">
                                            <p:txEl>
                                              <p:charRg st="0" end="30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9">
                                            <p:txEl>
                                              <p:charRg st="0" end="30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389">
                                            <p:txEl>
                                              <p:charRg st="0" end="30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16389">
                                            <p:txEl>
                                              <p:charRg st="0" end="3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1100"/>
                            </p:stCondLst>
                            <p:childTnLst>
                              <p:par>
                                <p:cTn id="1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charRg st="0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90">
                                            <p:txEl>
                                              <p:charRg st="0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90">
                                            <p:txEl>
                                              <p:charRg st="0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390">
                                            <p:txEl>
                                              <p:charRg st="0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390">
                                            <p:txEl>
                                              <p:charRg st="0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tmFilter="0,0; .5, 1; 1, 1"/>
                                        <p:tgtEl>
                                          <p:spTgt spid="16390">
                                            <p:txEl>
                                              <p:charRg st="0" end="1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5" descr="4760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0" y="404813"/>
            <a:ext cx="9144000" cy="59055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ru-RU" sz="2800" kern="1200" cap="none" spc="0" normalizeH="0" baseline="0" noProof="0" smtClean="0">
                <a:latin typeface="Arial" panose="020B0604020202020204" pitchFamily="34" charset="0"/>
                <a:ea typeface="+mn-ea"/>
                <a:cs typeface="+mn-cs"/>
              </a:rPr>
              <a:t>     </a:t>
            </a:r>
            <a:r>
              <a:rPr kumimoji="0" lang="ru-RU" sz="2400" i="1" kern="1200" cap="none" spc="0" normalizeH="0" baseline="0" noProof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+mn-ea"/>
                <a:cs typeface="+mn-cs"/>
              </a:rPr>
              <a:t>5. Она присутствует в гербе города Родоса. Древний Иран, страну персов, назвали в честь её Полистаком. По словам Анакреона, родилась она из белоснежной пены, покрывавшей тело Афродиты, когда богиня любви выходила из моря. Кто она – царица цветов?</a:t>
            </a:r>
            <a:r>
              <a:rPr kumimoji="0" lang="ru-RU" sz="2400" kern="1200" cap="none" spc="0" normalizeH="0" baseline="0" noProof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+mn-ea"/>
                <a:cs typeface="+mn-cs"/>
              </a:rPr>
              <a:t>   </a:t>
            </a:r>
            <a:endParaRPr kumimoji="0" lang="ru-RU" sz="2400" kern="1200" cap="none" spc="0" normalizeH="0" baseline="0" noProof="0" smtClean="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ru-RU" sz="2400" kern="1200" cap="none" spc="0" normalizeH="0" baseline="0" noProof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+mn-ea"/>
                <a:cs typeface="+mn-cs"/>
              </a:rPr>
              <a:t>      </a:t>
            </a:r>
            <a:endParaRPr kumimoji="0" lang="ru-RU" sz="2400" kern="1200" cap="none" spc="0" normalizeH="0" baseline="0" noProof="0" smtClean="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ru-RU" sz="2400" i="1" kern="1200" cap="none" spc="0" normalizeH="0" baseline="0" noProof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+mn-ea"/>
                <a:cs typeface="+mn-cs"/>
              </a:rPr>
              <a:t>      6. Старинная славянская легенда рассказывает: удалого Садко любила водяная царица Волхова. Однажды в лунном сиянии увидела она своего возлюбленного в объятиях земной девушки Любавы. Отвернулась гордая царевна и пошла. Из её прекрасных синих глаз покатились слёзы, и только луна была свидетелем того, как эти чистые слёзы превращаются в нежные цветы, унизанные волшебными жемчужинами. С тех пор этот цветок считают символом чистой нежной любви.</a:t>
            </a:r>
            <a:r>
              <a:rPr kumimoji="0" lang="ru-RU" kern="1200" cap="none" spc="0" normalizeH="0" baseline="0" noProof="0" smtClean="0">
                <a:latin typeface="Arial" panose="020B0604020202020204" pitchFamily="34" charset="0"/>
                <a:ea typeface="+mn-ea"/>
                <a:cs typeface="+mn-cs"/>
              </a:rPr>
              <a:t>                        </a:t>
            </a:r>
            <a:endParaRPr kumimoji="0" lang="ru-RU" kern="1200" cap="none" spc="0" normalizeH="0" baseline="0" noProof="0" smtClean="0">
              <a:latin typeface="Arial" panose="020B0604020202020204" pitchFamily="34" charset="0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ru-RU" kern="1200" cap="none" spc="0" normalizeH="0" baseline="0" noProof="0" smtClean="0">
                <a:latin typeface="Arial" panose="020B0604020202020204" pitchFamily="34" charset="0"/>
                <a:ea typeface="+mn-ea"/>
                <a:cs typeface="+mn-cs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kumimoji="0" lang="ru-RU" kern="1200" cap="none" spc="0" normalizeH="0" baseline="0" noProof="0" smtClean="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charRg st="0" end="2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4">
                                            <p:txEl>
                                              <p:charRg st="0" end="2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4">
                                            <p:txEl>
                                              <p:charRg st="0" end="2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4">
                                            <p:txEl>
                                              <p:charRg st="0" end="25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414">
                                            <p:txEl>
                                              <p:charRg st="0" end="25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17414">
                                            <p:txEl>
                                              <p:charRg st="0" end="2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6299"/>
                            </p:stCondLst>
                            <p:childTnLst>
                              <p:par>
                                <p:cTn id="1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charRg st="736" end="9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4">
                                            <p:txEl>
                                              <p:charRg st="736" end="98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4">
                                            <p:txEl>
                                              <p:charRg st="736" end="98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14">
                                            <p:txEl>
                                              <p:charRg st="736" end="98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414">
                                            <p:txEl>
                                              <p:charRg st="736" end="98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tmFilter="0,0; .5, 1; 1, 1"/>
                                        <p:tgtEl>
                                          <p:spTgt spid="17414">
                                            <p:txEl>
                                              <p:charRg st="736" end="9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2299"/>
                            </p:stCondLst>
                            <p:childTnLst>
                              <p:par>
                                <p:cTn id="2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charRg st="255" end="2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14">
                                            <p:txEl>
                                              <p:charRg st="255" end="26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414">
                                            <p:txEl>
                                              <p:charRg st="255" end="2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414">
                                            <p:txEl>
                                              <p:charRg st="255" end="26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414">
                                            <p:txEl>
                                              <p:charRg st="255" end="26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tmFilter="0,0; .5, 1; 1, 1"/>
                                        <p:tgtEl>
                                          <p:spTgt spid="17414">
                                            <p:txEl>
                                              <p:charRg st="255" end="2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3799"/>
                            </p:stCondLst>
                            <p:childTnLst>
                              <p:par>
                                <p:cTn id="2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charRg st="262" end="7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414">
                                            <p:txEl>
                                              <p:charRg st="262" end="7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414">
                                            <p:txEl>
                                              <p:charRg st="262" end="7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414">
                                            <p:txEl>
                                              <p:charRg st="262" end="73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414">
                                            <p:txEl>
                                              <p:charRg st="262" end="73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tmFilter="0,0; .5, 1; 1, 1"/>
                                        <p:tgtEl>
                                          <p:spTgt spid="17414">
                                            <p:txEl>
                                              <p:charRg st="262" end="7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3">
      <a:dk1>
        <a:srgbClr val="005A58"/>
      </a:dk1>
      <a:lt1>
        <a:srgbClr val="FFFFFF"/>
      </a:lt1>
      <a:dk2>
        <a:srgbClr val="99FFCC"/>
      </a:dk2>
      <a:lt2>
        <a:srgbClr val="FFFF99"/>
      </a:lt2>
      <a:accent1>
        <a:srgbClr val="006462"/>
      </a:accent1>
      <a:accent2>
        <a:srgbClr val="6D6FC7"/>
      </a:accent2>
      <a:accent3>
        <a:srgbClr val="CAFFE2"/>
      </a:accent3>
      <a:accent4>
        <a:srgbClr val="DADADA"/>
      </a:accent4>
      <a:accent5>
        <a:srgbClr val="AAB8B7"/>
      </a:accent5>
      <a:accent6>
        <a:srgbClr val="6264B4"/>
      </a:accent6>
      <a:hlink>
        <a:srgbClr val="00FFFF"/>
      </a:hlink>
      <a:folHlink>
        <a:srgbClr val="00FF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5A58"/>
        </a:dk1>
        <a:lt1>
          <a:srgbClr val="FFFFFF"/>
        </a:lt1>
        <a:dk2>
          <a:srgbClr val="99FFCC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CAFFE2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2904</Words>
  <Application>WPS Presentation</Application>
  <PresentationFormat>Экран (4:3)</PresentationFormat>
  <Paragraphs>71</Paragraphs>
  <Slides>10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SimSun</vt:lpstr>
      <vt:lpstr>Wingdings</vt:lpstr>
      <vt:lpstr>Calibri</vt:lpstr>
      <vt:lpstr>Times New Roman</vt:lpstr>
      <vt:lpstr>Monotype Corsiva</vt:lpstr>
      <vt:lpstr>Arial</vt:lpstr>
      <vt:lpstr>Microsoft YaHei</vt:lpstr>
      <vt:lpstr>Arial Unicode MS</vt:lpstr>
      <vt:lpstr>Оформление по умолчанию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Super</dc:creator>
  <cp:lastModifiedBy>user</cp:lastModifiedBy>
  <cp:revision>17</cp:revision>
  <dcterms:created xsi:type="dcterms:W3CDTF">2008-01-10T12:38:12Z</dcterms:created>
  <dcterms:modified xsi:type="dcterms:W3CDTF">2024-03-16T09:54:50Z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B2FF9AC448374F45A04A155069127CC6_13</vt:lpwstr>
  </property>
  <property fmtid="{D5CDD505-2E9C-101B-9397-08002B2CF9AE}" pid="3" name="KSOProductBuildVer">
    <vt:lpwstr>1049-12.2.0.13538</vt:lpwstr>
  </property>
</Properties>
</file>