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7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290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431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18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97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73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30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091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239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90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83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09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3410E-3E76-4F42-ABD7-1EDA14841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b="1" i="1" dirty="0"/>
              <a:t>Тема урока: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715FAD-1EA9-4F05-B37A-C592FA3A0B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–Федеративное государство</a:t>
            </a:r>
          </a:p>
        </p:txBody>
      </p:sp>
    </p:spTree>
    <p:extLst>
      <p:ext uri="{BB962C8B-B14F-4D97-AF65-F5344CB8AC3E}">
        <p14:creationId xmlns:p14="http://schemas.microsoft.com/office/powerpoint/2010/main" val="895934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F3BB4-0A9A-4C1D-9706-5D0CEBCAF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398251"/>
          </a:xfrm>
        </p:spPr>
        <p:txBody>
          <a:bodyPr>
            <a:normAutofit/>
          </a:bodyPr>
          <a:lstStyle/>
          <a:p>
            <a:pPr algn="l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урока:</a:t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Правовой статус субъектов РФ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Принципы федеративного устройства России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Равноправие субъектов РФ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Разграничение полномочий</a:t>
            </a:r>
          </a:p>
        </p:txBody>
      </p:sp>
    </p:spTree>
    <p:extLst>
      <p:ext uri="{BB962C8B-B14F-4D97-AF65-F5344CB8AC3E}">
        <p14:creationId xmlns:p14="http://schemas.microsoft.com/office/powerpoint/2010/main" val="3359554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E26B0-11F7-401D-9288-4E7ACD53D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424755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Вспомним: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федеративное государство отличается от унитарного?</a:t>
            </a:r>
          </a:p>
        </p:txBody>
      </p:sp>
    </p:spTree>
    <p:extLst>
      <p:ext uri="{BB962C8B-B14F-4D97-AF65-F5344CB8AC3E}">
        <p14:creationId xmlns:p14="http://schemas.microsoft.com/office/powerpoint/2010/main" val="1627885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729F5-C7D8-4388-ACD7-CD7BFBEE3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463826"/>
            <a:ext cx="9601196" cy="5950226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>
                <a:solidFill>
                  <a:srgbClr val="FF0000"/>
                </a:solidFill>
              </a:rPr>
              <a:t>Субъект Федерации </a:t>
            </a:r>
            <a:r>
              <a:rPr lang="ru-RU" sz="3600" dirty="0"/>
              <a:t>– государственное образование в составе Федерации. </a:t>
            </a:r>
            <a:br>
              <a:rPr lang="ru-RU" sz="3600" dirty="0"/>
            </a:br>
            <a:r>
              <a:rPr lang="ru-RU" sz="3600" b="1" u="sng" dirty="0">
                <a:solidFill>
                  <a:srgbClr val="FF0000"/>
                </a:solidFill>
              </a:rPr>
              <a:t>Виды субъектов РФ </a:t>
            </a:r>
            <a:r>
              <a:rPr lang="ru-RU" sz="3600" dirty="0"/>
              <a:t>по Конституции РФ: </a:t>
            </a:r>
            <a:br>
              <a:rPr lang="ru-RU" sz="3600" dirty="0"/>
            </a:br>
            <a:r>
              <a:rPr lang="ru-RU" sz="3100" b="1" dirty="0"/>
              <a:t>22 республики;</a:t>
            </a:r>
            <a:br>
              <a:rPr lang="ru-RU" sz="3100" b="1" dirty="0"/>
            </a:br>
            <a:r>
              <a:rPr lang="ru-RU" sz="3100" b="1" dirty="0"/>
              <a:t> 9 краёв;</a:t>
            </a:r>
            <a:br>
              <a:rPr lang="ru-RU" sz="3100" b="1" dirty="0"/>
            </a:br>
            <a:r>
              <a:rPr lang="ru-RU" sz="3100" b="1" dirty="0"/>
              <a:t> 46 областей; </a:t>
            </a:r>
            <a:br>
              <a:rPr lang="ru-RU" sz="3100" b="1" dirty="0"/>
            </a:br>
            <a:r>
              <a:rPr lang="ru-RU" sz="3100" b="1" dirty="0"/>
              <a:t>3 города Федерального значения;</a:t>
            </a:r>
            <a:br>
              <a:rPr lang="ru-RU" sz="3100" b="1" dirty="0"/>
            </a:br>
            <a:r>
              <a:rPr lang="ru-RU" sz="3100" b="1" dirty="0"/>
              <a:t>4 автономных округа и 1 автономная область</a:t>
            </a:r>
            <a:br>
              <a:rPr lang="ru-RU" sz="3100" b="1" dirty="0"/>
            </a:br>
            <a:endParaRPr lang="ru-RU" sz="3100" b="1" dirty="0"/>
          </a:p>
        </p:txBody>
      </p:sp>
    </p:spTree>
    <p:extLst>
      <p:ext uri="{BB962C8B-B14F-4D97-AF65-F5344CB8AC3E}">
        <p14:creationId xmlns:p14="http://schemas.microsoft.com/office/powerpoint/2010/main" val="3806936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72E78-0E3D-459A-965D-EC818EE1A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Заполни таблицу:</a:t>
            </a:r>
            <a:br>
              <a:rPr lang="ru-RU" b="1" i="1" dirty="0"/>
            </a:br>
            <a:endParaRPr lang="ru-RU" b="1" i="1" dirty="0"/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4CE74CFC-941F-41A1-BAF3-163A2F2A0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404121"/>
              </p:ext>
            </p:extLst>
          </p:nvPr>
        </p:nvGraphicFramePr>
        <p:xfrm>
          <a:off x="940903" y="457203"/>
          <a:ext cx="10270434" cy="5558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3478">
                  <a:extLst>
                    <a:ext uri="{9D8B030D-6E8A-4147-A177-3AD203B41FA5}">
                      <a16:colId xmlns:a16="http://schemas.microsoft.com/office/drawing/2014/main" val="382894140"/>
                    </a:ext>
                  </a:extLst>
                </a:gridCol>
                <a:gridCol w="3423478">
                  <a:extLst>
                    <a:ext uri="{9D8B030D-6E8A-4147-A177-3AD203B41FA5}">
                      <a16:colId xmlns:a16="http://schemas.microsoft.com/office/drawing/2014/main" val="1469334691"/>
                    </a:ext>
                  </a:extLst>
                </a:gridCol>
                <a:gridCol w="3423478">
                  <a:extLst>
                    <a:ext uri="{9D8B030D-6E8A-4147-A177-3AD203B41FA5}">
                      <a16:colId xmlns:a16="http://schemas.microsoft.com/office/drawing/2014/main" val="821129698"/>
                    </a:ext>
                  </a:extLst>
                </a:gridCol>
              </a:tblGrid>
              <a:tr h="1078909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FFFF00"/>
                          </a:solidFill>
                        </a:rPr>
                        <a:t>Тип субъекта РФ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FFFF00"/>
                          </a:solidFill>
                        </a:rPr>
                        <a:t>Принцип формирования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FFFF00"/>
                          </a:solidFill>
                        </a:rPr>
                        <a:t>Название субъектов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880101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887941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77628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680924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839299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659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28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1CB2A8-8666-4477-8828-1FCBB51E0DAA}"/>
              </a:ext>
            </a:extLst>
          </p:cNvPr>
          <p:cNvSpPr/>
          <p:nvPr/>
        </p:nvSpPr>
        <p:spPr>
          <a:xfrm>
            <a:off x="4346713" y="1139687"/>
            <a:ext cx="3458818" cy="16830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Принципы Российского федерализма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5203D8E-AF75-4EED-AED8-5A326393C5CD}"/>
              </a:ext>
            </a:extLst>
          </p:cNvPr>
          <p:cNvSpPr/>
          <p:nvPr/>
        </p:nvSpPr>
        <p:spPr>
          <a:xfrm>
            <a:off x="1126435" y="1285461"/>
            <a:ext cx="2252869" cy="1245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Разграничение предметов ведения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CC036D-2BCE-4818-8987-DF51CF750E7B}"/>
              </a:ext>
            </a:extLst>
          </p:cNvPr>
          <p:cNvSpPr/>
          <p:nvPr/>
        </p:nvSpPr>
        <p:spPr>
          <a:xfrm>
            <a:off x="808384" y="3154017"/>
            <a:ext cx="3101008" cy="18950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Равноправие субъектов между собой и в отношениях с центром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81A665-E290-49C7-B534-8DEA0AED9E64}"/>
              </a:ext>
            </a:extLst>
          </p:cNvPr>
          <p:cNvSpPr/>
          <p:nvPr/>
        </p:nvSpPr>
        <p:spPr>
          <a:xfrm>
            <a:off x="8666922" y="1285461"/>
            <a:ext cx="2398643" cy="1245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Равноправие и самоопределение народов РФ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875ED10-7192-4682-91C7-32CD28FA1237}"/>
              </a:ext>
            </a:extLst>
          </p:cNvPr>
          <p:cNvSpPr/>
          <p:nvPr/>
        </p:nvSpPr>
        <p:spPr>
          <a:xfrm>
            <a:off x="8706678" y="3154017"/>
            <a:ext cx="2504661" cy="15637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Единство системы государственной власти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821468-AF60-4CFC-9890-08DD16E7182E}"/>
              </a:ext>
            </a:extLst>
          </p:cNvPr>
          <p:cNvSpPr/>
          <p:nvPr/>
        </p:nvSpPr>
        <p:spPr>
          <a:xfrm>
            <a:off x="4943061" y="3538331"/>
            <a:ext cx="2729947" cy="1245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Государственная целостность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412092F-33FC-407C-BA74-F8E8B55A7823}"/>
              </a:ext>
            </a:extLst>
          </p:cNvPr>
          <p:cNvCxnSpPr/>
          <p:nvPr/>
        </p:nvCxnSpPr>
        <p:spPr>
          <a:xfrm flipH="1">
            <a:off x="3485323" y="1610139"/>
            <a:ext cx="702363" cy="417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9BD82C43-FBF0-4FE9-B50A-6A75DA924C69}"/>
              </a:ext>
            </a:extLst>
          </p:cNvPr>
          <p:cNvCxnSpPr/>
          <p:nvPr/>
        </p:nvCxnSpPr>
        <p:spPr>
          <a:xfrm flipH="1">
            <a:off x="4041913" y="2855843"/>
            <a:ext cx="583096" cy="7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FCA64590-8A7D-48EE-A088-04CC30603C0A}"/>
              </a:ext>
            </a:extLst>
          </p:cNvPr>
          <p:cNvCxnSpPr/>
          <p:nvPr/>
        </p:nvCxnSpPr>
        <p:spPr>
          <a:xfrm>
            <a:off x="7924800" y="1610139"/>
            <a:ext cx="636104" cy="298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9DB02DF6-8D43-45C2-A69B-7B2346ECFA90}"/>
              </a:ext>
            </a:extLst>
          </p:cNvPr>
          <p:cNvCxnSpPr>
            <a:stCxn id="3" idx="2"/>
          </p:cNvCxnSpPr>
          <p:nvPr/>
        </p:nvCxnSpPr>
        <p:spPr>
          <a:xfrm>
            <a:off x="6076122" y="2822713"/>
            <a:ext cx="19878" cy="606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EA0A42A5-857D-4503-B897-687839982297}"/>
              </a:ext>
            </a:extLst>
          </p:cNvPr>
          <p:cNvCxnSpPr/>
          <p:nvPr/>
        </p:nvCxnSpPr>
        <p:spPr>
          <a:xfrm>
            <a:off x="7825409" y="2531165"/>
            <a:ext cx="841513" cy="8547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843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A6C03-D8C4-41FC-9C6A-25B56B33C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68979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реализуется такая форма государственного устройства, которая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сочетает целостность государства с определённой самостоятельностью субъектов РФ, их автономией.</a:t>
            </a:r>
            <a:b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Целостность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необходимое условие как самого существования государства, обеспечивающее его устойчивость, стабильность, так и поддержание равного правового статуса граждан независимо от места проживания.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Субъекты РФ не обладают правом одностороннего выхода из состава России. Это необходимая гарантия целостности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2908189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A921BB-B046-4F0A-B854-7D416A5DB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928338"/>
          </a:xfrm>
        </p:spPr>
        <p:txBody>
          <a:bodyPr>
            <a:noAutofit/>
          </a:bodyPr>
          <a:lstStyle/>
          <a:p>
            <a:pPr algn="l"/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целостность РФ обеспечивается:</a:t>
            </a:r>
            <a:b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территориальным единством страны;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существованием единой системы органов власти;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признанием единого экономического пространства и использованием единой денежной единицы – рубля;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установлением верховенства Конституции РФ и федеральных законов на всей территории страны;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наличием единого гражданства и государственного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4031099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8AFD7-8EC4-4F80-80CB-A0EF801B5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14400"/>
            <a:ext cx="9601196" cy="4386469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>
                <a:solidFill>
                  <a:srgbClr val="FF0000"/>
                </a:solidFill>
              </a:rPr>
              <a:t>Задание: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Ответьте на вопросы:</a:t>
            </a:r>
            <a:br>
              <a:rPr lang="ru-RU" sz="3600" dirty="0"/>
            </a:br>
            <a:r>
              <a:rPr lang="ru-RU" sz="3600" dirty="0">
                <a:solidFill>
                  <a:srgbClr val="FF0000"/>
                </a:solidFill>
              </a:rPr>
              <a:t>1 вариант </a:t>
            </a:r>
            <a:r>
              <a:rPr lang="ru-RU" sz="3600" b="1" i="1" dirty="0"/>
              <a:t>В чём проявляется равноправие всех субъектов Российской Федерации?</a:t>
            </a:r>
            <a:r>
              <a:rPr lang="ru-RU" sz="3600" dirty="0"/>
              <a:t> </a:t>
            </a:r>
            <a:r>
              <a:rPr lang="ru-RU" sz="3600" dirty="0" smtClean="0"/>
              <a:t>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solidFill>
                  <a:srgbClr val="FF0000"/>
                </a:solidFill>
              </a:rPr>
              <a:t>2 вариант</a:t>
            </a:r>
            <a:r>
              <a:rPr lang="ru-RU" sz="3600" i="1" dirty="0">
                <a:solidFill>
                  <a:srgbClr val="FF0000"/>
                </a:solidFill>
              </a:rPr>
              <a:t>: </a:t>
            </a:r>
            <a:r>
              <a:rPr lang="ru-RU" sz="3600" b="1" i="1" dirty="0"/>
              <a:t>Что относится к ведению государства? 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76706132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56</TotalTime>
  <Words>83</Words>
  <Application>Microsoft Office PowerPoint</Application>
  <PresentationFormat>Широкоэкранный</PresentationFormat>
  <Paragraphs>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Times New Roman</vt:lpstr>
      <vt:lpstr>Ретро</vt:lpstr>
      <vt:lpstr>Тема урока: </vt:lpstr>
      <vt:lpstr>План урока: 1. Правовой статус субъектов РФ 2. Принципы федеративного устройства России 3. Равноправие субъектов РФ 4. Разграничение полномочий</vt:lpstr>
      <vt:lpstr> Вспомним: Чем федеративное государство отличается от унитарного?</vt:lpstr>
      <vt:lpstr>Субъект Федерации – государственное образование в составе Федерации.  Виды субъектов РФ по Конституции РФ:  22 республики;  9 краёв;  46 областей;  3 города Федерального значения; 4 автономных округа и 1 автономная область </vt:lpstr>
      <vt:lpstr>Заполни таблицу: </vt:lpstr>
      <vt:lpstr>Презентация PowerPoint</vt:lpstr>
      <vt:lpstr>В России реализуется такая форма государственного устройства, которая сочетает целостность государства с определённой самостоятельностью субъектов РФ, их автономией. Целостность – это необходимое условие как самого существования государства, обеспечивающее его устойчивость, стабильность, так и поддержание равного правового статуса граждан независимо от места проживания.  !!!  Субъекты РФ не обладают правом одностороннего выхода из состава России. Это необходимая гарантия целостности государства</vt:lpstr>
      <vt:lpstr>Государственная целостность РФ обеспечивается: 1. территориальным единством страны; 2. существованием единой системы органов власти; 3. признанием единого экономического пространства и использованием единой денежной единицы – рубля; 4. установлением верховенства Конституции РФ и федеральных законов на всей территории страны; 5. наличием единого гражданства и государственного языка.</vt:lpstr>
      <vt:lpstr>Задание:  Ответьте на вопросы: 1 вариант В чём проявляется равноправие всех субъектов Российской Федерации?   2 вариант: Что относится к ведению государства?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artempavlov2000@bk.ru</dc:creator>
  <cp:lastModifiedBy>Пользователь Windows</cp:lastModifiedBy>
  <cp:revision>8</cp:revision>
  <dcterms:created xsi:type="dcterms:W3CDTF">2020-02-17T18:17:09Z</dcterms:created>
  <dcterms:modified xsi:type="dcterms:W3CDTF">2024-03-16T06:36:29Z</dcterms:modified>
</cp:coreProperties>
</file>