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3" r:id="rId1"/>
  </p:sldMasterIdLst>
  <p:sldIdLst>
    <p:sldId id="256" r:id="rId2"/>
    <p:sldId id="257" r:id="rId3"/>
    <p:sldId id="335" r:id="rId4"/>
    <p:sldId id="337" r:id="rId5"/>
    <p:sldId id="336" r:id="rId6"/>
    <p:sldId id="258" r:id="rId7"/>
    <p:sldId id="259" r:id="rId8"/>
    <p:sldId id="267" r:id="rId9"/>
    <p:sldId id="268" r:id="rId10"/>
    <p:sldId id="266" r:id="rId11"/>
    <p:sldId id="265" r:id="rId12"/>
    <p:sldId id="264" r:id="rId13"/>
    <p:sldId id="261" r:id="rId14"/>
    <p:sldId id="263" r:id="rId15"/>
    <p:sldId id="262" r:id="rId16"/>
    <p:sldId id="260" r:id="rId17"/>
    <p:sldId id="307" r:id="rId18"/>
    <p:sldId id="269" r:id="rId19"/>
    <p:sldId id="340" r:id="rId20"/>
    <p:sldId id="341" r:id="rId21"/>
    <p:sldId id="342" r:id="rId22"/>
    <p:sldId id="344" r:id="rId23"/>
    <p:sldId id="343" r:id="rId24"/>
    <p:sldId id="345" r:id="rId25"/>
    <p:sldId id="346" r:id="rId26"/>
    <p:sldId id="347" r:id="rId27"/>
    <p:sldId id="348" r:id="rId28"/>
    <p:sldId id="349" r:id="rId29"/>
    <p:sldId id="338" r:id="rId30"/>
    <p:sldId id="273" r:id="rId31"/>
    <p:sldId id="272" r:id="rId32"/>
    <p:sldId id="350" r:id="rId33"/>
    <p:sldId id="270" r:id="rId34"/>
    <p:sldId id="274" r:id="rId35"/>
    <p:sldId id="277" r:id="rId36"/>
    <p:sldId id="271" r:id="rId37"/>
    <p:sldId id="314" r:id="rId38"/>
    <p:sldId id="276" r:id="rId39"/>
    <p:sldId id="275" r:id="rId40"/>
    <p:sldId id="352" r:id="rId41"/>
    <p:sldId id="353" r:id="rId42"/>
    <p:sldId id="354" r:id="rId43"/>
    <p:sldId id="355" r:id="rId44"/>
    <p:sldId id="357" r:id="rId45"/>
    <p:sldId id="358" r:id="rId46"/>
    <p:sldId id="359" r:id="rId47"/>
    <p:sldId id="360" r:id="rId48"/>
    <p:sldId id="361" r:id="rId49"/>
    <p:sldId id="279" r:id="rId50"/>
    <p:sldId id="351" r:id="rId51"/>
    <p:sldId id="362" r:id="rId52"/>
    <p:sldId id="315" r:id="rId53"/>
    <p:sldId id="326" r:id="rId5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8176" autoAdjust="0"/>
    <p:restoredTop sz="94660" autoAdjust="0"/>
  </p:normalViewPr>
  <p:slideViewPr>
    <p:cSldViewPr snapToGrid="0">
      <p:cViewPr varScale="1">
        <p:scale>
          <a:sx n="73" d="100"/>
          <a:sy n="73" d="100"/>
        </p:scale>
        <p:origin x="-900" y="-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486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 descr="Tag=AccentColor&#10;Flavor=Light&#10;Target=FillAndLine">
            <a:extLst>
              <a:ext uri="{FF2B5EF4-FFF2-40B4-BE49-F238E27FC236}">
                <a16:creationId xmlns:a16="http://schemas.microsoft.com/office/drawing/2014/main" xmlns="" id="{DA381740-063A-41A4-836D-85D14980EEF0}"/>
              </a:ext>
            </a:extLst>
          </p:cNvPr>
          <p:cNvSpPr/>
          <p:nvPr/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24EF9DF8-704A-44AE-8850-307DDACC93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1248" y="448056"/>
            <a:ext cx="10515600" cy="4069080"/>
          </a:xfrm>
        </p:spPr>
        <p:txBody>
          <a:bodyPr anchor="b">
            <a:noAutofit/>
          </a:bodyPr>
          <a:lstStyle>
            <a:lvl1pPr algn="l">
              <a:defRPr sz="9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3CC72E09-06F3-48B9-9B95-DE15EC9801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1248" y="4983480"/>
            <a:ext cx="10515600" cy="1124712"/>
          </a:xfrm>
        </p:spPr>
        <p:txBody>
          <a:bodyPr>
            <a:normAutofit/>
          </a:bodyPr>
          <a:lstStyle>
            <a:lvl1pPr marL="0" indent="0" algn="l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11CD474-E5E1-4D01-97F6-0C9FC0933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pPr/>
              <a:t>3/16/2024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636BBC7-EB9B-4B36-88E9-DBF65D270E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48786C7-DD8D-492F-9A9A-A7B3EBE27F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03066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FF72D13B-FFCB-4650-AD3C-CB50373525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D0CA9470-DF15-46A1-BF0E-8A5367A4B0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63047CB-E94D-482F-BACA-681E96C0EC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345051-2045-45DA-935E-2E3CA1A69ADC}" type="datetimeFigureOut">
              <a:rPr lang="en-US" smtClean="0"/>
              <a:pPr/>
              <a:t>3/16/2024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CFDA4B5-E797-42FC-8B7A-2294DF24A3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78ED201-6D0E-422C-B4EC-566A3DC298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D31F4-64FA-4BA0-9498-67783267A8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37315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5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MTV_&#1056;&#1086;&#1089;&#1089;&#1080;&#1103;" TargetMode="External"/><Relationship Id="rId2" Type="http://schemas.openxmlformats.org/officeDocument/2006/relationships/hyperlink" Target="https://ru.wikipedia.org/wiki/&#1042;&#1080;&#1076;&#1078;&#1077;&#1081;" TargetMode="Externa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rbc.ru/economics/23/03/2023/641985c39a794773887481bd" TargetMode="Externa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4" name="Rectangle 49">
            <a:extLst>
              <a:ext uri="{FF2B5EF4-FFF2-40B4-BE49-F238E27FC236}">
                <a16:creationId xmlns:a16="http://schemas.microsoft.com/office/drawing/2014/main" xmlns="" id="{9B7AD9F6-8CE7-4299-8FC6-328F4DCD3FF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49B7271-1A7B-D005-9C03-06E9DFD100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19070" y="1771993"/>
            <a:ext cx="6894557" cy="178122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 err="1"/>
              <a:t>мОзгОлОм</a:t>
            </a:r>
            <a:endParaRPr lang="en-US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3F842CAA-10D0-7AEE-9704-E55B1ADD74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12862" y="3838565"/>
            <a:ext cx="6251111" cy="157276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dirty="0" err="1"/>
              <a:t>Игры</a:t>
            </a:r>
            <a:r>
              <a:rPr lang="en-US" dirty="0"/>
              <a:t> с </a:t>
            </a:r>
            <a:r>
              <a:rPr lang="en-US" dirty="0" err="1"/>
              <a:t>умом</a:t>
            </a:r>
            <a:endParaRPr lang="en-US" dirty="0"/>
          </a:p>
        </p:txBody>
      </p:sp>
      <p:sp>
        <p:nvSpPr>
          <p:cNvPr id="55" name="Rectangle 6">
            <a:extLst>
              <a:ext uri="{FF2B5EF4-FFF2-40B4-BE49-F238E27FC236}">
                <a16:creationId xmlns:a16="http://schemas.microsoft.com/office/drawing/2014/main" xmlns="" id="{F49775AF-8896-43EE-92C6-83497D6DC56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412862" y="4409267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rgbClr val="FF9F09"/>
          </a:solidFill>
          <a:ln w="38100" cap="rnd">
            <a:solidFill>
              <a:srgbClr val="FF9F09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C091173-25E2-0B4C-AC3D-F93F1348C00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261" r="33901" b="-1"/>
          <a:stretch/>
        </p:blipFill>
        <p:spPr>
          <a:xfrm>
            <a:off x="1" y="10"/>
            <a:ext cx="4657344" cy="6857990"/>
          </a:xfrm>
          <a:custGeom>
            <a:avLst/>
            <a:gdLst/>
            <a:ahLst/>
            <a:cxnLst/>
            <a:rect l="l" t="t" r="r" b="b"/>
            <a:pathLst>
              <a:path w="4657344" h="6858000">
                <a:moveTo>
                  <a:pt x="0" y="0"/>
                </a:moveTo>
                <a:lnTo>
                  <a:pt x="3429755" y="0"/>
                </a:lnTo>
                <a:lnTo>
                  <a:pt x="3526016" y="148742"/>
                </a:lnTo>
                <a:cubicBezTo>
                  <a:pt x="3657740" y="365513"/>
                  <a:pt x="3777402" y="589569"/>
                  <a:pt x="3886489" y="819975"/>
                </a:cubicBezTo>
                <a:cubicBezTo>
                  <a:pt x="3891856" y="833492"/>
                  <a:pt x="3900663" y="845393"/>
                  <a:pt x="3912049" y="854514"/>
                </a:cubicBezTo>
                <a:cubicBezTo>
                  <a:pt x="3897352" y="819849"/>
                  <a:pt x="3883037" y="784928"/>
                  <a:pt x="3868083" y="750263"/>
                </a:cubicBezTo>
                <a:cubicBezTo>
                  <a:pt x="3806989" y="608712"/>
                  <a:pt x="3742478" y="469145"/>
                  <a:pt x="3674155" y="331786"/>
                </a:cubicBezTo>
                <a:lnTo>
                  <a:pt x="3496656" y="0"/>
                </a:lnTo>
                <a:lnTo>
                  <a:pt x="3554371" y="0"/>
                </a:lnTo>
                <a:lnTo>
                  <a:pt x="3661621" y="196614"/>
                </a:lnTo>
                <a:cubicBezTo>
                  <a:pt x="3856899" y="573253"/>
                  <a:pt x="4021071" y="966066"/>
                  <a:pt x="4161279" y="1371196"/>
                </a:cubicBezTo>
                <a:cubicBezTo>
                  <a:pt x="4379525" y="2007265"/>
                  <a:pt x="4530141" y="2664286"/>
                  <a:pt x="4610660" y="3331516"/>
                </a:cubicBezTo>
                <a:cubicBezTo>
                  <a:pt x="4652837" y="3672965"/>
                  <a:pt x="4671625" y="4013908"/>
                  <a:pt x="4645040" y="4357388"/>
                </a:cubicBezTo>
                <a:cubicBezTo>
                  <a:pt x="4613599" y="4758899"/>
                  <a:pt x="4566181" y="5157998"/>
                  <a:pt x="4485789" y="5552906"/>
                </a:cubicBezTo>
                <a:cubicBezTo>
                  <a:pt x="4397121" y="5988893"/>
                  <a:pt x="4276748" y="6414594"/>
                  <a:pt x="4117769" y="6828295"/>
                </a:cubicBezTo>
                <a:lnTo>
                  <a:pt x="4105288" y="6858000"/>
                </a:lnTo>
                <a:lnTo>
                  <a:pt x="4052520" y="6858000"/>
                </a:lnTo>
                <a:lnTo>
                  <a:pt x="4059369" y="6841549"/>
                </a:lnTo>
                <a:cubicBezTo>
                  <a:pt x="4147276" y="6614016"/>
                  <a:pt x="4224193" y="6380817"/>
                  <a:pt x="4291518" y="6142729"/>
                </a:cubicBezTo>
                <a:cubicBezTo>
                  <a:pt x="4350055" y="5935370"/>
                  <a:pt x="4393256" y="5723695"/>
                  <a:pt x="4443357" y="5513923"/>
                </a:cubicBezTo>
                <a:cubicBezTo>
                  <a:pt x="4444541" y="5502788"/>
                  <a:pt x="4445137" y="5491601"/>
                  <a:pt x="4445146" y="5480401"/>
                </a:cubicBezTo>
                <a:cubicBezTo>
                  <a:pt x="4408465" y="5607635"/>
                  <a:pt x="4379196" y="5719759"/>
                  <a:pt x="4344559" y="5830359"/>
                </a:cubicBezTo>
                <a:cubicBezTo>
                  <a:pt x="4254261" y="6118381"/>
                  <a:pt x="4150112" y="6398531"/>
                  <a:pt x="4031702" y="6670527"/>
                </a:cubicBezTo>
                <a:lnTo>
                  <a:pt x="394382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09BBDF0-76C1-C4D2-B35A-CB6D286AF1A5}"/>
              </a:ext>
            </a:extLst>
          </p:cNvPr>
          <p:cNvSpPr txBox="1"/>
          <p:nvPr/>
        </p:nvSpPr>
        <p:spPr>
          <a:xfrm>
            <a:off x="2596055" y="5184466"/>
            <a:ext cx="103874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4800" dirty="0"/>
              <a:t>Тема: </a:t>
            </a:r>
            <a:r>
              <a:rPr lang="ru-RU" sz="4800" dirty="0" smtClean="0"/>
              <a:t>День Матери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xmlns="" val="237913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BDD1931-9E86-4402-9A68-33A2D9EFB19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xmlns="" id="{100EDD19-6802-4EC3-95CE-CFFAB042CFD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xmlns="" id="{DB17E863-922E-4C26-BD64-E8FD41D2866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8100" cap="rnd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0888CA0-B618-8778-4E9A-976F4F0CEC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600" dirty="0"/>
              <a:t> </a:t>
            </a:r>
            <a:r>
              <a:rPr lang="ru-RU" sz="3600" dirty="0" smtClean="0"/>
              <a:t>4. </a:t>
            </a:r>
            <a:r>
              <a:rPr lang="ru-RU" sz="2800" b="1" dirty="0" smtClean="0"/>
              <a:t>Что за растение, в названии которого присутствует слово мать?</a:t>
            </a:r>
            <a:endParaRPr lang="en-US" sz="2800" dirty="0"/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40888CA0-B618-8778-4E9A-976F4F0CECB9}"/>
              </a:ext>
            </a:extLst>
          </p:cNvPr>
          <p:cNvSpPr txBox="1">
            <a:spLocks/>
          </p:cNvSpPr>
          <p:nvPr/>
        </p:nvSpPr>
        <p:spPr>
          <a:xfrm>
            <a:off x="775138" y="175939"/>
            <a:ext cx="10515600" cy="1757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ru-RU" sz="3600" dirty="0" smtClean="0">
                <a:latin typeface="+mj-lt"/>
                <a:ea typeface="+mj-ea"/>
                <a:cs typeface="+mj-cs"/>
              </a:rPr>
              <a:t>  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2119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BDD1931-9E86-4402-9A68-33A2D9EFB19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xmlns="" id="{100EDD19-6802-4EC3-95CE-CFFAB042CFD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xmlns="" id="{DB17E863-922E-4C26-BD64-E8FD41D2866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8100" cap="rnd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0888CA0-B618-8778-4E9A-976F4F0CEC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ru-RU" sz="3600" dirty="0" smtClean="0"/>
              <a:t>5. Продолжите пословицу </a:t>
            </a:r>
            <a:br>
              <a:rPr lang="ru-RU" sz="3600" dirty="0" smtClean="0"/>
            </a:br>
            <a:r>
              <a:rPr lang="ru-RU" sz="3600" dirty="0" smtClean="0"/>
              <a:t>При солнышке тепло, а при матери …</a:t>
            </a:r>
            <a:endParaRPr lang="en-US" sz="36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0916F860-B309-142F-0DD3-BA944B0E8F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1929384"/>
            <a:ext cx="10515600" cy="4251960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dirty="0"/>
              <a:t>А  </a:t>
            </a:r>
            <a:r>
              <a:rPr lang="ru-RU" dirty="0" smtClean="0"/>
              <a:t>хорошо</a:t>
            </a:r>
            <a:endParaRPr lang="en-US" dirty="0"/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dirty="0"/>
              <a:t>Б </a:t>
            </a:r>
            <a:r>
              <a:rPr lang="ru-RU" dirty="0" smtClean="0"/>
              <a:t>добро</a:t>
            </a:r>
            <a:endParaRPr lang="en-US" dirty="0"/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dirty="0"/>
              <a:t>В </a:t>
            </a:r>
            <a:r>
              <a:rPr lang="ru-RU" dirty="0" smtClean="0"/>
              <a:t>уютно</a:t>
            </a:r>
            <a:endParaRPr lang="en-US" dirty="0"/>
          </a:p>
          <a:p>
            <a:pPr indent="-2286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40888CA0-B618-8778-4E9A-976F4F0CECB9}"/>
              </a:ext>
            </a:extLst>
          </p:cNvPr>
          <p:cNvSpPr txBox="1">
            <a:spLocks/>
          </p:cNvSpPr>
          <p:nvPr/>
        </p:nvSpPr>
        <p:spPr>
          <a:xfrm>
            <a:off x="775138" y="175939"/>
            <a:ext cx="10515600" cy="1757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dirty="0" smtClean="0">
                <a:latin typeface="+mj-lt"/>
                <a:ea typeface="+mj-ea"/>
                <a:cs typeface="+mj-cs"/>
              </a:rPr>
              <a:t> 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6478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BDD1931-9E86-4402-9A68-33A2D9EFB19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xmlns="" id="{100EDD19-6802-4EC3-95CE-CFFAB042CFD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xmlns="" id="{DB17E863-922E-4C26-BD64-E8FD41D2866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8100" cap="rnd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0888CA0-B618-8778-4E9A-976F4F0CEC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600" dirty="0"/>
              <a:t> 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0916F860-B309-142F-0DD3-BA944B0E8F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1929384"/>
            <a:ext cx="10515600" cy="4251960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ru-RU" dirty="0" smtClean="0"/>
              <a:t>А Елабуга-мама</a:t>
            </a:r>
          </a:p>
          <a:p>
            <a:r>
              <a:rPr lang="ru-RU" dirty="0" smtClean="0"/>
              <a:t>Б Анапа-мама</a:t>
            </a:r>
          </a:p>
          <a:p>
            <a:r>
              <a:rPr lang="ru-RU" dirty="0" smtClean="0"/>
              <a:t>В Одесса-мама</a:t>
            </a:r>
          </a:p>
          <a:p>
            <a:pPr indent="-2286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40888CA0-B618-8778-4E9A-976F4F0CECB9}"/>
              </a:ext>
            </a:extLst>
          </p:cNvPr>
          <p:cNvSpPr txBox="1">
            <a:spLocks/>
          </p:cNvSpPr>
          <p:nvPr/>
        </p:nvSpPr>
        <p:spPr>
          <a:xfrm>
            <a:off x="775138" y="175939"/>
            <a:ext cx="10515600" cy="2378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2500" lnSpcReduction="20000"/>
          </a:bodyPr>
          <a:lstStyle/>
          <a:p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6</a:t>
            </a:r>
            <a:r>
              <a:rPr lang="ru-RU" sz="3600" dirty="0" smtClean="0">
                <a:latin typeface="+mj-lt"/>
                <a:ea typeface="+mj-ea"/>
                <a:cs typeface="+mj-cs"/>
              </a:rPr>
              <a:t>.</a:t>
            </a:r>
            <a:r>
              <a:rPr lang="ru-RU" sz="3600" dirty="0" smtClean="0"/>
              <a:t>  Существует Легенда, что этот город СССР получил ласковую приставку «мама» в советские годы, когда в нём устроили самое крупное ограбление банка в СССР и нарекли «мамой преступного мира». С другой стороны, этот город вскормил семечками и рачками столько своих приезжих детей, что заслужил это имя. Говорят, 1 сентября неофициально празднуется в этом городе как день освобождения отдыхающих.</a:t>
            </a:r>
          </a:p>
          <a:p>
            <a:r>
              <a:rPr lang="ru-RU" sz="3600" dirty="0" smtClean="0"/>
              <a:t> </a:t>
            </a:r>
          </a:p>
          <a:p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804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BDD1931-9E86-4402-9A68-33A2D9EFB19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xmlns="" id="{100EDD19-6802-4EC3-95CE-CFFAB042CFD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xmlns="" id="{DB17E863-922E-4C26-BD64-E8FD41D2866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8100" cap="rnd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0888CA0-B618-8778-4E9A-976F4F0CEC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600" dirty="0"/>
              <a:t> 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0916F860-B309-142F-0DD3-BA944B0E8F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1929384"/>
            <a:ext cx="10515600" cy="4251960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ru-RU" sz="2400" dirty="0" smtClean="0"/>
              <a:t>А </a:t>
            </a:r>
            <a:r>
              <a:rPr lang="ru-RU" sz="2400" dirty="0" err="1" smtClean="0"/>
              <a:t>Тутта</a:t>
            </a:r>
            <a:r>
              <a:rPr lang="ru-RU" sz="2400" dirty="0" smtClean="0"/>
              <a:t> </a:t>
            </a:r>
            <a:r>
              <a:rPr lang="ru-RU" sz="2400" dirty="0" err="1" smtClean="0"/>
              <a:t>Ларсен</a:t>
            </a:r>
            <a:r>
              <a:rPr lang="ru-RU" sz="2400" dirty="0" smtClean="0"/>
              <a:t> (Татьяна Анатольевна Романенко,  бывший </a:t>
            </a:r>
            <a:r>
              <a:rPr lang="ru-RU" sz="2400" u="sng" dirty="0" err="1" smtClean="0">
                <a:hlinkClick r:id="rId2"/>
              </a:rPr>
              <a:t>виджей</a:t>
            </a:r>
            <a:r>
              <a:rPr lang="ru-RU" sz="2400" dirty="0" smtClean="0"/>
              <a:t> музыкально-развлекательного телеканала «</a:t>
            </a:r>
            <a:r>
              <a:rPr lang="ru-RU" sz="2400" u="sng" dirty="0" smtClean="0">
                <a:hlinkClick r:id="rId3"/>
              </a:rPr>
              <a:t>MTV Россия</a:t>
            </a:r>
            <a:r>
              <a:rPr lang="ru-RU" sz="2400" dirty="0" smtClean="0"/>
              <a:t>», ведущая программы «Семья на ура!» на канале «Карусель»)</a:t>
            </a:r>
          </a:p>
          <a:p>
            <a:r>
              <a:rPr lang="ru-RU" sz="2400" dirty="0" smtClean="0"/>
              <a:t>Б  Валентина Леонтьева (ведущая культовых детских телепрограмм «Спокойной ночи, малыши!» и «В гостях у сказки»)</a:t>
            </a:r>
          </a:p>
          <a:p>
            <a:r>
              <a:rPr lang="ru-RU" sz="2400" dirty="0" smtClean="0"/>
              <a:t>В  Оксана Фёдорова (мисс Вселенная-2002, ведущая телепрограммы «Спокойной ночи, малыши!»</a:t>
            </a: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40888CA0-B618-8778-4E9A-976F4F0CECB9}"/>
              </a:ext>
            </a:extLst>
          </p:cNvPr>
          <p:cNvSpPr txBox="1">
            <a:spLocks/>
          </p:cNvSpPr>
          <p:nvPr/>
        </p:nvSpPr>
        <p:spPr>
          <a:xfrm>
            <a:off x="775138" y="175939"/>
            <a:ext cx="10515600" cy="1757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30000" lnSpcReduction="20000"/>
          </a:bodyPr>
          <a:lstStyle/>
          <a:p>
            <a:r>
              <a:rPr kumimoji="0" lang="en-US" sz="6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6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7</a:t>
            </a:r>
            <a:r>
              <a:rPr lang="ru-RU" sz="6200" dirty="0" smtClean="0">
                <a:latin typeface="+mj-lt"/>
                <a:ea typeface="+mj-ea"/>
                <a:cs typeface="+mj-cs"/>
              </a:rPr>
              <a:t>.</a:t>
            </a:r>
            <a:r>
              <a:rPr lang="ru-RU" sz="6200" dirty="0" smtClean="0"/>
              <a:t> Мальчик Митя всю жизнь обижался на «</a:t>
            </a:r>
            <a:r>
              <a:rPr lang="ru-RU" sz="6200" dirty="0" err="1" smtClean="0"/>
              <a:t>всехнюю</a:t>
            </a:r>
            <a:r>
              <a:rPr lang="ru-RU" sz="6200" dirty="0" smtClean="0"/>
              <a:t> маму» за то, что она принадлежит другим детям. Став уже взрослым, в анкетах он указывал только имя отца, а напротив матери ставил прочерк.</a:t>
            </a:r>
          </a:p>
          <a:p>
            <a:r>
              <a:rPr lang="ru-RU" sz="6200" dirty="0" smtClean="0"/>
              <a:t> </a:t>
            </a:r>
          </a:p>
          <a:p>
            <a:r>
              <a:rPr lang="ru-RU" sz="6200" dirty="0" smtClean="0"/>
              <a:t>Кем была его мама?</a:t>
            </a:r>
          </a:p>
          <a:p>
            <a:r>
              <a:rPr lang="ru-RU" sz="3600" dirty="0" smtClean="0"/>
              <a:t> </a:t>
            </a:r>
          </a:p>
          <a:p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1706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BDD1931-9E86-4402-9A68-33A2D9EFB19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xmlns="" id="{100EDD19-6802-4EC3-95CE-CFFAB042CFD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xmlns="" id="{DB17E863-922E-4C26-BD64-E8FD41D2866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8100" cap="rnd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0888CA0-B618-8778-4E9A-976F4F0CEC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1263" y="1174422"/>
            <a:ext cx="10515600" cy="1325563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ru-RU" sz="3600" dirty="0" smtClean="0"/>
              <a:t>8. Какого персонажа сыграла  актриса Людмила </a:t>
            </a:r>
            <a:r>
              <a:rPr lang="ru-RU" sz="3600" dirty="0" err="1" smtClean="0"/>
              <a:t>Гурченко</a:t>
            </a:r>
            <a:r>
              <a:rPr lang="ru-RU" sz="3600" dirty="0" smtClean="0"/>
              <a:t> в культовом музыкальном фильме «Мама»?</a:t>
            </a:r>
            <a:br>
              <a:rPr lang="ru-RU" sz="3600" dirty="0" smtClean="0"/>
            </a:br>
            <a:r>
              <a:rPr lang="ru-RU" sz="3600" dirty="0" smtClean="0"/>
              <a:t> </a:t>
            </a:r>
            <a:br>
              <a:rPr lang="ru-RU" sz="3600" dirty="0" smtClean="0"/>
            </a:br>
            <a:r>
              <a:rPr lang="ru-RU" sz="3600" dirty="0" smtClean="0"/>
              <a:t> </a:t>
            </a:r>
            <a:br>
              <a:rPr lang="ru-RU" sz="3600" dirty="0" smtClean="0"/>
            </a:br>
            <a:endParaRPr lang="en-US" sz="36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0916F860-B309-142F-0DD3-BA944B0E8F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1929384"/>
            <a:ext cx="10515600" cy="4251960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/>
            <a:r>
              <a:rPr lang="ru-RU" dirty="0" smtClean="0"/>
              <a:t>А белку</a:t>
            </a:r>
            <a:br>
              <a:rPr lang="ru-RU" dirty="0" smtClean="0"/>
            </a:br>
            <a:r>
              <a:rPr lang="ru-RU" dirty="0" smtClean="0"/>
              <a:t>Б лису</a:t>
            </a:r>
            <a:br>
              <a:rPr lang="ru-RU" dirty="0" smtClean="0"/>
            </a:br>
            <a:r>
              <a:rPr lang="ru-RU" dirty="0" smtClean="0"/>
              <a:t>В козу</a:t>
            </a:r>
            <a:endParaRPr lang="en-US" dirty="0"/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40888CA0-B618-8778-4E9A-976F4F0CECB9}"/>
              </a:ext>
            </a:extLst>
          </p:cNvPr>
          <p:cNvSpPr txBox="1">
            <a:spLocks/>
          </p:cNvSpPr>
          <p:nvPr/>
        </p:nvSpPr>
        <p:spPr>
          <a:xfrm>
            <a:off x="775138" y="175939"/>
            <a:ext cx="10515600" cy="1757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ru-RU" sz="3600" dirty="0" smtClean="0">
                <a:latin typeface="+mj-lt"/>
                <a:ea typeface="+mj-ea"/>
                <a:cs typeface="+mj-cs"/>
              </a:rPr>
              <a:t>     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6767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BDD1931-9E86-4402-9A68-33A2D9EFB19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xmlns="" id="{100EDD19-6802-4EC3-95CE-CFFAB042CFD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xmlns="" id="{DB17E863-922E-4C26-BD64-E8FD41D2866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8100" cap="rnd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0888CA0-B618-8778-4E9A-976F4F0CEC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5138" y="848601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600" dirty="0"/>
              <a:t> 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0916F860-B309-142F-0DD3-BA944B0E8F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1929384"/>
            <a:ext cx="10515600" cy="4251960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ru-RU" dirty="0" smtClean="0"/>
              <a:t>а) статуя Христа-Искупителя в Бразилии</a:t>
            </a:r>
          </a:p>
          <a:p>
            <a:r>
              <a:rPr lang="ru-RU" dirty="0" smtClean="0"/>
              <a:t>б) «Рабочий и колхозница» в России</a:t>
            </a:r>
          </a:p>
          <a:p>
            <a:r>
              <a:rPr lang="ru-RU" dirty="0" smtClean="0"/>
              <a:t>в) «Родина-мать зовёт» в России</a:t>
            </a:r>
          </a:p>
          <a:p>
            <a:pPr indent="-2286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40888CA0-B618-8778-4E9A-976F4F0CECB9}"/>
              </a:ext>
            </a:extLst>
          </p:cNvPr>
          <p:cNvSpPr txBox="1">
            <a:spLocks/>
          </p:cNvSpPr>
          <p:nvPr/>
        </p:nvSpPr>
        <p:spPr>
          <a:xfrm>
            <a:off x="701565" y="638394"/>
            <a:ext cx="10515600" cy="1757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9</a:t>
            </a:r>
            <a:r>
              <a:rPr lang="ru-RU" sz="3600" dirty="0" smtClean="0">
                <a:latin typeface="+mj-lt"/>
                <a:ea typeface="+mj-ea"/>
                <a:cs typeface="+mj-cs"/>
              </a:rPr>
              <a:t>.</a:t>
            </a:r>
            <a:r>
              <a:rPr lang="ru-RU" sz="3600" dirty="0" smtClean="0"/>
              <a:t> Какая статуя выше? </a:t>
            </a:r>
          </a:p>
          <a:p>
            <a:r>
              <a:rPr lang="ru-RU" sz="3600" dirty="0" smtClean="0"/>
              <a:t> </a:t>
            </a:r>
          </a:p>
          <a:p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3152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BDD1931-9E86-4402-9A68-33A2D9EFB19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xmlns="" id="{100EDD19-6802-4EC3-95CE-CFFAB042CFD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xmlns="" id="{DB17E863-922E-4C26-BD64-E8FD41D2866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8100" cap="rnd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0888CA0-B618-8778-4E9A-976F4F0CEC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600" dirty="0"/>
              <a:t> 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0916F860-B309-142F-0DD3-BA944B0E8F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1929384"/>
            <a:ext cx="10515600" cy="4251960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ru-RU" dirty="0" smtClean="0"/>
              <a:t>А Владимир Жириновский </a:t>
            </a:r>
          </a:p>
          <a:p>
            <a:r>
              <a:rPr lang="ru-RU" dirty="0" smtClean="0"/>
              <a:t>Б Никита Хрущёв</a:t>
            </a:r>
          </a:p>
          <a:p>
            <a:r>
              <a:rPr lang="ru-RU" dirty="0" smtClean="0"/>
              <a:t>В Владимир Путин</a:t>
            </a:r>
          </a:p>
          <a:p>
            <a:pPr indent="-2286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40888CA0-B618-8778-4E9A-976F4F0CECB9}"/>
              </a:ext>
            </a:extLst>
          </p:cNvPr>
          <p:cNvSpPr txBox="1">
            <a:spLocks/>
          </p:cNvSpPr>
          <p:nvPr/>
        </p:nvSpPr>
        <p:spPr>
          <a:xfrm>
            <a:off x="712076" y="396657"/>
            <a:ext cx="10515600" cy="1757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/>
          <a:p>
            <a:pPr>
              <a:spcBef>
                <a:spcPct val="0"/>
              </a:spcBef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10</a:t>
            </a:r>
            <a:r>
              <a:rPr lang="ru-RU" sz="3600" dirty="0" smtClean="0">
                <a:latin typeface="+mj-lt"/>
                <a:ea typeface="+mj-ea"/>
                <a:cs typeface="+mj-cs"/>
              </a:rPr>
              <a:t>.</a:t>
            </a:r>
            <a:r>
              <a:rPr lang="ru-RU" sz="3600" dirty="0" smtClean="0"/>
              <a:t> Кто стучал ботинком по трибуне и угрожал американцам показать «кузькину мать», по-видимому, подразумевая под этим загадочным персонажем сверхмощную термоядерную бомбу?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dirty="0" smtClean="0">
                <a:latin typeface="+mj-lt"/>
                <a:ea typeface="+mj-ea"/>
                <a:cs typeface="+mj-cs"/>
              </a:rPr>
              <a:t>   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5318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46397" y="416525"/>
            <a:ext cx="10515600" cy="4069080"/>
          </a:xfrm>
        </p:spPr>
        <p:txBody>
          <a:bodyPr/>
          <a:lstStyle/>
          <a:p>
            <a:pPr algn="ctr"/>
            <a:r>
              <a:rPr lang="ru-RU" dirty="0" smtClean="0"/>
              <a:t>Правильные ответы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xmlns="" id="{943CAA20-3569-4189-9E48-239A229A86C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C4247F4-EF8D-0D8A-464E-60CC8BB460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451381"/>
            <a:ext cx="10512552" cy="4066540"/>
          </a:xfrm>
        </p:spPr>
        <p:txBody>
          <a:bodyPr anchor="b">
            <a:normAutofit fontScale="90000"/>
          </a:bodyPr>
          <a:lstStyle/>
          <a:p>
            <a:r>
              <a:rPr lang="ru-RU" dirty="0">
                <a:solidFill>
                  <a:schemeClr val="accent1"/>
                </a:solidFill>
              </a:rPr>
              <a:t>2 раунд </a:t>
            </a:r>
            <a:r>
              <a:rPr lang="ru-RU" dirty="0" smtClean="0">
                <a:solidFill>
                  <a:schemeClr val="accent1"/>
                </a:solidFill>
              </a:rPr>
              <a:t>«Картинная галерея»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xmlns="" id="{DA542B6D-E775-4832-91DC-2D20F857813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8100" cap="rnd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14840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BDD1931-9E86-4402-9A68-33A2D9EFB19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xmlns="" id="{100EDD19-6802-4EC3-95CE-CFFAB042CFD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xmlns="" id="{DB17E863-922E-4C26-BD64-E8FD41D2866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8100" cap="rnd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0888CA0-B618-8778-4E9A-976F4F0CEC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365126"/>
            <a:ext cx="10515600" cy="131653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600" dirty="0"/>
              <a:t> 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en-US" sz="36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0916F860-B309-142F-0DD3-BA944B0E8F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1929384"/>
            <a:ext cx="10515600" cy="4251960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ru-RU" dirty="0" smtClean="0"/>
              <a:t>А  Лев Толстой</a:t>
            </a:r>
          </a:p>
          <a:p>
            <a:r>
              <a:rPr lang="ru-RU" dirty="0" smtClean="0"/>
              <a:t>Б  Александр Пушкин</a:t>
            </a:r>
          </a:p>
          <a:p>
            <a:r>
              <a:rPr lang="ru-RU" dirty="0" smtClean="0"/>
              <a:t>В  Владимир Ленин</a:t>
            </a:r>
          </a:p>
          <a:p>
            <a:endParaRPr lang="ru-RU" dirty="0" smtClean="0"/>
          </a:p>
          <a:p>
            <a:endParaRPr lang="ru-RU" dirty="0" smtClean="0"/>
          </a:p>
          <a:p>
            <a:pPr indent="-2286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40888CA0-B618-8778-4E9A-976F4F0CECB9}"/>
              </a:ext>
            </a:extLst>
          </p:cNvPr>
          <p:cNvSpPr txBox="1">
            <a:spLocks/>
          </p:cNvSpPr>
          <p:nvPr/>
        </p:nvSpPr>
        <p:spPr>
          <a:xfrm>
            <a:off x="712076" y="396657"/>
            <a:ext cx="10515600" cy="1757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/>
          <a:p>
            <a:pPr>
              <a:spcBef>
                <a:spcPct val="0"/>
              </a:spcBef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ru-RU" sz="3600" dirty="0" smtClean="0"/>
              <a:t>1. Мария Александровна  - мама этого мальчика. Кто это?</a:t>
            </a:r>
          </a:p>
          <a:p>
            <a:pPr>
              <a:spcBef>
                <a:spcPct val="0"/>
              </a:spcBef>
            </a:pPr>
            <a:r>
              <a:rPr lang="ru-RU" sz="3600" dirty="0" smtClean="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dirty="0" smtClean="0">
                <a:latin typeface="+mj-lt"/>
                <a:ea typeface="+mj-ea"/>
                <a:cs typeface="+mj-cs"/>
              </a:rPr>
              <a:t>   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-43" t="-49" r="-43" b="-49"/>
          <a:stretch>
            <a:fillRect/>
          </a:stretch>
        </p:blipFill>
        <p:spPr bwMode="auto">
          <a:xfrm>
            <a:off x="5761914" y="1826172"/>
            <a:ext cx="5400072" cy="474522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545318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BDD1931-9E86-4402-9A68-33A2D9EFB19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xmlns="" id="{777A147A-9ED8-46B4-8660-1B3C2AA880B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6D41A31-951A-6F87-1452-E92FAE3301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1248" y="548640"/>
            <a:ext cx="3783304" cy="54315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6000" dirty="0" err="1">
                <a:latin typeface="Bookman Old Style" pitchFamily="18" charset="0"/>
                <a:cs typeface="Arial" panose="020B0604020202020204" pitchFamily="34" charset="0"/>
              </a:rPr>
              <a:t>Правила</a:t>
            </a:r>
            <a:r>
              <a:rPr lang="en-US" sz="6000" dirty="0">
                <a:latin typeface="Bookman Old Style" pitchFamily="18" charset="0"/>
                <a:cs typeface="Arial" panose="020B0604020202020204" pitchFamily="34" charset="0"/>
              </a:rPr>
              <a:t> </a:t>
            </a:r>
            <a:r>
              <a:rPr lang="en-US" sz="6000" dirty="0" err="1">
                <a:latin typeface="Bookman Old Style" pitchFamily="18" charset="0"/>
                <a:cs typeface="Arial" panose="020B0604020202020204" pitchFamily="34" charset="0"/>
              </a:rPr>
              <a:t>игры</a:t>
            </a:r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xmlns="" id="{5D6C15A0-C087-4593-8414-2B4EC1CDC3D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5400000">
            <a:off x="2539411" y="3254143"/>
            <a:ext cx="4480560" cy="27432"/>
          </a:xfrm>
          <a:custGeom>
            <a:avLst/>
            <a:gdLst>
              <a:gd name="connsiteX0" fmla="*/ 0 w 4480560"/>
              <a:gd name="connsiteY0" fmla="*/ 0 h 27432"/>
              <a:gd name="connsiteX1" fmla="*/ 595274 w 4480560"/>
              <a:gd name="connsiteY1" fmla="*/ 0 h 27432"/>
              <a:gd name="connsiteX2" fmla="*/ 1100938 w 4480560"/>
              <a:gd name="connsiteY2" fmla="*/ 0 h 27432"/>
              <a:gd name="connsiteX3" fmla="*/ 1651406 w 4480560"/>
              <a:gd name="connsiteY3" fmla="*/ 0 h 27432"/>
              <a:gd name="connsiteX4" fmla="*/ 2336292 w 4480560"/>
              <a:gd name="connsiteY4" fmla="*/ 0 h 27432"/>
              <a:gd name="connsiteX5" fmla="*/ 2931566 w 4480560"/>
              <a:gd name="connsiteY5" fmla="*/ 0 h 27432"/>
              <a:gd name="connsiteX6" fmla="*/ 3482035 w 4480560"/>
              <a:gd name="connsiteY6" fmla="*/ 0 h 27432"/>
              <a:gd name="connsiteX7" fmla="*/ 4480560 w 4480560"/>
              <a:gd name="connsiteY7" fmla="*/ 0 h 27432"/>
              <a:gd name="connsiteX8" fmla="*/ 4480560 w 4480560"/>
              <a:gd name="connsiteY8" fmla="*/ 27432 h 27432"/>
              <a:gd name="connsiteX9" fmla="*/ 3840480 w 4480560"/>
              <a:gd name="connsiteY9" fmla="*/ 27432 h 27432"/>
              <a:gd name="connsiteX10" fmla="*/ 3290011 w 4480560"/>
              <a:gd name="connsiteY10" fmla="*/ 27432 h 27432"/>
              <a:gd name="connsiteX11" fmla="*/ 2560320 w 4480560"/>
              <a:gd name="connsiteY11" fmla="*/ 27432 h 27432"/>
              <a:gd name="connsiteX12" fmla="*/ 1965046 w 4480560"/>
              <a:gd name="connsiteY12" fmla="*/ 27432 h 27432"/>
              <a:gd name="connsiteX13" fmla="*/ 1459382 w 4480560"/>
              <a:gd name="connsiteY13" fmla="*/ 27432 h 27432"/>
              <a:gd name="connsiteX14" fmla="*/ 774497 w 4480560"/>
              <a:gd name="connsiteY14" fmla="*/ 27432 h 27432"/>
              <a:gd name="connsiteX15" fmla="*/ 0 w 4480560"/>
              <a:gd name="connsiteY15" fmla="*/ 27432 h 27432"/>
              <a:gd name="connsiteX16" fmla="*/ 0 w 4480560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27432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79587" y="8304"/>
                  <a:pt x="4480082" y="21512"/>
                  <a:pt x="4480560" y="27432"/>
                </a:cubicBezTo>
                <a:cubicBezTo>
                  <a:pt x="4314132" y="24068"/>
                  <a:pt x="4028383" y="45776"/>
                  <a:pt x="3840480" y="27432"/>
                </a:cubicBezTo>
                <a:cubicBezTo>
                  <a:pt x="3652577" y="9088"/>
                  <a:pt x="3547615" y="11992"/>
                  <a:pt x="3290011" y="27432"/>
                </a:cubicBezTo>
                <a:cubicBezTo>
                  <a:pt x="3032407" y="42872"/>
                  <a:pt x="2830268" y="17863"/>
                  <a:pt x="2560320" y="27432"/>
                </a:cubicBezTo>
                <a:cubicBezTo>
                  <a:pt x="2290372" y="37001"/>
                  <a:pt x="2147422" y="15872"/>
                  <a:pt x="1965046" y="27432"/>
                </a:cubicBezTo>
                <a:cubicBezTo>
                  <a:pt x="1782670" y="38992"/>
                  <a:pt x="1689791" y="49824"/>
                  <a:pt x="1459382" y="27432"/>
                </a:cubicBezTo>
                <a:cubicBezTo>
                  <a:pt x="1228973" y="5040"/>
                  <a:pt x="915486" y="45645"/>
                  <a:pt x="774497" y="27432"/>
                </a:cubicBezTo>
                <a:cubicBezTo>
                  <a:pt x="633508" y="9219"/>
                  <a:pt x="361442" y="-1963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480560" h="27432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81045" y="9333"/>
                  <a:pt x="4481838" y="19699"/>
                  <a:pt x="4480560" y="27432"/>
                </a:cubicBezTo>
                <a:cubicBezTo>
                  <a:pt x="4279652" y="2294"/>
                  <a:pt x="4200762" y="50710"/>
                  <a:pt x="3930091" y="27432"/>
                </a:cubicBezTo>
                <a:cubicBezTo>
                  <a:pt x="3659420" y="4154"/>
                  <a:pt x="3456052" y="31438"/>
                  <a:pt x="3290011" y="27432"/>
                </a:cubicBezTo>
                <a:cubicBezTo>
                  <a:pt x="3123970" y="23426"/>
                  <a:pt x="2882392" y="41962"/>
                  <a:pt x="2649931" y="27432"/>
                </a:cubicBezTo>
                <a:cubicBezTo>
                  <a:pt x="2417470" y="12902"/>
                  <a:pt x="2238426" y="16481"/>
                  <a:pt x="2054657" y="27432"/>
                </a:cubicBezTo>
                <a:cubicBezTo>
                  <a:pt x="1870888" y="38383"/>
                  <a:pt x="1566368" y="54184"/>
                  <a:pt x="1324966" y="27432"/>
                </a:cubicBezTo>
                <a:cubicBezTo>
                  <a:pt x="1083564" y="680"/>
                  <a:pt x="787410" y="20090"/>
                  <a:pt x="595274" y="27432"/>
                </a:cubicBezTo>
                <a:cubicBezTo>
                  <a:pt x="403138" y="34774"/>
                  <a:pt x="169622" y="19643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41275" cap="rnd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9012EC5F-FF65-AC1C-AC76-3D6BBD18D8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98292" y="2254767"/>
            <a:ext cx="6052158" cy="3578475"/>
          </a:xfrm>
        </p:spPr>
        <p:txBody>
          <a:bodyPr vert="horz" lIns="91440" tIns="45720" rIns="91440" bIns="45720" rtlCol="0" anchor="ctr">
            <a:normAutofit fontScale="32500" lnSpcReduction="20000"/>
          </a:bodyPr>
          <a:lstStyle/>
          <a:p>
            <a:pPr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-RU" sz="6700" dirty="0" smtClean="0">
                <a:latin typeface="Arial" panose="020B0604020202020204" pitchFamily="34" charset="0"/>
                <a:cs typeface="Arial" panose="020B0604020202020204" pitchFamily="34" charset="0"/>
              </a:rPr>
              <a:t>Нельзя пользоваться телефонами</a:t>
            </a:r>
          </a:p>
          <a:p>
            <a:pPr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-RU" sz="6700" dirty="0" smtClean="0">
                <a:latin typeface="Arial" panose="020B0604020202020204" pitchFamily="34" charset="0"/>
                <a:cs typeface="Arial" panose="020B0604020202020204" pitchFamily="34" charset="0"/>
              </a:rPr>
              <a:t>Нельзя выходить из кабинета во время игры</a:t>
            </a:r>
          </a:p>
          <a:p>
            <a:pPr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-RU" sz="6700" dirty="0" smtClean="0">
                <a:latin typeface="Arial" panose="020B0604020202020204" pitchFamily="34" charset="0"/>
                <a:cs typeface="Arial" panose="020B0604020202020204" pitchFamily="34" charset="0"/>
              </a:rPr>
              <a:t>Писать ответы на бланках разборчиво</a:t>
            </a:r>
          </a:p>
          <a:p>
            <a:pPr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-RU" sz="6700" dirty="0" smtClean="0">
                <a:latin typeface="Arial" panose="020B0604020202020204" pitchFamily="34" charset="0"/>
                <a:cs typeface="Arial" panose="020B0604020202020204" pitchFamily="34" charset="0"/>
              </a:rPr>
              <a:t>Нельзя подсказывать другим командам и подслушивать у других тоже не хорошо</a:t>
            </a:r>
          </a:p>
          <a:p>
            <a:pPr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-RU" sz="6700" dirty="0" smtClean="0">
                <a:latin typeface="Arial" panose="020B0604020202020204" pitchFamily="34" charset="0"/>
                <a:cs typeface="Arial" panose="020B0604020202020204" pitchFamily="34" charset="0"/>
              </a:rPr>
              <a:t>Слушать внимательно ведущего</a:t>
            </a:r>
          </a:p>
          <a:p>
            <a:pPr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-RU" sz="6700" dirty="0" smtClean="0">
                <a:latin typeface="Arial" panose="020B0604020202020204" pitchFamily="34" charset="0"/>
                <a:cs typeface="Arial" panose="020B0604020202020204" pitchFamily="34" charset="0"/>
              </a:rPr>
              <a:t>С жюри спорить можно, но желательно этого не делать)</a:t>
            </a:r>
          </a:p>
          <a:p>
            <a:pPr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3992119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BDD1931-9E86-4402-9A68-33A2D9EFB19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xmlns="" id="{100EDD19-6802-4EC3-95CE-CFFAB042CFD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xmlns="" id="{DB17E863-922E-4C26-BD64-E8FD41D2866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8100" cap="rnd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0888CA0-B618-8778-4E9A-976F4F0CEC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7180" y="764519"/>
            <a:ext cx="10515600" cy="1316530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en-US" sz="3600" dirty="0"/>
              <a:t> </a:t>
            </a:r>
            <a:r>
              <a:rPr lang="ru-RU" sz="3600" dirty="0" smtClean="0"/>
              <a:t>2. Чья это мама?</a:t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endParaRPr lang="en-US" sz="36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0916F860-B309-142F-0DD3-BA944B0E8F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1929384"/>
            <a:ext cx="10515600" cy="4251960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ru-RU" dirty="0" smtClean="0"/>
              <a:t>А  Дима Билан</a:t>
            </a:r>
          </a:p>
          <a:p>
            <a:r>
              <a:rPr lang="ru-RU" dirty="0" smtClean="0"/>
              <a:t>Б Александр Петров</a:t>
            </a:r>
          </a:p>
          <a:p>
            <a:r>
              <a:rPr lang="ru-RU" dirty="0" smtClean="0"/>
              <a:t>В Леонардо </a:t>
            </a:r>
            <a:r>
              <a:rPr lang="ru-RU" dirty="0" err="1" smtClean="0"/>
              <a:t>Ди</a:t>
            </a:r>
            <a:r>
              <a:rPr lang="ru-RU" dirty="0" smtClean="0"/>
              <a:t> </a:t>
            </a:r>
            <a:r>
              <a:rPr lang="ru-RU" dirty="0" err="1" smtClean="0"/>
              <a:t>Каприо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indent="-2286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40888CA0-B618-8778-4E9A-976F4F0CECB9}"/>
              </a:ext>
            </a:extLst>
          </p:cNvPr>
          <p:cNvSpPr txBox="1">
            <a:spLocks/>
          </p:cNvSpPr>
          <p:nvPr/>
        </p:nvSpPr>
        <p:spPr>
          <a:xfrm>
            <a:off x="712076" y="396657"/>
            <a:ext cx="10515600" cy="1757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>
              <a:spcBef>
                <a:spcPct val="0"/>
              </a:spcBef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lang="ru-RU" sz="3600" dirty="0" smtClean="0"/>
          </a:p>
          <a:p>
            <a:pPr>
              <a:spcBef>
                <a:spcPct val="0"/>
              </a:spcBef>
            </a:pPr>
            <a:r>
              <a:rPr lang="ru-RU" sz="3600" dirty="0" smtClean="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dirty="0" smtClean="0">
                <a:latin typeface="+mj-lt"/>
                <a:ea typeface="+mj-ea"/>
                <a:cs typeface="+mj-cs"/>
              </a:rPr>
              <a:t>   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-43" t="-49" r="-43" b="-49"/>
          <a:stretch>
            <a:fillRect/>
          </a:stretch>
        </p:blipFill>
        <p:spPr bwMode="auto">
          <a:xfrm>
            <a:off x="5700219" y="1894490"/>
            <a:ext cx="5356664" cy="461686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545318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BDD1931-9E86-4402-9A68-33A2D9EFB19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xmlns="" id="{100EDD19-6802-4EC3-95CE-CFFAB042CFD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xmlns="" id="{DB17E863-922E-4C26-BD64-E8FD41D2866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8100" cap="rnd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0888CA0-B618-8778-4E9A-976F4F0CEC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7180" y="764519"/>
            <a:ext cx="10515600" cy="1316530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en-US" sz="3600" dirty="0"/>
              <a:t> </a:t>
            </a:r>
            <a:r>
              <a:rPr lang="ru-RU" sz="3600" dirty="0" smtClean="0"/>
              <a:t>3. Чья это мама Нина Дмитриевна? </a:t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endParaRPr lang="en-US" sz="36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0916F860-B309-142F-0DD3-BA944B0E8F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1929384"/>
            <a:ext cx="10515600" cy="4251960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ru-RU" dirty="0" smtClean="0"/>
              <a:t>А Данила Козловский</a:t>
            </a:r>
          </a:p>
          <a:p>
            <a:r>
              <a:rPr lang="ru-RU" dirty="0" smtClean="0"/>
              <a:t>Б Дима Билан</a:t>
            </a:r>
          </a:p>
          <a:p>
            <a:r>
              <a:rPr lang="ru-RU" dirty="0" smtClean="0"/>
              <a:t>В </a:t>
            </a:r>
            <a:r>
              <a:rPr lang="ru-RU" dirty="0" err="1" smtClean="0"/>
              <a:t>Тимати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indent="-2286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40888CA0-B618-8778-4E9A-976F4F0CECB9}"/>
              </a:ext>
            </a:extLst>
          </p:cNvPr>
          <p:cNvSpPr txBox="1">
            <a:spLocks/>
          </p:cNvSpPr>
          <p:nvPr/>
        </p:nvSpPr>
        <p:spPr>
          <a:xfrm>
            <a:off x="712076" y="396657"/>
            <a:ext cx="10515600" cy="1757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>
              <a:spcBef>
                <a:spcPct val="0"/>
              </a:spcBef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lang="ru-RU" sz="3600" dirty="0" smtClean="0"/>
          </a:p>
          <a:p>
            <a:pPr>
              <a:spcBef>
                <a:spcPct val="0"/>
              </a:spcBef>
            </a:pPr>
            <a:r>
              <a:rPr lang="ru-RU" sz="3600" dirty="0" smtClean="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dirty="0" smtClean="0">
                <a:latin typeface="+mj-lt"/>
                <a:ea typeface="+mj-ea"/>
                <a:cs typeface="+mj-cs"/>
              </a:rPr>
              <a:t>   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-46" t="-37" r="-46" b="-37"/>
          <a:stretch>
            <a:fillRect/>
          </a:stretch>
        </p:blipFill>
        <p:spPr bwMode="auto">
          <a:xfrm>
            <a:off x="7611242" y="1872758"/>
            <a:ext cx="3729421" cy="464697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545318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BDD1931-9E86-4402-9A68-33A2D9EFB19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xmlns="" id="{100EDD19-6802-4EC3-95CE-CFFAB042CFD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xmlns="" id="{DB17E863-922E-4C26-BD64-E8FD41D2866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8100" cap="rnd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0888CA0-B618-8778-4E9A-976F4F0CEC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7180" y="764519"/>
            <a:ext cx="10515600" cy="1316530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en-US" sz="3600" dirty="0"/>
              <a:t> </a:t>
            </a:r>
            <a:r>
              <a:rPr lang="ru-RU" sz="3600" dirty="0" smtClean="0"/>
              <a:t>4. </a:t>
            </a:r>
            <a:r>
              <a:rPr lang="ru-RU" sz="3200" dirty="0" smtClean="0"/>
              <a:t>Чья это мама? (Наталья Евгеньевна </a:t>
            </a:r>
            <a:r>
              <a:rPr lang="ru-RU" sz="3200" dirty="0" err="1" smtClean="0"/>
              <a:t>Батрутдинова</a:t>
            </a:r>
            <a:r>
              <a:rPr lang="ru-RU" sz="3200" dirty="0" smtClean="0"/>
              <a:t>)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endParaRPr lang="en-US" sz="36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0916F860-B309-142F-0DD3-BA944B0E8F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1929384"/>
            <a:ext cx="10515600" cy="4251960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ru-RU" dirty="0" smtClean="0"/>
              <a:t>А Родион </a:t>
            </a:r>
            <a:r>
              <a:rPr lang="ru-RU" dirty="0" err="1" smtClean="0"/>
              <a:t>Газманов</a:t>
            </a:r>
            <a:endParaRPr lang="ru-RU" dirty="0" smtClean="0"/>
          </a:p>
          <a:p>
            <a:r>
              <a:rPr lang="ru-RU" dirty="0" smtClean="0"/>
              <a:t>Б </a:t>
            </a:r>
            <a:r>
              <a:rPr lang="ru-RU" dirty="0" err="1" smtClean="0"/>
              <a:t>Тимати</a:t>
            </a:r>
            <a:endParaRPr lang="ru-RU" dirty="0" smtClean="0"/>
          </a:p>
          <a:p>
            <a:r>
              <a:rPr lang="ru-RU" dirty="0" smtClean="0"/>
              <a:t>В Тимур </a:t>
            </a:r>
            <a:r>
              <a:rPr lang="ru-RU" dirty="0" err="1" smtClean="0"/>
              <a:t>Батрутдинов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indent="-2286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40888CA0-B618-8778-4E9A-976F4F0CECB9}"/>
              </a:ext>
            </a:extLst>
          </p:cNvPr>
          <p:cNvSpPr txBox="1">
            <a:spLocks/>
          </p:cNvSpPr>
          <p:nvPr/>
        </p:nvSpPr>
        <p:spPr>
          <a:xfrm>
            <a:off x="712076" y="396657"/>
            <a:ext cx="10515600" cy="1757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>
              <a:spcBef>
                <a:spcPct val="0"/>
              </a:spcBef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lang="ru-RU" sz="3600" dirty="0" smtClean="0"/>
          </a:p>
          <a:p>
            <a:pPr>
              <a:spcBef>
                <a:spcPct val="0"/>
              </a:spcBef>
            </a:pPr>
            <a:r>
              <a:rPr lang="ru-RU" sz="3600" dirty="0" smtClean="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dirty="0" smtClean="0">
                <a:latin typeface="+mj-lt"/>
                <a:ea typeface="+mj-ea"/>
                <a:cs typeface="+mj-cs"/>
              </a:rPr>
              <a:t>   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l="-46" t="-37" r="-46" b="-37"/>
          <a:stretch>
            <a:fillRect/>
          </a:stretch>
        </p:blipFill>
        <p:spPr bwMode="auto">
          <a:xfrm>
            <a:off x="6592504" y="1861043"/>
            <a:ext cx="3907330" cy="486884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545318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BDD1931-9E86-4402-9A68-33A2D9EFB19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xmlns="" id="{100EDD19-6802-4EC3-95CE-CFFAB042CFD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xmlns="" id="{DB17E863-922E-4C26-BD64-E8FD41D2866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8100" cap="rnd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0888CA0-B618-8778-4E9A-976F4F0CEC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7180" y="764519"/>
            <a:ext cx="10515600" cy="1316530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en-US" sz="3600" dirty="0"/>
              <a:t> </a:t>
            </a:r>
            <a:r>
              <a:rPr lang="ru-RU" sz="3600" dirty="0" smtClean="0"/>
              <a:t>5. </a:t>
            </a:r>
            <a:r>
              <a:rPr lang="ru-RU" sz="3200" dirty="0" smtClean="0"/>
              <a:t>Чья это мама? 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endParaRPr lang="en-US" sz="36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0916F860-B309-142F-0DD3-BA944B0E8F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1929384"/>
            <a:ext cx="10515600" cy="4251960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ru-RU" dirty="0" smtClean="0"/>
              <a:t>А  Александр Петров</a:t>
            </a:r>
          </a:p>
          <a:p>
            <a:r>
              <a:rPr lang="ru-RU" dirty="0" smtClean="0"/>
              <a:t>Б  Тимур </a:t>
            </a:r>
            <a:r>
              <a:rPr lang="ru-RU" dirty="0" err="1" smtClean="0"/>
              <a:t>Батрутдинов</a:t>
            </a:r>
            <a:endParaRPr lang="ru-RU" dirty="0" smtClean="0"/>
          </a:p>
          <a:p>
            <a:r>
              <a:rPr lang="ru-RU" dirty="0" smtClean="0"/>
              <a:t>В  Николай Басков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indent="-2286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40888CA0-B618-8778-4E9A-976F4F0CECB9}"/>
              </a:ext>
            </a:extLst>
          </p:cNvPr>
          <p:cNvSpPr txBox="1">
            <a:spLocks/>
          </p:cNvSpPr>
          <p:nvPr/>
        </p:nvSpPr>
        <p:spPr>
          <a:xfrm>
            <a:off x="712076" y="396657"/>
            <a:ext cx="10515600" cy="1757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>
              <a:spcBef>
                <a:spcPct val="0"/>
              </a:spcBef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lang="ru-RU" sz="3600" dirty="0" smtClean="0"/>
          </a:p>
          <a:p>
            <a:pPr>
              <a:spcBef>
                <a:spcPct val="0"/>
              </a:spcBef>
            </a:pPr>
            <a:r>
              <a:rPr lang="ru-RU" sz="3600" dirty="0" smtClean="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dirty="0" smtClean="0">
                <a:latin typeface="+mj-lt"/>
                <a:ea typeface="+mj-ea"/>
                <a:cs typeface="+mj-cs"/>
              </a:rPr>
              <a:t>   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 l="-37" t="-37" r="-37" b="-37"/>
          <a:stretch>
            <a:fillRect/>
          </a:stretch>
        </p:blipFill>
        <p:spPr bwMode="auto">
          <a:xfrm>
            <a:off x="6134265" y="1902044"/>
            <a:ext cx="4638839" cy="463884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545318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BDD1931-9E86-4402-9A68-33A2D9EFB19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xmlns="" id="{100EDD19-6802-4EC3-95CE-CFFAB042CFD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xmlns="" id="{DB17E863-922E-4C26-BD64-E8FD41D2866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8100" cap="rnd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0888CA0-B618-8778-4E9A-976F4F0CEC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7180" y="764519"/>
            <a:ext cx="10515600" cy="1316530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en-US" sz="3600" dirty="0"/>
              <a:t> </a:t>
            </a:r>
            <a:r>
              <a:rPr lang="ru-RU" sz="3600" dirty="0" smtClean="0"/>
              <a:t>6. </a:t>
            </a:r>
            <a:r>
              <a:rPr lang="ru-RU" sz="3200" dirty="0" smtClean="0"/>
              <a:t>Чья это мама? 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endParaRPr lang="en-US" sz="36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0916F860-B309-142F-0DD3-BA944B0E8F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1929384"/>
            <a:ext cx="10515600" cy="4251960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ru-RU" dirty="0" smtClean="0"/>
              <a:t>А  Николай Басков</a:t>
            </a:r>
          </a:p>
          <a:p>
            <a:r>
              <a:rPr lang="ru-RU" dirty="0" smtClean="0"/>
              <a:t>Б  Алексей Воробьёв</a:t>
            </a:r>
          </a:p>
          <a:p>
            <a:r>
              <a:rPr lang="ru-RU" dirty="0" smtClean="0"/>
              <a:t>В  Данила Козловский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indent="-2286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40888CA0-B618-8778-4E9A-976F4F0CECB9}"/>
              </a:ext>
            </a:extLst>
          </p:cNvPr>
          <p:cNvSpPr txBox="1">
            <a:spLocks/>
          </p:cNvSpPr>
          <p:nvPr/>
        </p:nvSpPr>
        <p:spPr>
          <a:xfrm>
            <a:off x="712076" y="396657"/>
            <a:ext cx="10515600" cy="1757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>
              <a:spcBef>
                <a:spcPct val="0"/>
              </a:spcBef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lang="ru-RU" sz="3600" dirty="0" smtClean="0"/>
          </a:p>
          <a:p>
            <a:pPr>
              <a:spcBef>
                <a:spcPct val="0"/>
              </a:spcBef>
            </a:pPr>
            <a:r>
              <a:rPr lang="ru-RU" sz="3600" dirty="0" smtClean="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dirty="0" smtClean="0">
                <a:latin typeface="+mj-lt"/>
                <a:ea typeface="+mj-ea"/>
                <a:cs typeface="+mj-cs"/>
              </a:rPr>
              <a:t>   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l="-56" t="-37" r="-56" b="-37"/>
          <a:stretch>
            <a:fillRect/>
          </a:stretch>
        </p:blipFill>
        <p:spPr bwMode="auto">
          <a:xfrm>
            <a:off x="6084614" y="285094"/>
            <a:ext cx="4078890" cy="616379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545318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BDD1931-9E86-4402-9A68-33A2D9EFB19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xmlns="" id="{100EDD19-6802-4EC3-95CE-CFFAB042CFD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xmlns="" id="{DB17E863-922E-4C26-BD64-E8FD41D2866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8100" cap="rnd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0888CA0-B618-8778-4E9A-976F4F0CEC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7180" y="764519"/>
            <a:ext cx="10515600" cy="1316530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en-US" sz="3600" dirty="0"/>
              <a:t> </a:t>
            </a:r>
            <a:r>
              <a:rPr lang="ru-RU" sz="3600" dirty="0" smtClean="0"/>
              <a:t>7. </a:t>
            </a:r>
            <a:r>
              <a:rPr lang="ru-RU" sz="3200" dirty="0" smtClean="0"/>
              <a:t>Чья это мама? 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endParaRPr lang="en-US" sz="36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0916F860-B309-142F-0DD3-BA944B0E8F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1929384"/>
            <a:ext cx="10515600" cy="4251960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ru-RU" dirty="0" smtClean="0"/>
              <a:t>А Николай Басков</a:t>
            </a:r>
          </a:p>
          <a:p>
            <a:r>
              <a:rPr lang="ru-RU" dirty="0" smtClean="0"/>
              <a:t>Б Максим Галкин</a:t>
            </a:r>
          </a:p>
          <a:p>
            <a:r>
              <a:rPr lang="ru-RU" dirty="0" smtClean="0"/>
              <a:t>В Родион </a:t>
            </a:r>
            <a:r>
              <a:rPr lang="ru-RU" dirty="0" err="1" smtClean="0"/>
              <a:t>Газманов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indent="-2286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40888CA0-B618-8778-4E9A-976F4F0CECB9}"/>
              </a:ext>
            </a:extLst>
          </p:cNvPr>
          <p:cNvSpPr txBox="1">
            <a:spLocks/>
          </p:cNvSpPr>
          <p:nvPr/>
        </p:nvSpPr>
        <p:spPr>
          <a:xfrm>
            <a:off x="712076" y="396657"/>
            <a:ext cx="10515600" cy="1757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>
              <a:spcBef>
                <a:spcPct val="0"/>
              </a:spcBef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lang="ru-RU" sz="3600" dirty="0" smtClean="0"/>
          </a:p>
          <a:p>
            <a:pPr>
              <a:spcBef>
                <a:spcPct val="0"/>
              </a:spcBef>
            </a:pPr>
            <a:r>
              <a:rPr lang="ru-RU" sz="3600" dirty="0" smtClean="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dirty="0" smtClean="0">
                <a:latin typeface="+mj-lt"/>
                <a:ea typeface="+mj-ea"/>
                <a:cs typeface="+mj-cs"/>
              </a:rPr>
              <a:t>   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 l="-38" t="-38" r="-38" b="-38"/>
          <a:stretch>
            <a:fillRect/>
          </a:stretch>
        </p:blipFill>
        <p:spPr bwMode="auto">
          <a:xfrm>
            <a:off x="5210011" y="174295"/>
            <a:ext cx="6298817" cy="631920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545318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BDD1931-9E86-4402-9A68-33A2D9EFB19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xmlns="" id="{100EDD19-6802-4EC3-95CE-CFFAB042CFD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xmlns="" id="{DB17E863-922E-4C26-BD64-E8FD41D2866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8100" cap="rnd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0888CA0-B618-8778-4E9A-976F4F0CEC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7180" y="764519"/>
            <a:ext cx="10515600" cy="1316530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en-US" sz="3600" dirty="0"/>
              <a:t> </a:t>
            </a:r>
            <a:r>
              <a:rPr lang="ru-RU" sz="3600" dirty="0" smtClean="0"/>
              <a:t>8. </a:t>
            </a:r>
            <a:r>
              <a:rPr lang="ru-RU" sz="3200" dirty="0" smtClean="0"/>
              <a:t>Чья это мама? 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endParaRPr lang="en-US" sz="36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0916F860-B309-142F-0DD3-BA944B0E8F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1929384"/>
            <a:ext cx="10515600" cy="4251960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ru-RU" dirty="0" smtClean="0"/>
              <a:t>А Николай Басков</a:t>
            </a:r>
          </a:p>
          <a:p>
            <a:r>
              <a:rPr lang="ru-RU" dirty="0" smtClean="0"/>
              <a:t>Б Павел Воля</a:t>
            </a:r>
          </a:p>
          <a:p>
            <a:r>
              <a:rPr lang="ru-RU" dirty="0" smtClean="0"/>
              <a:t>В Сергей Лазарев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indent="-2286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40888CA0-B618-8778-4E9A-976F4F0CECB9}"/>
              </a:ext>
            </a:extLst>
          </p:cNvPr>
          <p:cNvSpPr txBox="1">
            <a:spLocks/>
          </p:cNvSpPr>
          <p:nvPr/>
        </p:nvSpPr>
        <p:spPr>
          <a:xfrm>
            <a:off x="712076" y="396657"/>
            <a:ext cx="10515600" cy="1757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>
              <a:spcBef>
                <a:spcPct val="0"/>
              </a:spcBef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lang="ru-RU" sz="3600" dirty="0" smtClean="0"/>
          </a:p>
          <a:p>
            <a:pPr>
              <a:spcBef>
                <a:spcPct val="0"/>
              </a:spcBef>
            </a:pPr>
            <a:r>
              <a:rPr lang="ru-RU" sz="3600" dirty="0" smtClean="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dirty="0" smtClean="0">
                <a:latin typeface="+mj-lt"/>
                <a:ea typeface="+mj-ea"/>
                <a:cs typeface="+mj-cs"/>
              </a:rPr>
              <a:t>   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 l="-37" t="-38" r="-37" b="-38"/>
          <a:stretch>
            <a:fillRect/>
          </a:stretch>
        </p:blipFill>
        <p:spPr bwMode="auto">
          <a:xfrm>
            <a:off x="5075839" y="343612"/>
            <a:ext cx="6285843" cy="617204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545318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BDD1931-9E86-4402-9A68-33A2D9EFB19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xmlns="" id="{100EDD19-6802-4EC3-95CE-CFFAB042CFD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xmlns="" id="{DB17E863-922E-4C26-BD64-E8FD41D2866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8100" cap="rnd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0888CA0-B618-8778-4E9A-976F4F0CEC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7180" y="764519"/>
            <a:ext cx="10515600" cy="1316530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en-US" sz="3600" dirty="0"/>
              <a:t> </a:t>
            </a:r>
            <a:r>
              <a:rPr lang="ru-RU" sz="3600" dirty="0" smtClean="0"/>
              <a:t>9. </a:t>
            </a:r>
            <a:r>
              <a:rPr lang="ru-RU" sz="3200" dirty="0" smtClean="0"/>
              <a:t>Чья это мама? 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endParaRPr lang="en-US" sz="36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0916F860-B309-142F-0DD3-BA944B0E8F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1929384"/>
            <a:ext cx="10515600" cy="4251960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ru-RU" dirty="0" smtClean="0"/>
              <a:t>а) </a:t>
            </a:r>
            <a:r>
              <a:rPr lang="ru-RU" dirty="0" err="1" smtClean="0"/>
              <a:t>Элджей</a:t>
            </a:r>
            <a:endParaRPr lang="ru-RU" dirty="0" smtClean="0"/>
          </a:p>
          <a:p>
            <a:r>
              <a:rPr lang="ru-RU" dirty="0" smtClean="0"/>
              <a:t>б) Егор </a:t>
            </a:r>
            <a:r>
              <a:rPr lang="ru-RU" dirty="0" err="1" smtClean="0"/>
              <a:t>Крид</a:t>
            </a:r>
            <a:endParaRPr lang="ru-RU" dirty="0" smtClean="0"/>
          </a:p>
          <a:p>
            <a:r>
              <a:rPr lang="ru-RU" dirty="0" smtClean="0"/>
              <a:t>г) </a:t>
            </a:r>
            <a:r>
              <a:rPr lang="ru-RU" dirty="0" err="1" smtClean="0"/>
              <a:t>Тимати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indent="-2286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40888CA0-B618-8778-4E9A-976F4F0CECB9}"/>
              </a:ext>
            </a:extLst>
          </p:cNvPr>
          <p:cNvSpPr txBox="1">
            <a:spLocks/>
          </p:cNvSpPr>
          <p:nvPr/>
        </p:nvSpPr>
        <p:spPr>
          <a:xfrm>
            <a:off x="712076" y="396657"/>
            <a:ext cx="10515600" cy="1757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>
              <a:spcBef>
                <a:spcPct val="0"/>
              </a:spcBef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lang="ru-RU" sz="3600" dirty="0" smtClean="0"/>
          </a:p>
          <a:p>
            <a:pPr>
              <a:spcBef>
                <a:spcPct val="0"/>
              </a:spcBef>
            </a:pPr>
            <a:r>
              <a:rPr lang="ru-RU" sz="3600" dirty="0" smtClean="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dirty="0" smtClean="0">
                <a:latin typeface="+mj-lt"/>
                <a:ea typeface="+mj-ea"/>
                <a:cs typeface="+mj-cs"/>
              </a:rPr>
              <a:t>   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 l="-37" t="-38" r="-37" b="-38"/>
          <a:stretch>
            <a:fillRect/>
          </a:stretch>
        </p:blipFill>
        <p:spPr bwMode="auto">
          <a:xfrm>
            <a:off x="5405985" y="587650"/>
            <a:ext cx="5862714" cy="577110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545318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BDD1931-9E86-4402-9A68-33A2D9EFB19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xmlns="" id="{100EDD19-6802-4EC3-95CE-CFFAB042CFD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xmlns="" id="{DB17E863-922E-4C26-BD64-E8FD41D2866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8100" cap="rnd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0888CA0-B618-8778-4E9A-976F4F0CEC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7180" y="764519"/>
            <a:ext cx="10515600" cy="1316530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en-US" sz="3600" dirty="0"/>
              <a:t> </a:t>
            </a:r>
            <a:r>
              <a:rPr lang="ru-RU" sz="3600" dirty="0" smtClean="0"/>
              <a:t>10. </a:t>
            </a:r>
            <a:r>
              <a:rPr lang="ru-RU" sz="3200" dirty="0" smtClean="0"/>
              <a:t>Чья это мама? 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endParaRPr lang="en-US" sz="36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0916F860-B309-142F-0DD3-BA944B0E8F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1929384"/>
            <a:ext cx="10515600" cy="4251960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ru-RU" dirty="0" smtClean="0"/>
              <a:t>А  </a:t>
            </a:r>
            <a:r>
              <a:rPr lang="ru-RU" dirty="0" err="1" smtClean="0"/>
              <a:t>Алишер</a:t>
            </a:r>
            <a:r>
              <a:rPr lang="ru-RU" dirty="0" smtClean="0"/>
              <a:t> Моргенштерн</a:t>
            </a:r>
          </a:p>
          <a:p>
            <a:r>
              <a:rPr lang="ru-RU" dirty="0" smtClean="0"/>
              <a:t>Б  Павел </a:t>
            </a:r>
            <a:r>
              <a:rPr lang="ru-RU" dirty="0" err="1" smtClean="0"/>
              <a:t>Прилучный</a:t>
            </a:r>
            <a:endParaRPr lang="ru-RU" dirty="0" smtClean="0"/>
          </a:p>
          <a:p>
            <a:r>
              <a:rPr lang="ru-RU" dirty="0" smtClean="0"/>
              <a:t>В  Александр </a:t>
            </a:r>
            <a:r>
              <a:rPr lang="ru-RU" dirty="0" err="1" smtClean="0"/>
              <a:t>Ревва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indent="-2286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40888CA0-B618-8778-4E9A-976F4F0CECB9}"/>
              </a:ext>
            </a:extLst>
          </p:cNvPr>
          <p:cNvSpPr txBox="1">
            <a:spLocks/>
          </p:cNvSpPr>
          <p:nvPr/>
        </p:nvSpPr>
        <p:spPr>
          <a:xfrm>
            <a:off x="712076" y="396657"/>
            <a:ext cx="10515600" cy="1757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>
              <a:spcBef>
                <a:spcPct val="0"/>
              </a:spcBef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lang="ru-RU" sz="3600" dirty="0" smtClean="0"/>
          </a:p>
          <a:p>
            <a:pPr>
              <a:spcBef>
                <a:spcPct val="0"/>
              </a:spcBef>
            </a:pPr>
            <a:r>
              <a:rPr lang="ru-RU" sz="3600" dirty="0" smtClean="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dirty="0" smtClean="0">
                <a:latin typeface="+mj-lt"/>
                <a:ea typeface="+mj-ea"/>
                <a:cs typeface="+mj-cs"/>
              </a:rPr>
              <a:t>   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 l="-46" t="-38" r="-46" b="-38"/>
          <a:stretch>
            <a:fillRect/>
          </a:stretch>
        </p:blipFill>
        <p:spPr bwMode="auto">
          <a:xfrm>
            <a:off x="6004582" y="373939"/>
            <a:ext cx="4989239" cy="604982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545318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xmlns="" id="{943CAA20-3569-4189-9E48-239A229A86C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C4247F4-EF8D-0D8A-464E-60CC8BB460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451381"/>
            <a:ext cx="10512552" cy="4066540"/>
          </a:xfrm>
        </p:spPr>
        <p:txBody>
          <a:bodyPr anchor="b">
            <a:normAutofit/>
          </a:bodyPr>
          <a:lstStyle/>
          <a:p>
            <a:r>
              <a:rPr lang="ru-RU" dirty="0">
                <a:solidFill>
                  <a:schemeClr val="accent1"/>
                </a:solidFill>
              </a:rPr>
              <a:t>3</a:t>
            </a:r>
            <a:r>
              <a:rPr lang="ru-RU" dirty="0" smtClean="0">
                <a:solidFill>
                  <a:schemeClr val="accent1"/>
                </a:solidFill>
              </a:rPr>
              <a:t> </a:t>
            </a:r>
            <a:r>
              <a:rPr lang="ru-RU" dirty="0">
                <a:solidFill>
                  <a:schemeClr val="accent1"/>
                </a:solidFill>
              </a:rPr>
              <a:t>раунд «ИНСАЙТ»</a:t>
            </a:r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xmlns="" id="{DA542B6D-E775-4832-91DC-2D20F857813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8100" cap="rnd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14840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BDD1931-9E86-4402-9A68-33A2D9EFB19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xmlns="" id="{777A147A-9ED8-46B4-8660-1B3C2AA880B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6D41A31-951A-6F87-1452-E92FAE3301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1248" y="548640"/>
            <a:ext cx="3783304" cy="54315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ru-RU" sz="6000" dirty="0" smtClean="0">
                <a:latin typeface="Bookman Old Style" pitchFamily="18" charset="0"/>
                <a:cs typeface="Arial" panose="020B0604020202020204" pitchFamily="34" charset="0"/>
              </a:rPr>
              <a:t>Жюри</a:t>
            </a:r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xmlns="" id="{5D6C15A0-C087-4593-8414-2B4EC1CDC3D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5400000">
            <a:off x="2539411" y="3254143"/>
            <a:ext cx="4480560" cy="27432"/>
          </a:xfrm>
          <a:custGeom>
            <a:avLst/>
            <a:gdLst>
              <a:gd name="connsiteX0" fmla="*/ 0 w 4480560"/>
              <a:gd name="connsiteY0" fmla="*/ 0 h 27432"/>
              <a:gd name="connsiteX1" fmla="*/ 595274 w 4480560"/>
              <a:gd name="connsiteY1" fmla="*/ 0 h 27432"/>
              <a:gd name="connsiteX2" fmla="*/ 1100938 w 4480560"/>
              <a:gd name="connsiteY2" fmla="*/ 0 h 27432"/>
              <a:gd name="connsiteX3" fmla="*/ 1651406 w 4480560"/>
              <a:gd name="connsiteY3" fmla="*/ 0 h 27432"/>
              <a:gd name="connsiteX4" fmla="*/ 2336292 w 4480560"/>
              <a:gd name="connsiteY4" fmla="*/ 0 h 27432"/>
              <a:gd name="connsiteX5" fmla="*/ 2931566 w 4480560"/>
              <a:gd name="connsiteY5" fmla="*/ 0 h 27432"/>
              <a:gd name="connsiteX6" fmla="*/ 3482035 w 4480560"/>
              <a:gd name="connsiteY6" fmla="*/ 0 h 27432"/>
              <a:gd name="connsiteX7" fmla="*/ 4480560 w 4480560"/>
              <a:gd name="connsiteY7" fmla="*/ 0 h 27432"/>
              <a:gd name="connsiteX8" fmla="*/ 4480560 w 4480560"/>
              <a:gd name="connsiteY8" fmla="*/ 27432 h 27432"/>
              <a:gd name="connsiteX9" fmla="*/ 3840480 w 4480560"/>
              <a:gd name="connsiteY9" fmla="*/ 27432 h 27432"/>
              <a:gd name="connsiteX10" fmla="*/ 3290011 w 4480560"/>
              <a:gd name="connsiteY10" fmla="*/ 27432 h 27432"/>
              <a:gd name="connsiteX11" fmla="*/ 2560320 w 4480560"/>
              <a:gd name="connsiteY11" fmla="*/ 27432 h 27432"/>
              <a:gd name="connsiteX12" fmla="*/ 1965046 w 4480560"/>
              <a:gd name="connsiteY12" fmla="*/ 27432 h 27432"/>
              <a:gd name="connsiteX13" fmla="*/ 1459382 w 4480560"/>
              <a:gd name="connsiteY13" fmla="*/ 27432 h 27432"/>
              <a:gd name="connsiteX14" fmla="*/ 774497 w 4480560"/>
              <a:gd name="connsiteY14" fmla="*/ 27432 h 27432"/>
              <a:gd name="connsiteX15" fmla="*/ 0 w 4480560"/>
              <a:gd name="connsiteY15" fmla="*/ 27432 h 27432"/>
              <a:gd name="connsiteX16" fmla="*/ 0 w 4480560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27432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79587" y="8304"/>
                  <a:pt x="4480082" y="21512"/>
                  <a:pt x="4480560" y="27432"/>
                </a:cubicBezTo>
                <a:cubicBezTo>
                  <a:pt x="4314132" y="24068"/>
                  <a:pt x="4028383" y="45776"/>
                  <a:pt x="3840480" y="27432"/>
                </a:cubicBezTo>
                <a:cubicBezTo>
                  <a:pt x="3652577" y="9088"/>
                  <a:pt x="3547615" y="11992"/>
                  <a:pt x="3290011" y="27432"/>
                </a:cubicBezTo>
                <a:cubicBezTo>
                  <a:pt x="3032407" y="42872"/>
                  <a:pt x="2830268" y="17863"/>
                  <a:pt x="2560320" y="27432"/>
                </a:cubicBezTo>
                <a:cubicBezTo>
                  <a:pt x="2290372" y="37001"/>
                  <a:pt x="2147422" y="15872"/>
                  <a:pt x="1965046" y="27432"/>
                </a:cubicBezTo>
                <a:cubicBezTo>
                  <a:pt x="1782670" y="38992"/>
                  <a:pt x="1689791" y="49824"/>
                  <a:pt x="1459382" y="27432"/>
                </a:cubicBezTo>
                <a:cubicBezTo>
                  <a:pt x="1228973" y="5040"/>
                  <a:pt x="915486" y="45645"/>
                  <a:pt x="774497" y="27432"/>
                </a:cubicBezTo>
                <a:cubicBezTo>
                  <a:pt x="633508" y="9219"/>
                  <a:pt x="361442" y="-1963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480560" h="27432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81045" y="9333"/>
                  <a:pt x="4481838" y="19699"/>
                  <a:pt x="4480560" y="27432"/>
                </a:cubicBezTo>
                <a:cubicBezTo>
                  <a:pt x="4279652" y="2294"/>
                  <a:pt x="4200762" y="50710"/>
                  <a:pt x="3930091" y="27432"/>
                </a:cubicBezTo>
                <a:cubicBezTo>
                  <a:pt x="3659420" y="4154"/>
                  <a:pt x="3456052" y="31438"/>
                  <a:pt x="3290011" y="27432"/>
                </a:cubicBezTo>
                <a:cubicBezTo>
                  <a:pt x="3123970" y="23426"/>
                  <a:pt x="2882392" y="41962"/>
                  <a:pt x="2649931" y="27432"/>
                </a:cubicBezTo>
                <a:cubicBezTo>
                  <a:pt x="2417470" y="12902"/>
                  <a:pt x="2238426" y="16481"/>
                  <a:pt x="2054657" y="27432"/>
                </a:cubicBezTo>
                <a:cubicBezTo>
                  <a:pt x="1870888" y="38383"/>
                  <a:pt x="1566368" y="54184"/>
                  <a:pt x="1324966" y="27432"/>
                </a:cubicBezTo>
                <a:cubicBezTo>
                  <a:pt x="1083564" y="680"/>
                  <a:pt x="787410" y="20090"/>
                  <a:pt x="595274" y="27432"/>
                </a:cubicBezTo>
                <a:cubicBezTo>
                  <a:pt x="403138" y="34774"/>
                  <a:pt x="169622" y="19643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41275" cap="rnd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9012EC5F-FF65-AC1C-AC76-3D6BBD18D8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98292" y="2254767"/>
            <a:ext cx="6052158" cy="357847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-RU" sz="6700" dirty="0" smtClean="0">
                <a:latin typeface="Arial" panose="020B0604020202020204" pitchFamily="34" charset="0"/>
                <a:cs typeface="Arial" panose="020B0604020202020204" pitchFamily="34" charset="0"/>
              </a:rPr>
              <a:t>***</a:t>
            </a:r>
            <a:endParaRPr lang="ru-RU" sz="67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-RU" sz="6700" dirty="0" smtClean="0">
                <a:latin typeface="Arial" panose="020B0604020202020204" pitchFamily="34" charset="0"/>
                <a:cs typeface="Arial" panose="020B0604020202020204" pitchFamily="34" charset="0"/>
              </a:rPr>
              <a:t>***</a:t>
            </a:r>
            <a:endParaRPr lang="ru-RU" sz="67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-RU" sz="6700" dirty="0" smtClean="0">
                <a:latin typeface="Arial" panose="020B0604020202020204" pitchFamily="34" charset="0"/>
                <a:cs typeface="Arial" panose="020B0604020202020204" pitchFamily="34" charset="0"/>
              </a:rPr>
              <a:t>***</a:t>
            </a:r>
            <a:endParaRPr lang="ru-RU" sz="67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ru-RU" sz="67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3992119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BDD1931-9E86-4402-9A68-33A2D9EFB19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xmlns="" id="{100EDD19-6802-4EC3-95CE-CFFAB042CFD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xmlns="" id="{DB17E863-922E-4C26-BD64-E8FD41D2866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8100" cap="rnd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0888CA0-B618-8778-4E9A-976F4F0CEC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199" y="2373843"/>
            <a:ext cx="10515600" cy="2313771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z="3600" dirty="0" smtClean="0"/>
              <a:t>Укажите фамилию автора слов </a:t>
            </a:r>
            <a:br>
              <a:rPr lang="ru-RU" sz="3600" dirty="0" smtClean="0"/>
            </a:br>
            <a:r>
              <a:rPr lang="ru-RU" sz="3600" b="1" dirty="0" smtClean="0"/>
              <a:t>Мамы</a:t>
            </a:r>
            <a:r>
              <a:rPr lang="ru-RU" sz="3600" dirty="0" smtClean="0"/>
              <a:t> </a:t>
            </a:r>
            <a:r>
              <a:rPr lang="ru-RU" sz="3600" b="1" dirty="0" smtClean="0"/>
              <a:t>разные</a:t>
            </a:r>
            <a:r>
              <a:rPr lang="ru-RU" sz="3600" dirty="0" smtClean="0"/>
              <a:t> </a:t>
            </a:r>
            <a:r>
              <a:rPr lang="ru-RU" sz="3600" b="1" dirty="0" smtClean="0"/>
              <a:t>нужны</a:t>
            </a:r>
            <a:r>
              <a:rPr lang="ru-RU" sz="3600" dirty="0" smtClean="0"/>
              <a:t>,</a:t>
            </a:r>
            <a:br>
              <a:rPr lang="ru-RU" sz="3600" dirty="0" smtClean="0"/>
            </a:br>
            <a:r>
              <a:rPr lang="ru-RU" sz="3600" b="1" dirty="0" smtClean="0"/>
              <a:t>Мамы</a:t>
            </a:r>
            <a:r>
              <a:rPr lang="ru-RU" sz="3600" dirty="0" smtClean="0"/>
              <a:t> </a:t>
            </a:r>
            <a:r>
              <a:rPr lang="ru-RU" sz="3600" b="1" dirty="0" smtClean="0"/>
              <a:t>разные</a:t>
            </a:r>
            <a:r>
              <a:rPr lang="ru-RU" sz="3600" dirty="0" smtClean="0"/>
              <a:t> </a:t>
            </a:r>
            <a:r>
              <a:rPr lang="ru-RU" sz="3600" b="1" dirty="0" smtClean="0"/>
              <a:t>важны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1655219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BDD1931-9E86-4402-9A68-33A2D9EFB19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xmlns="" id="{100EDD19-6802-4EC3-95CE-CFFAB042CFD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xmlns="" id="{DB17E863-922E-4C26-BD64-E8FD41D2866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8100" cap="rnd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0888CA0-B618-8778-4E9A-976F4F0CEC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199" y="2373843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4009628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BDD1931-9E86-4402-9A68-33A2D9EFB19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xmlns="" id="{100EDD19-6802-4EC3-95CE-CFFAB042CFD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xmlns="" id="{DB17E863-922E-4C26-BD64-E8FD41D2866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8100" cap="rnd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0888CA0-B618-8778-4E9A-976F4F0CEC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199" y="2373843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4009628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BDD1931-9E86-4402-9A68-33A2D9EFB19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xmlns="" id="{100EDD19-6802-4EC3-95CE-CFFAB042CFD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xmlns="" id="{DB17E863-922E-4C26-BD64-E8FD41D2866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8100" cap="rnd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0888CA0-B618-8778-4E9A-976F4F0CEC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199" y="2373843"/>
            <a:ext cx="10515600" cy="220654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3794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BDD1931-9E86-4402-9A68-33A2D9EFB19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xmlns="" id="{100EDD19-6802-4EC3-95CE-CFFAB042CFD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xmlns="" id="{DB17E863-922E-4C26-BD64-E8FD41D2866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8100" cap="rnd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0888CA0-B618-8778-4E9A-976F4F0CEC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199" y="2373843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626975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BDD1931-9E86-4402-9A68-33A2D9EFB19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xmlns="" id="{100EDD19-6802-4EC3-95CE-CFFAB042CFD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xmlns="" id="{DB17E863-922E-4C26-BD64-E8FD41D2866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8100" cap="rnd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0888CA0-B618-8778-4E9A-976F4F0CEC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199" y="2373843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1949985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BDD1931-9E86-4402-9A68-33A2D9EFB19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xmlns="" id="{100EDD19-6802-4EC3-95CE-CFFAB042CFD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xmlns="" id="{DB17E863-922E-4C26-BD64-E8FD41D2866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8100" cap="rnd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0888CA0-B618-8778-4E9A-976F4F0CEC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6923" y="2766218"/>
            <a:ext cx="10515600" cy="1325563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ru-RU" sz="3600" b="1" dirty="0" smtClean="0"/>
              <a:t>4. Титул «Самая прагматичная / жестокая мама»  получает ...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b="1" dirty="0" smtClean="0"/>
              <a:t> 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а) львица</a:t>
            </a:r>
            <a:br>
              <a:rPr lang="ru-RU" sz="3600" dirty="0" smtClean="0"/>
            </a:br>
            <a:r>
              <a:rPr lang="ru-RU" sz="3600" dirty="0" smtClean="0"/>
              <a:t>б) ехидна</a:t>
            </a:r>
            <a:br>
              <a:rPr lang="ru-RU" sz="3600" dirty="0" smtClean="0"/>
            </a:br>
            <a:r>
              <a:rPr lang="ru-RU" sz="3600" dirty="0" smtClean="0"/>
              <a:t>в) панда </a:t>
            </a:r>
            <a:br>
              <a:rPr lang="ru-RU" sz="3600" dirty="0" smtClean="0"/>
            </a:br>
            <a:r>
              <a:rPr lang="ru-RU" sz="3600" dirty="0" smtClean="0"/>
              <a:t>г) волчица</a:t>
            </a:r>
            <a:br>
              <a:rPr lang="ru-RU" sz="3600" dirty="0" smtClean="0"/>
            </a:br>
            <a:r>
              <a:rPr lang="ru-RU" sz="3600" b="1" dirty="0" smtClean="0"/>
              <a:t> 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Милые и неуклюжие панды, оказывается, очень прагматичные и жестокие матери. Обычно у них появляется на свет два детеныша, но растить и воспитывать самка станет только одного. Второй, брошенный на произвол судьбы, погибает. Зоологи объясняют такое поведение уверенностью мамы-панды в том, что двоих детей она не прокормит. Вместо двух слабых и хилых – пусть будет один  и здоровый. Вот почему панда выбирает того детеныша, который ей кажется более «перспективным», и направляет всю свою энергию и заботу на него. </a:t>
            </a:r>
            <a:br>
              <a:rPr lang="ru-RU" sz="3600" dirty="0" smtClean="0"/>
            </a:br>
            <a:r>
              <a:rPr lang="ru-RU" sz="3600" b="1" dirty="0" smtClean="0"/>
              <a:t> 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en-US" sz="36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0916F860-B309-142F-0DD3-BA944B0E8F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66474" y="310152"/>
            <a:ext cx="10515600" cy="4251960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ru-RU" sz="8000" dirty="0"/>
              <a:t>КЛЮЧ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xmlns="" val="1825549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46397" y="416525"/>
            <a:ext cx="10515600" cy="4069080"/>
          </a:xfrm>
        </p:spPr>
        <p:txBody>
          <a:bodyPr/>
          <a:lstStyle/>
          <a:p>
            <a:pPr algn="ctr"/>
            <a:r>
              <a:rPr lang="ru-RU" dirty="0" smtClean="0"/>
              <a:t>Правильные ответы</a:t>
            </a:r>
            <a:endParaRPr lang="ru-RU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/>
          <a:srcRect l="31718" t="18753" r="47882" b="28345"/>
          <a:stretch>
            <a:fillRect/>
          </a:stretch>
        </p:blipFill>
        <p:spPr bwMode="auto">
          <a:xfrm>
            <a:off x="208847" y="322729"/>
            <a:ext cx="4158758" cy="6066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xmlns="" id="{943CAA20-3569-4189-9E48-239A229A86C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C4247F4-EF8D-0D8A-464E-60CC8BB460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451381"/>
            <a:ext cx="10512552" cy="4066540"/>
          </a:xfrm>
        </p:spPr>
        <p:txBody>
          <a:bodyPr anchor="b">
            <a:normAutofit fontScale="90000"/>
          </a:bodyPr>
          <a:lstStyle/>
          <a:p>
            <a:pPr algn="ctr"/>
            <a:r>
              <a:rPr lang="ru-RU" dirty="0">
                <a:solidFill>
                  <a:schemeClr val="accent1"/>
                </a:solidFill>
              </a:rPr>
              <a:t>4</a:t>
            </a:r>
            <a:r>
              <a:rPr lang="ru-RU" dirty="0" smtClean="0">
                <a:solidFill>
                  <a:schemeClr val="accent1"/>
                </a:solidFill>
              </a:rPr>
              <a:t> </a:t>
            </a:r>
            <a:r>
              <a:rPr lang="ru-RU" dirty="0">
                <a:solidFill>
                  <a:schemeClr val="accent1"/>
                </a:solidFill>
              </a:rPr>
              <a:t>раунд </a:t>
            </a:r>
            <a:r>
              <a:rPr lang="ru-RU" dirty="0" smtClean="0">
                <a:solidFill>
                  <a:schemeClr val="accent1"/>
                </a:solidFill>
              </a:rPr>
              <a:t/>
            </a:r>
            <a:br>
              <a:rPr lang="ru-RU" dirty="0" smtClean="0">
                <a:solidFill>
                  <a:schemeClr val="accent1"/>
                </a:solidFill>
              </a:rPr>
            </a:br>
            <a:r>
              <a:rPr lang="ru-RU" dirty="0" smtClean="0">
                <a:solidFill>
                  <a:schemeClr val="accent1"/>
                </a:solidFill>
              </a:rPr>
              <a:t>«Правда или ложь»</a:t>
            </a:r>
            <a:r>
              <a:rPr lang="ru-RU" dirty="0">
                <a:solidFill>
                  <a:schemeClr val="accent1"/>
                </a:solidFill>
              </a:rPr>
              <a:t/>
            </a:r>
            <a:br>
              <a:rPr lang="ru-RU" dirty="0">
                <a:solidFill>
                  <a:schemeClr val="accent1"/>
                </a:solidFill>
              </a:rPr>
            </a:b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xmlns="" id="{DA542B6D-E775-4832-91DC-2D20F857813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8100" cap="rnd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4627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BDD1931-9E86-4402-9A68-33A2D9EFB19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xmlns="" id="{100EDD19-6802-4EC3-95CE-CFFAB042CFD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xmlns="" id="{DB17E863-922E-4C26-BD64-E8FD41D2866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8100" cap="rnd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841248" y="2995448"/>
            <a:ext cx="10515600" cy="1521688"/>
          </a:xfrm>
        </p:spPr>
        <p:txBody>
          <a:bodyPr/>
          <a:lstStyle/>
          <a:p>
            <a:r>
              <a:rPr lang="ru-RU" sz="3600" dirty="0" smtClean="0"/>
              <a:t>1. Впервые официальный праздник женщины-матери появился в Италии?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3380431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BDD1931-9E86-4402-9A68-33A2D9EFB19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xmlns="" id="{777A147A-9ED8-46B4-8660-1B3C2AA880B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6D41A31-951A-6F87-1452-E92FAE3301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1248" y="548640"/>
            <a:ext cx="3783304" cy="54315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ru-RU" sz="6000" dirty="0" smtClean="0">
                <a:latin typeface="Bookman Old Style" pitchFamily="18" charset="0"/>
                <a:cs typeface="Arial" panose="020B0604020202020204" pitchFamily="34" charset="0"/>
              </a:rPr>
              <a:t>Раунды </a:t>
            </a:r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xmlns="" id="{5D6C15A0-C087-4593-8414-2B4EC1CDC3D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5400000">
            <a:off x="2539411" y="3254143"/>
            <a:ext cx="4480560" cy="27432"/>
          </a:xfrm>
          <a:custGeom>
            <a:avLst/>
            <a:gdLst>
              <a:gd name="connsiteX0" fmla="*/ 0 w 4480560"/>
              <a:gd name="connsiteY0" fmla="*/ 0 h 27432"/>
              <a:gd name="connsiteX1" fmla="*/ 595274 w 4480560"/>
              <a:gd name="connsiteY1" fmla="*/ 0 h 27432"/>
              <a:gd name="connsiteX2" fmla="*/ 1100938 w 4480560"/>
              <a:gd name="connsiteY2" fmla="*/ 0 h 27432"/>
              <a:gd name="connsiteX3" fmla="*/ 1651406 w 4480560"/>
              <a:gd name="connsiteY3" fmla="*/ 0 h 27432"/>
              <a:gd name="connsiteX4" fmla="*/ 2336292 w 4480560"/>
              <a:gd name="connsiteY4" fmla="*/ 0 h 27432"/>
              <a:gd name="connsiteX5" fmla="*/ 2931566 w 4480560"/>
              <a:gd name="connsiteY5" fmla="*/ 0 h 27432"/>
              <a:gd name="connsiteX6" fmla="*/ 3482035 w 4480560"/>
              <a:gd name="connsiteY6" fmla="*/ 0 h 27432"/>
              <a:gd name="connsiteX7" fmla="*/ 4480560 w 4480560"/>
              <a:gd name="connsiteY7" fmla="*/ 0 h 27432"/>
              <a:gd name="connsiteX8" fmla="*/ 4480560 w 4480560"/>
              <a:gd name="connsiteY8" fmla="*/ 27432 h 27432"/>
              <a:gd name="connsiteX9" fmla="*/ 3840480 w 4480560"/>
              <a:gd name="connsiteY9" fmla="*/ 27432 h 27432"/>
              <a:gd name="connsiteX10" fmla="*/ 3290011 w 4480560"/>
              <a:gd name="connsiteY10" fmla="*/ 27432 h 27432"/>
              <a:gd name="connsiteX11" fmla="*/ 2560320 w 4480560"/>
              <a:gd name="connsiteY11" fmla="*/ 27432 h 27432"/>
              <a:gd name="connsiteX12" fmla="*/ 1965046 w 4480560"/>
              <a:gd name="connsiteY12" fmla="*/ 27432 h 27432"/>
              <a:gd name="connsiteX13" fmla="*/ 1459382 w 4480560"/>
              <a:gd name="connsiteY13" fmla="*/ 27432 h 27432"/>
              <a:gd name="connsiteX14" fmla="*/ 774497 w 4480560"/>
              <a:gd name="connsiteY14" fmla="*/ 27432 h 27432"/>
              <a:gd name="connsiteX15" fmla="*/ 0 w 4480560"/>
              <a:gd name="connsiteY15" fmla="*/ 27432 h 27432"/>
              <a:gd name="connsiteX16" fmla="*/ 0 w 4480560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27432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79587" y="8304"/>
                  <a:pt x="4480082" y="21512"/>
                  <a:pt x="4480560" y="27432"/>
                </a:cubicBezTo>
                <a:cubicBezTo>
                  <a:pt x="4314132" y="24068"/>
                  <a:pt x="4028383" y="45776"/>
                  <a:pt x="3840480" y="27432"/>
                </a:cubicBezTo>
                <a:cubicBezTo>
                  <a:pt x="3652577" y="9088"/>
                  <a:pt x="3547615" y="11992"/>
                  <a:pt x="3290011" y="27432"/>
                </a:cubicBezTo>
                <a:cubicBezTo>
                  <a:pt x="3032407" y="42872"/>
                  <a:pt x="2830268" y="17863"/>
                  <a:pt x="2560320" y="27432"/>
                </a:cubicBezTo>
                <a:cubicBezTo>
                  <a:pt x="2290372" y="37001"/>
                  <a:pt x="2147422" y="15872"/>
                  <a:pt x="1965046" y="27432"/>
                </a:cubicBezTo>
                <a:cubicBezTo>
                  <a:pt x="1782670" y="38992"/>
                  <a:pt x="1689791" y="49824"/>
                  <a:pt x="1459382" y="27432"/>
                </a:cubicBezTo>
                <a:cubicBezTo>
                  <a:pt x="1228973" y="5040"/>
                  <a:pt x="915486" y="45645"/>
                  <a:pt x="774497" y="27432"/>
                </a:cubicBezTo>
                <a:cubicBezTo>
                  <a:pt x="633508" y="9219"/>
                  <a:pt x="361442" y="-1963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480560" h="27432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81045" y="9333"/>
                  <a:pt x="4481838" y="19699"/>
                  <a:pt x="4480560" y="27432"/>
                </a:cubicBezTo>
                <a:cubicBezTo>
                  <a:pt x="4279652" y="2294"/>
                  <a:pt x="4200762" y="50710"/>
                  <a:pt x="3930091" y="27432"/>
                </a:cubicBezTo>
                <a:cubicBezTo>
                  <a:pt x="3659420" y="4154"/>
                  <a:pt x="3456052" y="31438"/>
                  <a:pt x="3290011" y="27432"/>
                </a:cubicBezTo>
                <a:cubicBezTo>
                  <a:pt x="3123970" y="23426"/>
                  <a:pt x="2882392" y="41962"/>
                  <a:pt x="2649931" y="27432"/>
                </a:cubicBezTo>
                <a:cubicBezTo>
                  <a:pt x="2417470" y="12902"/>
                  <a:pt x="2238426" y="16481"/>
                  <a:pt x="2054657" y="27432"/>
                </a:cubicBezTo>
                <a:cubicBezTo>
                  <a:pt x="1870888" y="38383"/>
                  <a:pt x="1566368" y="54184"/>
                  <a:pt x="1324966" y="27432"/>
                </a:cubicBezTo>
                <a:cubicBezTo>
                  <a:pt x="1083564" y="680"/>
                  <a:pt x="787410" y="20090"/>
                  <a:pt x="595274" y="27432"/>
                </a:cubicBezTo>
                <a:cubicBezTo>
                  <a:pt x="403138" y="34774"/>
                  <a:pt x="169622" y="19643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41275" cap="rnd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9012EC5F-FF65-AC1C-AC76-3D6BBD18D8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98292" y="2254767"/>
            <a:ext cx="6052158" cy="3578475"/>
          </a:xfrm>
        </p:spPr>
        <p:txBody>
          <a:bodyPr vert="horz" lIns="91440" tIns="45720" rIns="91440" bIns="45720" rtlCol="0" anchor="ctr">
            <a:normAutofit fontScale="47500" lnSpcReduction="20000"/>
          </a:bodyPr>
          <a:lstStyle/>
          <a:p>
            <a:pPr marL="914400" indent="-1143000">
              <a:lnSpc>
                <a:spcPct val="100000"/>
              </a:lnSpc>
              <a:buAutoNum type="arabicPeriod"/>
            </a:pPr>
            <a:r>
              <a:rPr lang="ru-RU" sz="6700" dirty="0" smtClean="0">
                <a:latin typeface="Arial" panose="020B0604020202020204" pitchFamily="34" charset="0"/>
                <a:cs typeface="Arial" panose="020B0604020202020204" pitchFamily="34" charset="0"/>
              </a:rPr>
              <a:t>«Разминка» </a:t>
            </a:r>
          </a:p>
          <a:p>
            <a:pPr marL="914400" indent="-1143000">
              <a:lnSpc>
                <a:spcPct val="100000"/>
              </a:lnSpc>
              <a:buAutoNum type="arabicPeriod"/>
            </a:pPr>
            <a:r>
              <a:rPr lang="ru-RU" sz="6700" dirty="0" smtClean="0">
                <a:latin typeface="Arial" panose="020B0604020202020204" pitchFamily="34" charset="0"/>
                <a:cs typeface="Arial" panose="020B0604020202020204" pitchFamily="34" charset="0"/>
              </a:rPr>
              <a:t>«Картинная галерея»</a:t>
            </a:r>
          </a:p>
          <a:p>
            <a:pPr marL="914400" indent="-1143000">
              <a:lnSpc>
                <a:spcPct val="100000"/>
              </a:lnSpc>
              <a:buAutoNum type="arabicPeriod"/>
            </a:pPr>
            <a:r>
              <a:rPr lang="ru-RU" sz="6700" dirty="0" smtClean="0"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67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Инсайт</a:t>
            </a:r>
            <a:r>
              <a:rPr lang="ru-RU" sz="6700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marL="914400" indent="-1143000">
              <a:lnSpc>
                <a:spcPct val="100000"/>
              </a:lnSpc>
              <a:buAutoNum type="arabicPeriod"/>
            </a:pPr>
            <a:r>
              <a:rPr lang="ru-RU" sz="6700" dirty="0" smtClean="0">
                <a:latin typeface="Arial" panose="020B0604020202020204" pitchFamily="34" charset="0"/>
                <a:cs typeface="Arial" panose="020B0604020202020204" pitchFamily="34" charset="0"/>
              </a:rPr>
              <a:t>«Правда или ложь»</a:t>
            </a:r>
          </a:p>
          <a:p>
            <a:pPr marL="914400" indent="-1143000">
              <a:lnSpc>
                <a:spcPct val="100000"/>
              </a:lnSpc>
              <a:buAutoNum type="arabicPeriod"/>
            </a:pPr>
            <a:r>
              <a:rPr lang="ru-RU" sz="6700" dirty="0" smtClean="0">
                <a:latin typeface="Arial" panose="020B0604020202020204" pitchFamily="34" charset="0"/>
                <a:cs typeface="Arial" panose="020B0604020202020204" pitchFamily="34" charset="0"/>
              </a:rPr>
              <a:t>«Вопрос от эксперта»</a:t>
            </a:r>
          </a:p>
          <a:p>
            <a:pPr marL="914400" indent="-1143000">
              <a:lnSpc>
                <a:spcPct val="100000"/>
              </a:lnSpc>
              <a:buAutoNum type="arabicPeriod"/>
            </a:pPr>
            <a:r>
              <a:rPr lang="ru-RU" sz="6700" dirty="0" smtClean="0">
                <a:latin typeface="Arial" panose="020B0604020202020204" pitchFamily="34" charset="0"/>
                <a:cs typeface="Arial" panose="020B0604020202020204" pitchFamily="34" charset="0"/>
              </a:rPr>
              <a:t>«Музыкальная мама»</a:t>
            </a:r>
          </a:p>
          <a:p>
            <a:pPr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ru-RU" sz="67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3992119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BDD1931-9E86-4402-9A68-33A2D9EFB19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xmlns="" id="{100EDD19-6802-4EC3-95CE-CFFAB042CFD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xmlns="" id="{DB17E863-922E-4C26-BD64-E8FD41D2866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8100" cap="rnd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841248" y="2995448"/>
            <a:ext cx="10515600" cy="1521688"/>
          </a:xfrm>
        </p:spPr>
        <p:txBody>
          <a:bodyPr/>
          <a:lstStyle/>
          <a:p>
            <a:r>
              <a:rPr lang="ru-RU" sz="3600" dirty="0" smtClean="0"/>
              <a:t>2. В большинстве стран мира День матери празднуется во второе воскресенье мая.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3380431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BDD1931-9E86-4402-9A68-33A2D9EFB19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xmlns="" id="{100EDD19-6802-4EC3-95CE-CFFAB042CFD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xmlns="" id="{DB17E863-922E-4C26-BD64-E8FD41D2866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8100" cap="rnd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841248" y="2995448"/>
            <a:ext cx="10515600" cy="1521688"/>
          </a:xfrm>
        </p:spPr>
        <p:txBody>
          <a:bodyPr/>
          <a:lstStyle/>
          <a:p>
            <a:r>
              <a:rPr lang="ru-RU" sz="3600" dirty="0" smtClean="0"/>
              <a:t>3. Отдавая дань уважения материнскому труду и бескорыстной жертве ради блага своих детей, в Якутии 2 сентября 1993 года утвержден официальный праздник День Матери в Республике Саха (Якутия). Каждое третье воскресенье октября жители республики отмечают День Матери. 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3380431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BDD1931-9E86-4402-9A68-33A2D9EFB19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xmlns="" id="{100EDD19-6802-4EC3-95CE-CFFAB042CFD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xmlns="" id="{DB17E863-922E-4C26-BD64-E8FD41D2866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8100" cap="rnd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841248" y="2995448"/>
            <a:ext cx="10515600" cy="1521688"/>
          </a:xfrm>
        </p:spPr>
        <p:txBody>
          <a:bodyPr/>
          <a:lstStyle/>
          <a:p>
            <a:r>
              <a:rPr lang="ru-RU" sz="3600" dirty="0" smtClean="0"/>
              <a:t> 4. В России праздник официально отмечают с 1998 года и празднуют в последнее воскресенье ноября. 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3380431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BDD1931-9E86-4402-9A68-33A2D9EFB19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xmlns="" id="{100EDD19-6802-4EC3-95CE-CFFAB042CFD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xmlns="" id="{DB17E863-922E-4C26-BD64-E8FD41D2866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8100" cap="rnd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841248" y="2995448"/>
            <a:ext cx="10515600" cy="1521688"/>
          </a:xfrm>
        </p:spPr>
        <p:txBody>
          <a:bodyPr/>
          <a:lstStyle/>
          <a:p>
            <a:r>
              <a:rPr lang="ru-RU" sz="3600" dirty="0" smtClean="0"/>
              <a:t>5. Лидеры подарков в День матери: ювелирные изделия, открытки и цветы, поход в ресторан, одежда, подарочные карты и поездки в SPA-центры, книги, предметы для домашнего уюта и даже садово-огородные инструменты. </a:t>
            </a:r>
            <a:br>
              <a:rPr lang="ru-RU" sz="3600" dirty="0" smtClean="0"/>
            </a:b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3380431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BDD1931-9E86-4402-9A68-33A2D9EFB19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xmlns="" id="{100EDD19-6802-4EC3-95CE-CFFAB042CFD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xmlns="" id="{DB17E863-922E-4C26-BD64-E8FD41D2866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8100" cap="rnd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809717" y="2165130"/>
            <a:ext cx="10515600" cy="1521688"/>
          </a:xfrm>
        </p:spPr>
        <p:txBody>
          <a:bodyPr/>
          <a:lstStyle/>
          <a:p>
            <a:r>
              <a:rPr lang="ru-RU" sz="3600" dirty="0" smtClean="0"/>
              <a:t>6. Ежегодно на День матери в мире тратится около 14 миллиардов рублей.</a:t>
            </a:r>
            <a:br>
              <a:rPr lang="ru-RU" sz="3600" dirty="0" smtClean="0"/>
            </a:b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3380431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BDD1931-9E86-4402-9A68-33A2D9EFB19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xmlns="" id="{100EDD19-6802-4EC3-95CE-CFFAB042CFD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xmlns="" id="{DB17E863-922E-4C26-BD64-E8FD41D2866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8100" cap="rnd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809717" y="2165130"/>
            <a:ext cx="10515600" cy="1521688"/>
          </a:xfrm>
        </p:spPr>
        <p:txBody>
          <a:bodyPr/>
          <a:lstStyle/>
          <a:p>
            <a:r>
              <a:rPr lang="ru-RU" sz="3600" dirty="0" smtClean="0"/>
              <a:t>7. Символом Дня матери в России является ромашка?</a:t>
            </a:r>
            <a:br>
              <a:rPr lang="ru-RU" sz="3600" dirty="0" smtClean="0"/>
            </a:b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3380431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BDD1931-9E86-4402-9A68-33A2D9EFB19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xmlns="" id="{100EDD19-6802-4EC3-95CE-CFFAB042CFD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xmlns="" id="{DB17E863-922E-4C26-BD64-E8FD41D2866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8100" cap="rnd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799206" y="2511971"/>
            <a:ext cx="10515600" cy="1521688"/>
          </a:xfrm>
        </p:spPr>
        <p:txBody>
          <a:bodyPr/>
          <a:lstStyle/>
          <a:p>
            <a:r>
              <a:rPr lang="ru-RU" sz="3600" dirty="0" smtClean="0"/>
              <a:t>В России существует три награды для женщин - Медаль материнства, орден  «Материнская слава» и орден «Родительская слава». </a:t>
            </a:r>
            <a:br>
              <a:rPr lang="ru-RU" sz="3600" dirty="0" smtClean="0"/>
            </a:b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3380431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BDD1931-9E86-4402-9A68-33A2D9EFB19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xmlns="" id="{100EDD19-6802-4EC3-95CE-CFFAB042CFD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xmlns="" id="{DB17E863-922E-4C26-BD64-E8FD41D2866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8100" cap="rnd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809716" y="3499944"/>
            <a:ext cx="10515600" cy="1521688"/>
          </a:xfrm>
        </p:spPr>
        <p:txBody>
          <a:bodyPr/>
          <a:lstStyle/>
          <a:p>
            <a:r>
              <a:rPr lang="ru-RU" sz="3600" dirty="0" smtClean="0"/>
              <a:t> 9. В США и Австралии существует традиция носить в этот день на одежде цветок гвоздики. Причём цвет имеет значение, так цветная гвоздика говорит о том, что мать человека жива, а белые цветы прикалывают к одежде в память об ушедших матерях.</a:t>
            </a:r>
            <a:br>
              <a:rPr lang="ru-RU" sz="3600" dirty="0" smtClean="0"/>
            </a:b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3380431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BDD1931-9E86-4402-9A68-33A2D9EFB19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xmlns="" id="{100EDD19-6802-4EC3-95CE-CFFAB042CFD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xmlns="" id="{DB17E863-922E-4C26-BD64-E8FD41D2866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8100" cap="rnd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767675" y="3773213"/>
            <a:ext cx="10515600" cy="1521688"/>
          </a:xfrm>
        </p:spPr>
        <p:txBody>
          <a:bodyPr/>
          <a:lstStyle/>
          <a:p>
            <a:pPr lvl="0"/>
            <a:r>
              <a:rPr lang="ru-RU" sz="3600" dirty="0" smtClean="0"/>
              <a:t> 10. По данным Росстата, средний возраст россиянки при рождении первенца в 2018–2022 годах </a:t>
            </a:r>
            <a:r>
              <a:rPr lang="ru-RU" sz="3600" dirty="0" smtClean="0">
                <a:hlinkClick r:id="rId2"/>
              </a:rPr>
              <a:t>составил</a:t>
            </a:r>
            <a:r>
              <a:rPr lang="ru-RU" sz="3600" dirty="0" smtClean="0"/>
              <a:t> почти 22 года, второго ребенка — 25 лет, а третьего — 40 лет.</a:t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3380431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xmlns="" id="{943CAA20-3569-4189-9E48-239A229A86C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C4247F4-EF8D-0D8A-464E-60CC8BB460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451381"/>
            <a:ext cx="10512552" cy="4066540"/>
          </a:xfrm>
        </p:spPr>
        <p:txBody>
          <a:bodyPr anchor="b">
            <a:normAutofit fontScale="90000"/>
          </a:bodyPr>
          <a:lstStyle/>
          <a:p>
            <a:pPr algn="ctr"/>
            <a:r>
              <a:rPr lang="ru-RU" dirty="0">
                <a:solidFill>
                  <a:schemeClr val="accent1"/>
                </a:solidFill>
              </a:rPr>
              <a:t>5</a:t>
            </a:r>
            <a:r>
              <a:rPr lang="ru-RU" dirty="0" smtClean="0">
                <a:solidFill>
                  <a:schemeClr val="accent1"/>
                </a:solidFill>
              </a:rPr>
              <a:t> </a:t>
            </a:r>
            <a:r>
              <a:rPr lang="ru-RU" dirty="0">
                <a:solidFill>
                  <a:schemeClr val="accent1"/>
                </a:solidFill>
              </a:rPr>
              <a:t>раунд </a:t>
            </a:r>
            <a:r>
              <a:rPr lang="ru-RU" dirty="0" smtClean="0">
                <a:solidFill>
                  <a:schemeClr val="accent1"/>
                </a:solidFill>
              </a:rPr>
              <a:t>«Вопросы от экспертов»</a:t>
            </a:r>
            <a:r>
              <a:rPr lang="ru-RU" dirty="0">
                <a:solidFill>
                  <a:schemeClr val="accent1"/>
                </a:solidFill>
              </a:rPr>
              <a:t/>
            </a:r>
            <a:br>
              <a:rPr lang="ru-RU" dirty="0">
                <a:solidFill>
                  <a:schemeClr val="accent1"/>
                </a:solidFill>
              </a:rPr>
            </a:b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xmlns="" id="{DA542B6D-E775-4832-91DC-2D20F857813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8100" cap="rnd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0" y="3384331"/>
            <a:ext cx="1219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Arial" pitchFamily="34" charset="0"/>
                <a:cs typeface="Arial" pitchFamily="34" charset="0"/>
              </a:rPr>
              <a:t>Отвечаем на вопрос  делаем ставку от 1 до 3 баллов</a:t>
            </a:r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5038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BDD1931-9E86-4402-9A68-33A2D9EFB19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xmlns="" id="{777A147A-9ED8-46B4-8660-1B3C2AA880B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6D41A31-951A-6F87-1452-E92FAE3301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97821" y="1292772"/>
            <a:ext cx="6936827" cy="467689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ru-RU" sz="6000" dirty="0" smtClean="0">
                <a:latin typeface="Bookman Old Style" pitchFamily="18" charset="0"/>
                <a:cs typeface="Arial" panose="020B0604020202020204" pitchFamily="34" charset="0"/>
              </a:rPr>
              <a:t>Желаем удачи!</a:t>
            </a:r>
            <a:br>
              <a:rPr lang="ru-RU" sz="6000" dirty="0" smtClean="0">
                <a:latin typeface="Bookman Old Style" pitchFamily="18" charset="0"/>
                <a:cs typeface="Arial" panose="020B0604020202020204" pitchFamily="34" charset="0"/>
              </a:rPr>
            </a:br>
            <a:r>
              <a:rPr lang="ru-RU" sz="6000" dirty="0" smtClean="0">
                <a:latin typeface="Bookman Old Style" pitchFamily="18" charset="0"/>
                <a:cs typeface="Arial" panose="020B0604020202020204" pitchFamily="34" charset="0"/>
              </a:rPr>
              <a:t>Мы начинаем!</a:t>
            </a:r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xmlns="" id="{5D6C15A0-C087-4593-8414-2B4EC1CDC3D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5400000">
            <a:off x="2539411" y="3254143"/>
            <a:ext cx="4480560" cy="27432"/>
          </a:xfrm>
          <a:custGeom>
            <a:avLst/>
            <a:gdLst>
              <a:gd name="connsiteX0" fmla="*/ 0 w 4480560"/>
              <a:gd name="connsiteY0" fmla="*/ 0 h 27432"/>
              <a:gd name="connsiteX1" fmla="*/ 595274 w 4480560"/>
              <a:gd name="connsiteY1" fmla="*/ 0 h 27432"/>
              <a:gd name="connsiteX2" fmla="*/ 1100938 w 4480560"/>
              <a:gd name="connsiteY2" fmla="*/ 0 h 27432"/>
              <a:gd name="connsiteX3" fmla="*/ 1651406 w 4480560"/>
              <a:gd name="connsiteY3" fmla="*/ 0 h 27432"/>
              <a:gd name="connsiteX4" fmla="*/ 2336292 w 4480560"/>
              <a:gd name="connsiteY4" fmla="*/ 0 h 27432"/>
              <a:gd name="connsiteX5" fmla="*/ 2931566 w 4480560"/>
              <a:gd name="connsiteY5" fmla="*/ 0 h 27432"/>
              <a:gd name="connsiteX6" fmla="*/ 3482035 w 4480560"/>
              <a:gd name="connsiteY6" fmla="*/ 0 h 27432"/>
              <a:gd name="connsiteX7" fmla="*/ 4480560 w 4480560"/>
              <a:gd name="connsiteY7" fmla="*/ 0 h 27432"/>
              <a:gd name="connsiteX8" fmla="*/ 4480560 w 4480560"/>
              <a:gd name="connsiteY8" fmla="*/ 27432 h 27432"/>
              <a:gd name="connsiteX9" fmla="*/ 3840480 w 4480560"/>
              <a:gd name="connsiteY9" fmla="*/ 27432 h 27432"/>
              <a:gd name="connsiteX10" fmla="*/ 3290011 w 4480560"/>
              <a:gd name="connsiteY10" fmla="*/ 27432 h 27432"/>
              <a:gd name="connsiteX11" fmla="*/ 2560320 w 4480560"/>
              <a:gd name="connsiteY11" fmla="*/ 27432 h 27432"/>
              <a:gd name="connsiteX12" fmla="*/ 1965046 w 4480560"/>
              <a:gd name="connsiteY12" fmla="*/ 27432 h 27432"/>
              <a:gd name="connsiteX13" fmla="*/ 1459382 w 4480560"/>
              <a:gd name="connsiteY13" fmla="*/ 27432 h 27432"/>
              <a:gd name="connsiteX14" fmla="*/ 774497 w 4480560"/>
              <a:gd name="connsiteY14" fmla="*/ 27432 h 27432"/>
              <a:gd name="connsiteX15" fmla="*/ 0 w 4480560"/>
              <a:gd name="connsiteY15" fmla="*/ 27432 h 27432"/>
              <a:gd name="connsiteX16" fmla="*/ 0 w 4480560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27432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79587" y="8304"/>
                  <a:pt x="4480082" y="21512"/>
                  <a:pt x="4480560" y="27432"/>
                </a:cubicBezTo>
                <a:cubicBezTo>
                  <a:pt x="4314132" y="24068"/>
                  <a:pt x="4028383" y="45776"/>
                  <a:pt x="3840480" y="27432"/>
                </a:cubicBezTo>
                <a:cubicBezTo>
                  <a:pt x="3652577" y="9088"/>
                  <a:pt x="3547615" y="11992"/>
                  <a:pt x="3290011" y="27432"/>
                </a:cubicBezTo>
                <a:cubicBezTo>
                  <a:pt x="3032407" y="42872"/>
                  <a:pt x="2830268" y="17863"/>
                  <a:pt x="2560320" y="27432"/>
                </a:cubicBezTo>
                <a:cubicBezTo>
                  <a:pt x="2290372" y="37001"/>
                  <a:pt x="2147422" y="15872"/>
                  <a:pt x="1965046" y="27432"/>
                </a:cubicBezTo>
                <a:cubicBezTo>
                  <a:pt x="1782670" y="38992"/>
                  <a:pt x="1689791" y="49824"/>
                  <a:pt x="1459382" y="27432"/>
                </a:cubicBezTo>
                <a:cubicBezTo>
                  <a:pt x="1228973" y="5040"/>
                  <a:pt x="915486" y="45645"/>
                  <a:pt x="774497" y="27432"/>
                </a:cubicBezTo>
                <a:cubicBezTo>
                  <a:pt x="633508" y="9219"/>
                  <a:pt x="361442" y="-1963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480560" h="27432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81045" y="9333"/>
                  <a:pt x="4481838" y="19699"/>
                  <a:pt x="4480560" y="27432"/>
                </a:cubicBezTo>
                <a:cubicBezTo>
                  <a:pt x="4279652" y="2294"/>
                  <a:pt x="4200762" y="50710"/>
                  <a:pt x="3930091" y="27432"/>
                </a:cubicBezTo>
                <a:cubicBezTo>
                  <a:pt x="3659420" y="4154"/>
                  <a:pt x="3456052" y="31438"/>
                  <a:pt x="3290011" y="27432"/>
                </a:cubicBezTo>
                <a:cubicBezTo>
                  <a:pt x="3123970" y="23426"/>
                  <a:pt x="2882392" y="41962"/>
                  <a:pt x="2649931" y="27432"/>
                </a:cubicBezTo>
                <a:cubicBezTo>
                  <a:pt x="2417470" y="12902"/>
                  <a:pt x="2238426" y="16481"/>
                  <a:pt x="2054657" y="27432"/>
                </a:cubicBezTo>
                <a:cubicBezTo>
                  <a:pt x="1870888" y="38383"/>
                  <a:pt x="1566368" y="54184"/>
                  <a:pt x="1324966" y="27432"/>
                </a:cubicBezTo>
                <a:cubicBezTo>
                  <a:pt x="1083564" y="680"/>
                  <a:pt x="787410" y="20090"/>
                  <a:pt x="595274" y="27432"/>
                </a:cubicBezTo>
                <a:cubicBezTo>
                  <a:pt x="403138" y="34774"/>
                  <a:pt x="169622" y="19643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41275" cap="rnd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4C091173-25E2-0B4C-AC3D-F93F1348C00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261" r="33901" b="-1"/>
          <a:stretch/>
        </p:blipFill>
        <p:spPr>
          <a:xfrm>
            <a:off x="1" y="10"/>
            <a:ext cx="4657344" cy="6857990"/>
          </a:xfrm>
          <a:custGeom>
            <a:avLst/>
            <a:gdLst/>
            <a:ahLst/>
            <a:cxnLst/>
            <a:rect l="l" t="t" r="r" b="b"/>
            <a:pathLst>
              <a:path w="4657344" h="6858000">
                <a:moveTo>
                  <a:pt x="0" y="0"/>
                </a:moveTo>
                <a:lnTo>
                  <a:pt x="3429755" y="0"/>
                </a:lnTo>
                <a:lnTo>
                  <a:pt x="3526016" y="148742"/>
                </a:lnTo>
                <a:cubicBezTo>
                  <a:pt x="3657740" y="365513"/>
                  <a:pt x="3777402" y="589569"/>
                  <a:pt x="3886489" y="819975"/>
                </a:cubicBezTo>
                <a:cubicBezTo>
                  <a:pt x="3891856" y="833492"/>
                  <a:pt x="3900663" y="845393"/>
                  <a:pt x="3912049" y="854514"/>
                </a:cubicBezTo>
                <a:cubicBezTo>
                  <a:pt x="3897352" y="819849"/>
                  <a:pt x="3883037" y="784928"/>
                  <a:pt x="3868083" y="750263"/>
                </a:cubicBezTo>
                <a:cubicBezTo>
                  <a:pt x="3806989" y="608712"/>
                  <a:pt x="3742478" y="469145"/>
                  <a:pt x="3674155" y="331786"/>
                </a:cubicBezTo>
                <a:lnTo>
                  <a:pt x="3496656" y="0"/>
                </a:lnTo>
                <a:lnTo>
                  <a:pt x="3554371" y="0"/>
                </a:lnTo>
                <a:lnTo>
                  <a:pt x="3661621" y="196614"/>
                </a:lnTo>
                <a:cubicBezTo>
                  <a:pt x="3856899" y="573253"/>
                  <a:pt x="4021071" y="966066"/>
                  <a:pt x="4161279" y="1371196"/>
                </a:cubicBezTo>
                <a:cubicBezTo>
                  <a:pt x="4379525" y="2007265"/>
                  <a:pt x="4530141" y="2664286"/>
                  <a:pt x="4610660" y="3331516"/>
                </a:cubicBezTo>
                <a:cubicBezTo>
                  <a:pt x="4652837" y="3672965"/>
                  <a:pt x="4671625" y="4013908"/>
                  <a:pt x="4645040" y="4357388"/>
                </a:cubicBezTo>
                <a:cubicBezTo>
                  <a:pt x="4613599" y="4758899"/>
                  <a:pt x="4566181" y="5157998"/>
                  <a:pt x="4485789" y="5552906"/>
                </a:cubicBezTo>
                <a:cubicBezTo>
                  <a:pt x="4397121" y="5988893"/>
                  <a:pt x="4276748" y="6414594"/>
                  <a:pt x="4117769" y="6828295"/>
                </a:cubicBezTo>
                <a:lnTo>
                  <a:pt x="4105288" y="6858000"/>
                </a:lnTo>
                <a:lnTo>
                  <a:pt x="4052520" y="6858000"/>
                </a:lnTo>
                <a:lnTo>
                  <a:pt x="4059369" y="6841549"/>
                </a:lnTo>
                <a:cubicBezTo>
                  <a:pt x="4147276" y="6614016"/>
                  <a:pt x="4224193" y="6380817"/>
                  <a:pt x="4291518" y="6142729"/>
                </a:cubicBezTo>
                <a:cubicBezTo>
                  <a:pt x="4350055" y="5935370"/>
                  <a:pt x="4393256" y="5723695"/>
                  <a:pt x="4443357" y="5513923"/>
                </a:cubicBezTo>
                <a:cubicBezTo>
                  <a:pt x="4444541" y="5502788"/>
                  <a:pt x="4445137" y="5491601"/>
                  <a:pt x="4445146" y="5480401"/>
                </a:cubicBezTo>
                <a:cubicBezTo>
                  <a:pt x="4408465" y="5607635"/>
                  <a:pt x="4379196" y="5719759"/>
                  <a:pt x="4344559" y="5830359"/>
                </a:cubicBezTo>
                <a:cubicBezTo>
                  <a:pt x="4254261" y="6118381"/>
                  <a:pt x="4150112" y="6398531"/>
                  <a:pt x="4031702" y="6670527"/>
                </a:cubicBezTo>
                <a:lnTo>
                  <a:pt x="3943824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xmlns="" val="3992119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xmlns="" id="{943CAA20-3569-4189-9E48-239A229A86C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C4247F4-EF8D-0D8A-464E-60CC8BB460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451381"/>
            <a:ext cx="10512552" cy="4066540"/>
          </a:xfrm>
        </p:spPr>
        <p:txBody>
          <a:bodyPr anchor="b">
            <a:normAutofit/>
          </a:bodyPr>
          <a:lstStyle/>
          <a:p>
            <a:pPr algn="ctr"/>
            <a:r>
              <a:rPr lang="ru-RU" dirty="0">
                <a:solidFill>
                  <a:schemeClr val="accent1"/>
                </a:solidFill>
              </a:rPr>
              <a:t>5</a:t>
            </a:r>
            <a:r>
              <a:rPr lang="ru-RU" dirty="0" smtClean="0">
                <a:solidFill>
                  <a:schemeClr val="accent1"/>
                </a:solidFill>
              </a:rPr>
              <a:t> </a:t>
            </a:r>
            <a:r>
              <a:rPr lang="ru-RU" dirty="0">
                <a:solidFill>
                  <a:schemeClr val="accent1"/>
                </a:solidFill>
              </a:rPr>
              <a:t>раунд </a:t>
            </a:r>
            <a:r>
              <a:rPr lang="ru-RU" dirty="0" smtClean="0">
                <a:solidFill>
                  <a:schemeClr val="accent1"/>
                </a:solidFill>
              </a:rPr>
              <a:t>«Ставки»</a:t>
            </a:r>
            <a:r>
              <a:rPr lang="ru-RU" dirty="0">
                <a:solidFill>
                  <a:schemeClr val="accent1"/>
                </a:solidFill>
              </a:rPr>
              <a:t/>
            </a:r>
            <a:br>
              <a:rPr lang="ru-RU" dirty="0">
                <a:solidFill>
                  <a:schemeClr val="accent1"/>
                </a:solidFill>
              </a:rPr>
            </a:b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xmlns="" id="{DA542B6D-E775-4832-91DC-2D20F857813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8100" cap="rnd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0" y="3384331"/>
            <a:ext cx="1219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Arial" pitchFamily="34" charset="0"/>
                <a:cs typeface="Arial" pitchFamily="34" charset="0"/>
              </a:rPr>
              <a:t>Отвечаем на вопрос  делаем ставку от 1 до 3 баллов</a:t>
            </a:r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5038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xmlns="" id="{943CAA20-3569-4189-9E48-239A229A86C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C4247F4-EF8D-0D8A-464E-60CC8BB460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451381"/>
            <a:ext cx="10512552" cy="4066540"/>
          </a:xfrm>
        </p:spPr>
        <p:txBody>
          <a:bodyPr anchor="b">
            <a:normAutofit/>
          </a:bodyPr>
          <a:lstStyle/>
          <a:p>
            <a:pPr algn="ctr"/>
            <a:r>
              <a:rPr lang="ru-RU" dirty="0">
                <a:solidFill>
                  <a:schemeClr val="accent1"/>
                </a:solidFill>
              </a:rPr>
              <a:t/>
            </a:r>
            <a:br>
              <a:rPr lang="ru-RU" dirty="0">
                <a:solidFill>
                  <a:schemeClr val="accent1"/>
                </a:solidFill>
              </a:rPr>
            </a:b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xmlns="" id="{DA542B6D-E775-4832-91DC-2D20F857813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8100" cap="rnd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0" y="683172"/>
            <a:ext cx="1219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ru-RU" sz="4000" dirty="0" smtClean="0">
                <a:latin typeface="Arial" pitchFamily="34" charset="0"/>
                <a:cs typeface="Arial" pitchFamily="34" charset="0"/>
              </a:rPr>
              <a:t>Допойте песню</a:t>
            </a:r>
          </a:p>
          <a:p>
            <a:pPr marL="742950" indent="-742950" algn="ctr"/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5038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46397" y="416525"/>
            <a:ext cx="10515600" cy="4069080"/>
          </a:xfrm>
        </p:spPr>
        <p:txBody>
          <a:bodyPr/>
          <a:lstStyle/>
          <a:p>
            <a:pPr algn="ctr"/>
            <a:r>
              <a:rPr lang="ru-RU" dirty="0" smtClean="0"/>
              <a:t>Правильные ответы</a:t>
            </a:r>
            <a:endParaRPr lang="ru-RU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/>
          <a:srcRect l="31718" t="18753" r="47882" b="28345"/>
          <a:stretch>
            <a:fillRect/>
          </a:stretch>
        </p:blipFill>
        <p:spPr bwMode="auto">
          <a:xfrm>
            <a:off x="208847" y="322729"/>
            <a:ext cx="4158758" cy="6066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46397" y="416525"/>
            <a:ext cx="10515600" cy="4069080"/>
          </a:xfrm>
        </p:spPr>
        <p:txBody>
          <a:bodyPr/>
          <a:lstStyle/>
          <a:p>
            <a:pPr algn="ctr"/>
            <a:r>
              <a:rPr lang="ru-RU" dirty="0" smtClean="0"/>
              <a:t>Правильные ответы</a:t>
            </a:r>
            <a:endParaRPr lang="ru-RU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/>
          <a:srcRect l="31718" t="18753" r="47882" b="28345"/>
          <a:stretch>
            <a:fillRect/>
          </a:stretch>
        </p:blipFill>
        <p:spPr bwMode="auto">
          <a:xfrm>
            <a:off x="208847" y="322729"/>
            <a:ext cx="4158758" cy="6066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xmlns="" id="{943CAA20-3569-4189-9E48-239A229A86C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C4247F4-EF8D-0D8A-464E-60CC8BB460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451381"/>
            <a:ext cx="10512552" cy="4066540"/>
          </a:xfrm>
        </p:spPr>
        <p:txBody>
          <a:bodyPr anchor="b">
            <a:normAutofit/>
          </a:bodyPr>
          <a:lstStyle/>
          <a:p>
            <a:pPr algn="ctr"/>
            <a:r>
              <a:rPr lang="ru-RU" dirty="0">
                <a:solidFill>
                  <a:schemeClr val="accent1"/>
                </a:solidFill>
              </a:rPr>
              <a:t>1 раунд «Разминка»</a:t>
            </a:r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xmlns="" id="{DA542B6D-E775-4832-91DC-2D20F857813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8100" cap="rnd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09539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BDD1931-9E86-4402-9A68-33A2D9EFB19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xmlns="" id="{100EDD19-6802-4EC3-95CE-CFFAB042CFD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xmlns="" id="{DB17E863-922E-4C26-BD64-E8FD41D2866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8100" cap="rnd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0888CA0-B618-8778-4E9A-976F4F0CEC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600" dirty="0"/>
              <a:t> </a:t>
            </a:r>
            <a:r>
              <a:rPr lang="ru-RU" sz="2800" dirty="0" smtClean="0"/>
              <a:t>1. В каком году в России начали отмечать День матери</a:t>
            </a:r>
            <a:endParaRPr lang="en-US" sz="28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0916F860-B309-142F-0DD3-BA944B0E8F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1929384"/>
            <a:ext cx="10515600" cy="4251960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dirty="0"/>
              <a:t>А  </a:t>
            </a:r>
            <a:r>
              <a:rPr lang="ru-RU" dirty="0" smtClean="0"/>
              <a:t>2000 год</a:t>
            </a:r>
            <a:endParaRPr lang="en-US" dirty="0"/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dirty="0"/>
              <a:t>Б </a:t>
            </a:r>
            <a:r>
              <a:rPr lang="ru-RU" dirty="0" smtClean="0"/>
              <a:t>1998 год</a:t>
            </a:r>
            <a:endParaRPr lang="en-US" dirty="0"/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dirty="0"/>
              <a:t>В </a:t>
            </a:r>
            <a:r>
              <a:rPr lang="ru-RU" dirty="0" smtClean="0"/>
              <a:t>1992 год</a:t>
            </a:r>
            <a:endParaRPr lang="en-US" dirty="0"/>
          </a:p>
          <a:p>
            <a:pPr indent="-22860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43002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BDD1931-9E86-4402-9A68-33A2D9EFB19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xmlns="" id="{100EDD19-6802-4EC3-95CE-CFFAB042CFD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xmlns="" id="{DB17E863-922E-4C26-BD64-E8FD41D2866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8100" cap="rnd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0888CA0-B618-8778-4E9A-976F4F0CEC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365125"/>
            <a:ext cx="10515600" cy="1325563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lvl="0"/>
            <a:r>
              <a:rPr lang="en-US" sz="3600" dirty="0"/>
              <a:t> </a:t>
            </a:r>
            <a:r>
              <a:rPr lang="ru-RU" sz="3600" dirty="0" smtClean="0"/>
              <a:t>2. Из какой песни данные слова: «Ведь так не бывает на свете, чтоб были потеряны дети»</a:t>
            </a:r>
            <a:br>
              <a:rPr lang="ru-RU" sz="3600" dirty="0" smtClean="0"/>
            </a:br>
            <a:endParaRPr lang="en-US" sz="36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0916F860-B309-142F-0DD3-BA944B0E8F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1929384"/>
            <a:ext cx="10515600" cy="4251960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ru-RU" dirty="0"/>
              <a:t>А  </a:t>
            </a:r>
            <a:r>
              <a:rPr lang="ru-RU" dirty="0" smtClean="0"/>
              <a:t>«Добрая сказка»</a:t>
            </a:r>
            <a:endParaRPr lang="en-US" dirty="0"/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dirty="0" smtClean="0"/>
              <a:t>Б</a:t>
            </a:r>
            <a:r>
              <a:rPr lang="ru-RU" dirty="0" smtClean="0"/>
              <a:t>  «Песенка Мамонтенка»</a:t>
            </a:r>
            <a:endParaRPr lang="en-US" dirty="0"/>
          </a:p>
          <a:p>
            <a:pPr indent="-228600">
              <a:buFont typeface="Arial" panose="020B0604020202020204" pitchFamily="34" charset="0"/>
              <a:buChar char="•"/>
            </a:pPr>
            <a:r>
              <a:rPr lang="ru-RU" dirty="0"/>
              <a:t>В  </a:t>
            </a:r>
            <a:r>
              <a:rPr lang="ru-RU" dirty="0" smtClean="0"/>
              <a:t>«Мама, будь всегда со мною рядом!»</a:t>
            </a:r>
          </a:p>
          <a:p>
            <a:pPr indent="-228600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en-US" dirty="0"/>
          </a:p>
          <a:p>
            <a:pPr indent="-22860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65761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BDD1931-9E86-4402-9A68-33A2D9EFB19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xmlns="" id="{100EDD19-6802-4EC3-95CE-CFFAB042CFD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Мама</a:t>
            </a:r>
            <a:r>
              <a:rPr lang="ru-RU" dirty="0" smtClean="0"/>
              <a:t> </a:t>
            </a:r>
            <a:r>
              <a:rPr lang="ru-RU" b="1" dirty="0" smtClean="0"/>
              <a:t>по</a:t>
            </a:r>
            <a:r>
              <a:rPr lang="ru-RU" dirty="0" smtClean="0"/>
              <a:t> </a:t>
            </a:r>
            <a:r>
              <a:rPr lang="ru-RU" b="1" dirty="0" smtClean="0"/>
              <a:t>комнатам</a:t>
            </a:r>
            <a:r>
              <a:rPr lang="ru-RU" dirty="0" smtClean="0"/>
              <a:t> </a:t>
            </a:r>
            <a:r>
              <a:rPr lang="ru-RU" b="1" dirty="0" smtClean="0"/>
              <a:t>В</a:t>
            </a:r>
            <a:r>
              <a:rPr lang="ru-RU" dirty="0" smtClean="0"/>
              <a:t> </a:t>
            </a:r>
            <a:r>
              <a:rPr lang="ru-RU" b="1" dirty="0" smtClean="0"/>
              <a:t>фартуке</a:t>
            </a:r>
            <a:r>
              <a:rPr lang="ru-RU" dirty="0" smtClean="0"/>
              <a:t> белом Неторопливо пойдет, Ходит </a:t>
            </a:r>
            <a:r>
              <a:rPr lang="ru-RU" b="1" dirty="0" smtClean="0"/>
              <a:t>по</a:t>
            </a:r>
            <a:r>
              <a:rPr lang="ru-RU" dirty="0" smtClean="0"/>
              <a:t> </a:t>
            </a:r>
            <a:r>
              <a:rPr lang="ru-RU" b="1" dirty="0" smtClean="0"/>
              <a:t>комнатам</a:t>
            </a:r>
            <a:r>
              <a:rPr lang="ru-RU" dirty="0" smtClean="0"/>
              <a:t>, Занята делом И, между делом, Поёт.</a:t>
            </a:r>
            <a:endParaRPr lang="en-US" dirty="0"/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xmlns="" id="{DB17E863-922E-4C26-BD64-E8FD41D2866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8100" cap="rnd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0888CA0-B618-8778-4E9A-976F4F0CEC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5138" y="175939"/>
            <a:ext cx="10515600" cy="1757965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en-US" sz="3600" dirty="0"/>
              <a:t> </a:t>
            </a:r>
            <a:r>
              <a:rPr lang="ru-RU" sz="3600" dirty="0" smtClean="0"/>
              <a:t>3. Мама по комнатам в фартуке белом </a:t>
            </a:r>
            <a:br>
              <a:rPr lang="ru-RU" sz="3600" dirty="0" smtClean="0"/>
            </a:br>
            <a:r>
              <a:rPr lang="ru-RU" sz="3600" dirty="0" smtClean="0"/>
              <a:t>Неторопливо пойдет, ходит по комнатам,</a:t>
            </a:r>
            <a:br>
              <a:rPr lang="ru-RU" sz="3600" dirty="0" smtClean="0"/>
            </a:br>
            <a:r>
              <a:rPr lang="ru-RU" sz="3600" dirty="0" smtClean="0"/>
              <a:t> Занята делом и, между делом…</a:t>
            </a:r>
            <a:br>
              <a:rPr lang="ru-RU" sz="3600" dirty="0" smtClean="0"/>
            </a:br>
            <a:endParaRPr lang="en-US" sz="36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0916F860-B309-142F-0DD3-BA944B0E8F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4628" y="1981936"/>
            <a:ext cx="10515600" cy="4251960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dirty="0" smtClean="0"/>
              <a:t>А</a:t>
            </a:r>
            <a:r>
              <a:rPr lang="ru-RU" dirty="0" smtClean="0"/>
              <a:t> поёт </a:t>
            </a:r>
            <a:endParaRPr lang="ru-RU" dirty="0"/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dirty="0"/>
              <a:t>Б </a:t>
            </a:r>
            <a:r>
              <a:rPr lang="ru-RU" dirty="0" smtClean="0"/>
              <a:t>читает</a:t>
            </a:r>
            <a:endParaRPr lang="ru-RU" dirty="0"/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dirty="0"/>
              <a:t>В</a:t>
            </a:r>
            <a:r>
              <a:rPr lang="ru-RU" dirty="0"/>
              <a:t> </a:t>
            </a:r>
            <a:r>
              <a:rPr lang="ru-RU" dirty="0" smtClean="0"/>
              <a:t>танцует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99551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yVTI">
  <a:themeElements>
    <a:clrScheme name="SketchyVTI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E4650E"/>
      </a:accent1>
      <a:accent2>
        <a:srgbClr val="00A5AB"/>
      </a:accent2>
      <a:accent3>
        <a:srgbClr val="09963B"/>
      </a:accent3>
      <a:accent4>
        <a:srgbClr val="E64823"/>
      </a:accent4>
      <a:accent5>
        <a:srgbClr val="9C6A6A"/>
      </a:accent5>
      <a:accent6>
        <a:srgbClr val="824F8C"/>
      </a:accent6>
      <a:hlink>
        <a:srgbClr val="2998E3"/>
      </a:hlink>
      <a:folHlink>
        <a:srgbClr val="7F723D"/>
      </a:folHlink>
    </a:clrScheme>
    <a:fontScheme name="Custom 2">
      <a:majorFont>
        <a:latin typeface="The Serif Hand Black"/>
        <a:ea typeface=""/>
        <a:cs typeface=""/>
      </a:majorFont>
      <a:minorFont>
        <a:latin typeface="The Hand 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ketchyVTI" id="{A6D2C935-A6E4-4DD9-BCC5-5AE2504DB8EA}" vid="{F0754072-50B6-4C01-B911-67246C9F58D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1970</TotalTime>
  <Words>853</Words>
  <Application>Microsoft Office PowerPoint</Application>
  <PresentationFormat>Произвольный</PresentationFormat>
  <Paragraphs>216</Paragraphs>
  <Slides>53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53</vt:i4>
      </vt:variant>
    </vt:vector>
  </HeadingPairs>
  <TitlesOfParts>
    <vt:vector size="54" baseType="lpstr">
      <vt:lpstr>SketchyVTI</vt:lpstr>
      <vt:lpstr>мОзгОлОм</vt:lpstr>
      <vt:lpstr>Правила игры </vt:lpstr>
      <vt:lpstr>Жюри </vt:lpstr>
      <vt:lpstr>Раунды  </vt:lpstr>
      <vt:lpstr>Желаем удачи! Мы начинаем! </vt:lpstr>
      <vt:lpstr>1 раунд «Разминка»</vt:lpstr>
      <vt:lpstr> 1. В каком году в России начали отмечать День матери</vt:lpstr>
      <vt:lpstr> 2. Из какой песни данные слова: «Ведь так не бывает на свете, чтоб были потеряны дети» </vt:lpstr>
      <vt:lpstr> 3. Мама по комнатам в фартуке белом  Неторопливо пойдет, ходит по комнатам,  Занята делом и, между делом… </vt:lpstr>
      <vt:lpstr> 4. Что за растение, в названии которого присутствует слово мать?</vt:lpstr>
      <vt:lpstr>5. Продолжите пословицу  При солнышке тепло, а при матери …</vt:lpstr>
      <vt:lpstr> </vt:lpstr>
      <vt:lpstr> </vt:lpstr>
      <vt:lpstr>8. Какого персонажа сыграла  актриса Людмила Гурченко в культовом музыкальном фильме «Мама»?     </vt:lpstr>
      <vt:lpstr> </vt:lpstr>
      <vt:lpstr> </vt:lpstr>
      <vt:lpstr>Правильные ответы</vt:lpstr>
      <vt:lpstr>2 раунд «Картинная галерея»</vt:lpstr>
      <vt:lpstr>  </vt:lpstr>
      <vt:lpstr> 2. Чья это мама?  </vt:lpstr>
      <vt:lpstr> 3. Чья это мама Нина Дмитриевна?   </vt:lpstr>
      <vt:lpstr> 4. Чья это мама? (Наталья Евгеньевна Батрутдинова)  </vt:lpstr>
      <vt:lpstr> 5. Чья это мама?    </vt:lpstr>
      <vt:lpstr> 6. Чья это мама?    </vt:lpstr>
      <vt:lpstr> 7. Чья это мама?    </vt:lpstr>
      <vt:lpstr> 8. Чья это мама?    </vt:lpstr>
      <vt:lpstr> 9. Чья это мама?    </vt:lpstr>
      <vt:lpstr> 10. Чья это мама?    </vt:lpstr>
      <vt:lpstr>3 раунд «ИНСАЙТ»</vt:lpstr>
      <vt:lpstr>Укажите фамилию автора слов  Мамы разные нужны, Мамы разные важны </vt:lpstr>
      <vt:lpstr>Слайд 31</vt:lpstr>
      <vt:lpstr>Слайд 32</vt:lpstr>
      <vt:lpstr>Слайд 33</vt:lpstr>
      <vt:lpstr>Слайд 34</vt:lpstr>
      <vt:lpstr>Слайд 35</vt:lpstr>
      <vt:lpstr>4. Титул «Самая прагматичная / жестокая мама»  получает ...   а) львица б) ехидна в) панда  г) волчица   Милые и неуклюжие панды, оказывается, очень прагматичные и жестокие матери. Обычно у них появляется на свет два детеныша, но растить и воспитывать самка станет только одного. Второй, брошенный на произвол судьбы, погибает. Зоологи объясняют такое поведение уверенностью мамы-панды в том, что двоих детей она не прокормит. Вместо двух слабых и хилых – пусть будет один  и здоровый. Вот почему панда выбирает того детеныша, который ей кажется более «перспективным», и направляет всю свою энергию и заботу на него.    </vt:lpstr>
      <vt:lpstr>Правильные ответы</vt:lpstr>
      <vt:lpstr>4 раунд  «Правда или ложь» </vt:lpstr>
      <vt:lpstr>1. Впервые официальный праздник женщины-матери появился в Италии? </vt:lpstr>
      <vt:lpstr>2. В большинстве стран мира День матери празднуется во второе воскресенье мая.</vt:lpstr>
      <vt:lpstr>3. Отдавая дань уважения материнскому труду и бескорыстной жертве ради блага своих детей, в Якутии 2 сентября 1993 года утвержден официальный праздник День Матери в Республике Саха (Якутия). Каждое третье воскресенье октября жители республики отмечают День Матери. </vt:lpstr>
      <vt:lpstr> 4. В России праздник официально отмечают с 1998 года и празднуют в последнее воскресенье ноября. </vt:lpstr>
      <vt:lpstr>5. Лидеры подарков в День матери: ювелирные изделия, открытки и цветы, поход в ресторан, одежда, подарочные карты и поездки в SPA-центры, книги, предметы для домашнего уюта и даже садово-огородные инструменты.  </vt:lpstr>
      <vt:lpstr>6. Ежегодно на День матери в мире тратится около 14 миллиардов рублей. </vt:lpstr>
      <vt:lpstr>7. Символом Дня матери в России является ромашка? </vt:lpstr>
      <vt:lpstr>В России существует три награды для женщин - Медаль материнства, орден  «Материнская слава» и орден «Родительская слава».  </vt:lpstr>
      <vt:lpstr> 9. В США и Австралии существует традиция носить в этот день на одежде цветок гвоздики. Причём цвет имеет значение, так цветная гвоздика говорит о том, что мать человека жива, а белые цветы прикалывают к одежде в память об ушедших матерях. </vt:lpstr>
      <vt:lpstr> 10. По данным Росстата, средний возраст россиянки при рождении первенца в 2018–2022 годах составил почти 22 года, второго ребенка — 25 лет, а третьего — 40 лет.  </vt:lpstr>
      <vt:lpstr>5 раунд «Вопросы от экспертов» </vt:lpstr>
      <vt:lpstr>5 раунд «Ставки» </vt:lpstr>
      <vt:lpstr> </vt:lpstr>
      <vt:lpstr>Правильные ответы</vt:lpstr>
      <vt:lpstr>Правильные ответы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мОзгОлОм</dc:title>
  <dc:creator>Ляйсан Валиева</dc:creator>
  <cp:lastModifiedBy>user</cp:lastModifiedBy>
  <cp:revision>4</cp:revision>
  <dcterms:created xsi:type="dcterms:W3CDTF">2022-10-23T16:10:08Z</dcterms:created>
  <dcterms:modified xsi:type="dcterms:W3CDTF">2024-03-16T06:13:17Z</dcterms:modified>
</cp:coreProperties>
</file>