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  <p:sldId id="268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35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esiskitim.ru/2014/03/18/14425-prezident-rossii-putin-podpisal-ukaz-o-priznanii-nezavisimosti-respubliki-kry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6000768"/>
            <a:ext cx="6400800" cy="566726"/>
          </a:xfrm>
        </p:spPr>
        <p:txBody>
          <a:bodyPr>
            <a:normAutofit fontScale="92500"/>
          </a:bodyPr>
          <a:lstStyle/>
          <a:p>
            <a:pPr algn="r"/>
            <a:r>
              <a:rPr lang="ru-RU" sz="2400" b="1" dirty="0" err="1" smtClean="0"/>
              <a:t>Ефременко</a:t>
            </a:r>
            <a:r>
              <a:rPr lang="ru-RU" sz="2400" b="1" dirty="0" smtClean="0"/>
              <a:t> Е.В., преподаватель ГПОУ МПТ</a:t>
            </a:r>
            <a:endParaRPr lang="ru-RU" sz="2400" b="1" dirty="0"/>
          </a:p>
        </p:txBody>
      </p:sp>
      <p:pic>
        <p:nvPicPr>
          <p:cNvPr id="5" name="Picture 2" descr="C:\Users\Markus\Desktop\crimea2024-poster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715375" cy="5357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38912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Воссоединение Крыма, Севастополя с Россией не позволило расколоть Русский мир, уничтожить русский язык и русскую культуру на исконно русской </a:t>
            </a:r>
            <a:r>
              <a:rPr lang="ru-RU" sz="2000" dirty="0" smtClean="0"/>
              <a:t>территории,  </a:t>
            </a:r>
            <a:r>
              <a:rPr lang="ru-RU" sz="2000" dirty="0" smtClean="0"/>
              <a:t>задало высокий темп развития. За это время были реализованы проекты, которые невозможно было осуществить до воссоединения с Россией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Развивается </a:t>
            </a:r>
            <a:r>
              <a:rPr lang="ru-RU" sz="2000" dirty="0" smtClean="0"/>
              <a:t>транспортная инфраструктура: </a:t>
            </a:r>
            <a:r>
              <a:rPr lang="ru-RU" sz="2000" b="1" dirty="0" smtClean="0"/>
              <a:t>были построены Крымский мост и федеральная трасса «Таврида»</a:t>
            </a:r>
            <a:r>
              <a:rPr lang="ru-RU" sz="2000" dirty="0" smtClean="0"/>
              <a:t>. В Симферополе </a:t>
            </a:r>
            <a:r>
              <a:rPr lang="ru-RU" sz="2000" b="1" dirty="0" smtClean="0"/>
              <a:t>создан новый красивый и современный аэропорт</a:t>
            </a:r>
            <a:r>
              <a:rPr lang="ru-RU" sz="2000" dirty="0" smtClean="0"/>
              <a:t>, получивший имя известного уроженца Крыма – художника Ивана Айвазовского. </a:t>
            </a:r>
          </a:p>
          <a:p>
            <a:pPr algn="just"/>
            <a:r>
              <a:rPr lang="ru-RU" sz="2000" dirty="0" smtClean="0"/>
              <a:t>С </a:t>
            </a:r>
            <a:r>
              <a:rPr lang="ru-RU" sz="2000" dirty="0" smtClean="0"/>
              <a:t>2014 по 2023 годы открылись 160 новых детских садов, построено семь новых школ на 5,3 тысячи мест. </a:t>
            </a:r>
          </a:p>
          <a:p>
            <a:pPr algn="just"/>
            <a:r>
              <a:rPr lang="ru-RU" sz="2000" dirty="0" smtClean="0"/>
              <a:t>Построено </a:t>
            </a:r>
            <a:r>
              <a:rPr lang="ru-RU" sz="2000" dirty="0" smtClean="0"/>
              <a:t>525 спортивных площадок, а также два физкультурно-оздоровительных центра и Дворец водных видов спорта в Симферополе. </a:t>
            </a:r>
          </a:p>
          <a:p>
            <a:pPr algn="just"/>
            <a:r>
              <a:rPr lang="ru-RU" sz="2000" dirty="0" smtClean="0"/>
              <a:t>Всемирно </a:t>
            </a:r>
            <a:r>
              <a:rPr lang="ru-RU" sz="2000" dirty="0" smtClean="0"/>
              <a:t>известный памятник античности «Херсонес Таврический» за 10 лет получил развитие как современный музей. Рядом возводится историко-археологический парк площадью 16 тысяч квадратных метров.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38912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Вновь </a:t>
            </a:r>
            <a:r>
              <a:rPr lang="ru-RU" sz="2000" dirty="0" smtClean="0"/>
              <a:t>принимает ребят из всех уголков России </a:t>
            </a:r>
            <a:r>
              <a:rPr lang="ru-RU" sz="2000" b="1" dirty="0" smtClean="0"/>
              <a:t>детский центр «Артек», </a:t>
            </a:r>
            <a:r>
              <a:rPr lang="ru-RU" sz="2000" dirty="0" smtClean="0"/>
              <a:t>который за последнее десятилетие преобразился из детского туристического лагеря в мощный культурно-образовательный центр и лучшую международную площадку по созданию, апробации и внедрению инновационных программ общего и дополнительного образования для детей и молодежи.  </a:t>
            </a:r>
          </a:p>
          <a:p>
            <a:pPr algn="just"/>
            <a:r>
              <a:rPr lang="ru-RU" sz="2000" dirty="0" smtClean="0"/>
              <a:t>Открыта </a:t>
            </a:r>
            <a:r>
              <a:rPr lang="ru-RU" sz="2000" dirty="0" smtClean="0"/>
              <a:t>Севастопольская детская школа искусств и филиал Артека «</a:t>
            </a:r>
            <a:r>
              <a:rPr lang="ru-RU" sz="2000" dirty="0" err="1" smtClean="0"/>
              <a:t>Корсунь</a:t>
            </a:r>
            <a:r>
              <a:rPr lang="ru-RU" sz="2000" dirty="0" smtClean="0"/>
              <a:t>». </a:t>
            </a:r>
          </a:p>
          <a:p>
            <a:pPr algn="just"/>
            <a:r>
              <a:rPr lang="ru-RU" sz="2000" dirty="0" smtClean="0"/>
              <a:t>В </a:t>
            </a:r>
            <a:r>
              <a:rPr lang="ru-RU" sz="2000" dirty="0" smtClean="0"/>
              <a:t>сфере здравоохранения построено большое количество объектов: 41 модульная станция скорой помощи, новое здание с высококлассным оборудованием Республиканской клинической больницы имени Семашко в г. Симферополе. </a:t>
            </a:r>
          </a:p>
          <a:p>
            <a:pPr algn="just"/>
            <a:r>
              <a:rPr lang="ru-RU" sz="2000" dirty="0" smtClean="0"/>
              <a:t>Продолжается </a:t>
            </a:r>
            <a:r>
              <a:rPr lang="ru-RU" sz="2000" dirty="0" smtClean="0"/>
              <a:t>развитие курортной инфраструктуры, круглогодично работают гостиницы и санатории. </a:t>
            </a:r>
          </a:p>
          <a:p>
            <a:pPr algn="just"/>
            <a:r>
              <a:rPr lang="ru-RU" sz="2000" dirty="0" smtClean="0"/>
              <a:t>Уже </a:t>
            </a:r>
            <a:r>
              <a:rPr lang="ru-RU" sz="2000" dirty="0" smtClean="0"/>
              <a:t>построено несколько электростанций, обеспечивающих край энергией и позволяющих развивать промышленность и сельское хозяйство. На полуострове активно развивается зеленая энергетика. 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52"/>
            <a:ext cx="4283511" cy="261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3181" t="29150" r="3976" b="31790"/>
          <a:stretch>
            <a:fillRect/>
          </a:stretch>
        </p:blipFill>
        <p:spPr bwMode="auto">
          <a:xfrm>
            <a:off x="7286644" y="142852"/>
            <a:ext cx="1857356" cy="12382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429132"/>
            <a:ext cx="2547934" cy="20539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4805365"/>
            <a:ext cx="2738199" cy="2052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3143248"/>
            <a:ext cx="2847975" cy="19001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4650747"/>
            <a:ext cx="2938462" cy="2207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2214554"/>
            <a:ext cx="2845587" cy="1897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4282" y="571480"/>
            <a:ext cx="4857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mtClean="0"/>
              <a:t>--Возле </a:t>
            </a:r>
            <a:r>
              <a:rPr lang="ru-RU" dirty="0" smtClean="0"/>
              <a:t>города Судака построен </a:t>
            </a:r>
            <a:r>
              <a:rPr lang="ru-RU" dirty="0" err="1" smtClean="0"/>
              <a:t>арт-кластер</a:t>
            </a:r>
            <a:r>
              <a:rPr lang="ru-RU" dirty="0" smtClean="0"/>
              <a:t> «Таврида», в котором проводятся различные мероприятия для творческой молодежи: фестивали, форумы, конференции. </a:t>
            </a:r>
          </a:p>
          <a:p>
            <a:pPr algn="just"/>
            <a:r>
              <a:rPr lang="ru-RU" dirty="0" smtClean="0"/>
              <a:t>– Продолжается строительство в г. Севастополе нового культурно-образовательного кластера, в который входят театр оперы и балета, а также музейный комплекс и академия хореографии.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52"/>
            <a:ext cx="4283511" cy="261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56"/>
            <a:ext cx="50006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Какой вклад, на ваш взгляд, Крымский полуостров вносит в развитие России? </a:t>
            </a:r>
            <a:endParaRPr lang="ru-RU" sz="2000" b="1" i="1" dirty="0" smtClean="0"/>
          </a:p>
          <a:p>
            <a:pPr algn="just">
              <a:buFont typeface="Wingdings" pitchFamily="2" charset="2"/>
              <a:buChar char="Ø"/>
            </a:pPr>
            <a:endParaRPr lang="ru-RU" sz="2000" b="1" i="1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Можно ли утверждать, что изменения в Крыму и г. Севастополе благоприятно сказываются на всей нашей стране</a:t>
            </a:r>
            <a:r>
              <a:rPr lang="ru-RU" sz="2000" b="1" i="1" dirty="0" smtClean="0"/>
              <a:t>?</a:t>
            </a:r>
          </a:p>
          <a:p>
            <a:pPr algn="just"/>
            <a:endParaRPr lang="ru-RU" sz="2000" b="1" i="1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В </a:t>
            </a:r>
            <a:r>
              <a:rPr lang="ru-RU" sz="2000" b="1" i="1" dirty="0" smtClean="0"/>
              <a:t>чем это проявляется? </a:t>
            </a:r>
            <a:endParaRPr lang="ru-RU" sz="2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3181" t="29150" r="3976" b="31790"/>
          <a:stretch>
            <a:fillRect/>
          </a:stretch>
        </p:blipFill>
        <p:spPr bwMode="auto">
          <a:xfrm>
            <a:off x="7286644" y="142852"/>
            <a:ext cx="1857356" cy="12382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3357586" cy="22244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2285992"/>
            <a:ext cx="3750423" cy="25019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786446" y="4786322"/>
            <a:ext cx="3357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Международный детский лагерь</a:t>
            </a:r>
          </a:p>
          <a:p>
            <a:pPr algn="ctr"/>
            <a:r>
              <a:rPr lang="ru-RU" sz="1400" b="1" dirty="0" smtClean="0"/>
              <a:t> </a:t>
            </a:r>
            <a:r>
              <a:rPr lang="ru-RU" sz="1400" b="1" dirty="0" smtClean="0"/>
              <a:t>«Артек»</a:t>
            </a:r>
            <a:endParaRPr lang="ru-RU" sz="1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714884"/>
            <a:ext cx="2786082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28596" y="6143644"/>
            <a:ext cx="1983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Черноморский флот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572132" y="6357958"/>
            <a:ext cx="8118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Туризм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Markus\Desktop\kyhgy-afwa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2104" y="1428736"/>
            <a:ext cx="6083320" cy="398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3181" t="29150" r="3976" b="31790"/>
          <a:stretch>
            <a:fillRect/>
          </a:stretch>
        </p:blipFill>
        <p:spPr bwMode="auto">
          <a:xfrm>
            <a:off x="4786314" y="4572008"/>
            <a:ext cx="2893239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64291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18 марта 2024 г. </a:t>
            </a:r>
            <a:r>
              <a:rPr lang="ru-RU" sz="2400" dirty="0" smtClean="0"/>
              <a:t>исполняется </a:t>
            </a:r>
            <a:r>
              <a:rPr lang="ru-RU" sz="2400" b="1" dirty="0" smtClean="0"/>
              <a:t>10 лет </a:t>
            </a:r>
            <a:r>
              <a:rPr lang="ru-RU" sz="2400" dirty="0" smtClean="0"/>
              <a:t>со дня воссоединения Крыма, Севастополя с Россией.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643050"/>
            <a:ext cx="82868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i="1" dirty="0" smtClean="0"/>
              <a:t>Почему в 2014 году Россия пришла на помощь жителям Крыма и Севастополя? 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643182"/>
            <a:ext cx="24288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i="1" dirty="0" smtClean="0"/>
              <a:t>Как вы думаете, почему в названии праздника использовано слово «воссоединение», а не «присоединение»? 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29454" y="2786058"/>
            <a:ext cx="192879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i="1" dirty="0" smtClean="0"/>
              <a:t>Что значит Крым вернулся в «родную гавань»?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81" t="29150" r="3976" b="31790"/>
          <a:stretch>
            <a:fillRect/>
          </a:stretch>
        </p:blipFill>
        <p:spPr bwMode="auto">
          <a:xfrm>
            <a:off x="6429388" y="214290"/>
            <a:ext cx="2571768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1443841"/>
            <a:ext cx="61436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/>
              <a:t>События </a:t>
            </a:r>
            <a:r>
              <a:rPr lang="ru-RU" sz="2400" i="1" dirty="0" smtClean="0"/>
              <a:t>десятилетней давности стали актом восстановления исторической справедливости и возрождения Крыма как неотъемлемой и важной части Русского мира. </a:t>
            </a:r>
            <a:endParaRPr lang="ru-RU" sz="24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500438"/>
            <a:ext cx="64294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/>
              <a:t>Крым и г. Севастополь географически, политически и духовно на протяжении веков был связан с Россией, именно поэтому они по решению жителей «вернулись домой, в родную гавань». </a:t>
            </a:r>
            <a:endParaRPr lang="ru-RU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120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/>
              <a:t>1954 и 1991 </a:t>
            </a:r>
            <a:r>
              <a:rPr lang="ru-RU" sz="2000" b="1" i="1" dirty="0" smtClean="0"/>
              <a:t>гг. </a:t>
            </a:r>
            <a:r>
              <a:rPr lang="ru-RU" sz="2000" dirty="0" smtClean="0"/>
              <a:t>- Крым </a:t>
            </a:r>
            <a:r>
              <a:rPr lang="ru-RU" sz="2000" dirty="0" smtClean="0"/>
              <a:t>и г. Севастополь переходят в состав УССР, независимой Украины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i="1" dirty="0" smtClean="0"/>
              <a:t>Президент России В.В. </a:t>
            </a:r>
            <a:r>
              <a:rPr lang="ru-RU" sz="2000" i="1" dirty="0" smtClean="0"/>
              <a:t>Путин:</a:t>
            </a:r>
            <a:endParaRPr lang="ru-RU" sz="2000" b="1" i="1" dirty="0" smtClean="0">
              <a:solidFill>
                <a:schemeClr val="accent3">
                  <a:lumMod val="50000"/>
                </a:schemeClr>
              </a:solidFill>
              <a:hlinkClick r:id="rId2"/>
            </a:endParaRPr>
          </a:p>
          <a:p>
            <a:pPr algn="just"/>
            <a:r>
              <a:rPr lang="ru-RU" sz="2000" i="1" dirty="0" smtClean="0"/>
              <a:t>«</a:t>
            </a:r>
            <a:r>
              <a:rPr lang="ru-RU" sz="2000" i="1" dirty="0" smtClean="0"/>
              <a:t>Забыли и про Крым, и про базу Черноморского флота – Севастополь. Миллионы русских в одночасье оказались нацменьшинствами. Миллионы русских легли спать в одной стране, а проснулись за границей. Русский народ стал одним из самых больших разделённых народов в </a:t>
            </a:r>
            <a:r>
              <a:rPr lang="ru-RU" sz="2000" i="1" dirty="0" smtClean="0"/>
              <a:t>мире».</a:t>
            </a:r>
          </a:p>
          <a:p>
            <a:pPr algn="just"/>
            <a:r>
              <a:rPr lang="ru-RU" sz="2000" dirty="0" smtClean="0"/>
              <a:t>Весна </a:t>
            </a:r>
            <a:r>
              <a:rPr lang="ru-RU" sz="2000" dirty="0" smtClean="0"/>
              <a:t>2014 </a:t>
            </a:r>
            <a:r>
              <a:rPr lang="ru-RU" sz="2000" dirty="0" smtClean="0"/>
              <a:t>г. - выбор </a:t>
            </a:r>
            <a:r>
              <a:rPr lang="ru-RU" sz="2000" dirty="0" smtClean="0"/>
              <a:t>Украиной антироссийского пути: украинизацию, </a:t>
            </a:r>
            <a:endParaRPr lang="ru-RU" sz="2000" dirty="0" smtClean="0"/>
          </a:p>
          <a:p>
            <a:pPr algn="just"/>
            <a:r>
              <a:rPr lang="ru-RU" sz="2000" dirty="0" smtClean="0"/>
              <a:t>искажение </a:t>
            </a:r>
            <a:r>
              <a:rPr lang="ru-RU" sz="2000" dirty="0" smtClean="0"/>
              <a:t>исторических фактов, </a:t>
            </a:r>
            <a:endParaRPr lang="ru-RU" sz="2000" dirty="0" smtClean="0"/>
          </a:p>
          <a:p>
            <a:pPr algn="just"/>
            <a:r>
              <a:rPr lang="ru-RU" sz="2000" dirty="0" smtClean="0"/>
              <a:t>национализм </a:t>
            </a:r>
            <a:r>
              <a:rPr lang="ru-RU" sz="2000" dirty="0" smtClean="0"/>
              <a:t>и русофобию, </a:t>
            </a:r>
            <a:endParaRPr lang="ru-RU" sz="2000" dirty="0" smtClean="0"/>
          </a:p>
          <a:p>
            <a:pPr algn="just"/>
            <a:r>
              <a:rPr lang="ru-RU" sz="2000" dirty="0" smtClean="0"/>
              <a:t>вытеснение </a:t>
            </a:r>
            <a:r>
              <a:rPr lang="ru-RU" sz="2000" dirty="0" smtClean="0"/>
              <a:t>русского языка и </a:t>
            </a:r>
            <a:r>
              <a:rPr lang="ru-RU" sz="2000" dirty="0" smtClean="0"/>
              <a:t>др.</a:t>
            </a:r>
          </a:p>
          <a:p>
            <a:pPr algn="just"/>
            <a:r>
              <a:rPr lang="ru-RU" sz="2000" dirty="0" smtClean="0"/>
              <a:t>Крым </a:t>
            </a:r>
            <a:r>
              <a:rPr lang="ru-RU" sz="2000" dirty="0" smtClean="0"/>
              <a:t>всегда был русскоязычным регионом и, согласно переписям населения 2001 и 2014 гг., около 60% населения считали себя русскими.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428604"/>
            <a:ext cx="3615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Историческая справка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00240"/>
            <a:ext cx="4272004" cy="268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2393253" cy="1526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2667032" cy="1776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1643050"/>
            <a:ext cx="2547405" cy="16961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3429000"/>
            <a:ext cx="2847970" cy="18999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4786322"/>
            <a:ext cx="2962271" cy="19761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4857760"/>
            <a:ext cx="3290828" cy="19221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142853"/>
            <a:ext cx="86439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 i="1" dirty="0" smtClean="0"/>
              <a:t>С какими историческими событиями связаны эти достопримечательности? 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i="1" dirty="0" smtClean="0"/>
              <a:t>Эти </a:t>
            </a:r>
            <a:r>
              <a:rPr lang="ru-RU" b="1" i="1" dirty="0" smtClean="0"/>
              <a:t>исторические события важны только для Крыма, г. Севастополя или в целом для России? 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i="1" dirty="0" smtClean="0"/>
              <a:t>Какие </a:t>
            </a:r>
            <a:r>
              <a:rPr lang="ru-RU" b="1" i="1" dirty="0" smtClean="0"/>
              <a:t>из достопримечательностей связаны с десятилетним периодом нахождения Крыма в составе современной России?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29422" y="5143512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Владимирский собор в Херсонесе </a:t>
            </a:r>
            <a:endParaRPr lang="ru-RU" sz="1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844" y="5214950"/>
            <a:ext cx="12239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Сапун-гора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6357958"/>
            <a:ext cx="22641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детский лагерь «Артек»</a:t>
            </a:r>
            <a:endParaRPr lang="ru-RU" sz="1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3143248"/>
            <a:ext cx="2106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/>
              <a:t>Аджимушкайские</a:t>
            </a:r>
            <a:r>
              <a:rPr lang="ru-RU" sz="1400" b="1" dirty="0" smtClean="0"/>
              <a:t> каменоломни </a:t>
            </a:r>
            <a:endParaRPr lang="ru-RU" sz="1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42844" y="3214686"/>
            <a:ext cx="21019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err="1" smtClean="0"/>
              <a:t>Ливадийский</a:t>
            </a:r>
            <a:r>
              <a:rPr lang="ru-RU" sz="1400" b="1" dirty="0" smtClean="0"/>
              <a:t> дворец </a:t>
            </a:r>
            <a:endParaRPr lang="ru-RU" sz="1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000892" y="6357958"/>
            <a:ext cx="16137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Крымский мост 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515352" cy="4389120"/>
          </a:xfrm>
        </p:spPr>
        <p:txBody>
          <a:bodyPr>
            <a:noAutofit/>
          </a:bodyPr>
          <a:lstStyle/>
          <a:p>
            <a:pPr algn="just"/>
            <a:r>
              <a:rPr lang="ru-RU" sz="2000" i="1" dirty="0" smtClean="0"/>
              <a:t>И</a:t>
            </a:r>
            <a:r>
              <a:rPr lang="ru-RU" sz="2000" i="1" dirty="0" smtClean="0"/>
              <a:t>стория </a:t>
            </a:r>
            <a:r>
              <a:rPr lang="ru-RU" sz="2000" i="1" dirty="0" smtClean="0"/>
              <a:t>Крыма и Севастополя неразрывно связана с историей России. В Крыму, Севастополе происходили события, коренным образом повлиявшие на историю России. </a:t>
            </a:r>
            <a:endParaRPr lang="ru-RU" sz="2000" i="1" dirty="0" smtClean="0"/>
          </a:p>
          <a:p>
            <a:pPr algn="just"/>
            <a:r>
              <a:rPr lang="ru-RU" sz="2000" b="1" i="1" dirty="0" smtClean="0"/>
              <a:t>Херсонес</a:t>
            </a:r>
            <a:r>
              <a:rPr lang="ru-RU" sz="2000" i="1" dirty="0" smtClean="0"/>
              <a:t> </a:t>
            </a:r>
            <a:r>
              <a:rPr lang="ru-RU" sz="2000" i="1" dirty="0" smtClean="0"/>
              <a:t>стал истоком православия на Руси, и примерно в это же время на территории Крыма было образовано </a:t>
            </a:r>
            <a:r>
              <a:rPr lang="ru-RU" sz="2000" b="1" i="1" dirty="0" err="1" smtClean="0"/>
              <a:t>Тмутараканское</a:t>
            </a:r>
            <a:r>
              <a:rPr lang="ru-RU" sz="2000" b="1" i="1" dirty="0" smtClean="0"/>
              <a:t> княжество </a:t>
            </a:r>
            <a:r>
              <a:rPr lang="ru-RU" sz="2000" i="1" dirty="0" smtClean="0"/>
              <a:t>– часть древнерусского государства, защищавшая русские земли от кочевников. Почти четверть тысячелетия, с момента образования Таврической области, Крымский полуостров был частью России. Именно в это время полуостров обретает новую жизнь – строятся города, дороги, создаются оборонительные рубежи. Происходит развитие как в военно-морском, так и в хозяйственном отношении, что усиливает позиции всей страны. </a:t>
            </a:r>
            <a:endParaRPr lang="ru-RU" sz="2000" i="1" dirty="0" smtClean="0"/>
          </a:p>
          <a:p>
            <a:pPr algn="just"/>
            <a:r>
              <a:rPr lang="ru-RU" sz="2000" i="1" dirty="0" smtClean="0"/>
              <a:t>Небывалый </a:t>
            </a:r>
            <a:r>
              <a:rPr lang="ru-RU" sz="2000" i="1" dirty="0" smtClean="0"/>
              <a:t>героизм был проявлен на полуострове во время Крымской и Великой Отечественной войн. Следует вспомнить, что в этом году исполнится 80 лет со дня освобождения Севастополя советскими войсками от фашистских захватчиков</a:t>
            </a:r>
            <a:r>
              <a:rPr lang="ru-RU" sz="2000" i="1" dirty="0" smtClean="0"/>
              <a:t>. </a:t>
            </a:r>
            <a:r>
              <a:rPr lang="ru-RU" sz="2000" i="1" dirty="0" smtClean="0"/>
              <a:t>Вторая оборона Севастополя (1941–1942 гг.) длилась 250 дней </a:t>
            </a:r>
            <a:r>
              <a:rPr lang="ru-RU" sz="2000" i="1" dirty="0" smtClean="0"/>
              <a:t>и </a:t>
            </a:r>
            <a:r>
              <a:rPr lang="ru-RU" sz="2000" i="1" dirty="0" smtClean="0"/>
              <a:t>стала символом героической борьбы с врагом, который намеревался стереть город с лица земли.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38912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г. Севастополь с 1948 г. выделен в особую административно-территориальную единицу. На тот момент статус позволил достаточно быстро восстановиться после разрушения в годы Великой Отечественной войны. В 2014 г. статус дан Россией, поскольку город не единожды проявлял героизм в оборонительных операциях, сейчас обеспечивает безопасность юго-западного морского направления. </a:t>
            </a:r>
          </a:p>
          <a:p>
            <a:pPr algn="just"/>
            <a:r>
              <a:rPr lang="ru-RU" dirty="0" smtClean="0"/>
              <a:t>Исторически г. Севастополь с момента своего основания был частью России, базой Черноморского флота, форпостом на юго-западных рубежах Российского государства. </a:t>
            </a:r>
            <a:endParaRPr lang="ru-RU" dirty="0" smtClean="0"/>
          </a:p>
          <a:p>
            <a:pPr algn="just"/>
            <a:r>
              <a:rPr lang="ru-RU" dirty="0" smtClean="0"/>
              <a:t>Это </a:t>
            </a:r>
            <a:r>
              <a:rPr lang="ru-RU" dirty="0" smtClean="0"/>
              <a:t>из поколения в поколение определяло духовный настрой большинства жителей, воплощалось в названиях улиц, площадей, памятников, экспозициях музеев, судьбах самих людей.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Какой город на Крымском полуострове имеет особый статус?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Почему </a:t>
            </a:r>
            <a:r>
              <a:rPr lang="ru-RU" sz="2000" b="1" i="1" dirty="0" smtClean="0"/>
              <a:t>именно Севастополь выделяют в особую административно-территориальную единицу?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714356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000" b="1" i="1" dirty="0" smtClean="0"/>
              <a:t>На </a:t>
            </a:r>
            <a:r>
              <a:rPr lang="ru-RU" sz="2000" b="1" i="1" dirty="0" smtClean="0"/>
              <a:t>основании чего население Крыма и г. Севастополя приняло решение «вернуться в родную гавань»? 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85926"/>
            <a:ext cx="828680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000" dirty="0" smtClean="0"/>
              <a:t>Внутренняя политика </a:t>
            </a:r>
            <a:r>
              <a:rPr lang="ru-RU" sz="2000" dirty="0" smtClean="0"/>
              <a:t>Украины, </a:t>
            </a:r>
            <a:r>
              <a:rPr lang="ru-RU" sz="2000" dirty="0" smtClean="0"/>
              <a:t>касавшаяся </a:t>
            </a:r>
            <a:r>
              <a:rPr lang="ru-RU" sz="2000" dirty="0" smtClean="0"/>
              <a:t>Крыма и Севастополя: нараставшую с каждым годом украинизацию в сфере образования, культуры, документооборота; </a:t>
            </a:r>
            <a:endParaRPr lang="ru-RU" sz="2000" dirty="0" smtClean="0"/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/>
              <a:t>постепенное </a:t>
            </a:r>
            <a:r>
              <a:rPr lang="ru-RU" sz="2000" dirty="0" smtClean="0"/>
              <a:t>исключение русского языка; </a:t>
            </a:r>
            <a:endParaRPr lang="ru-RU" sz="2000" dirty="0" smtClean="0"/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/>
              <a:t>националистические </a:t>
            </a:r>
            <a:r>
              <a:rPr lang="ru-RU" sz="2000" dirty="0" smtClean="0"/>
              <a:t>и русофобские тенденции, особенно в области исторического образования; </a:t>
            </a:r>
            <a:endParaRPr lang="ru-RU" sz="2000" dirty="0" smtClean="0"/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/>
              <a:t>разрыв </a:t>
            </a:r>
            <a:r>
              <a:rPr lang="ru-RU" sz="2000" dirty="0" smtClean="0"/>
              <a:t>исторических и культурных связей с Россией и переход под протекторат Запада. </a:t>
            </a:r>
            <a:endParaRPr lang="ru-RU" sz="2000" dirty="0" smtClean="0"/>
          </a:p>
          <a:p>
            <a:pPr algn="just">
              <a:buFont typeface="Wingdings" pitchFamily="2" charset="2"/>
              <a:buChar char="§"/>
            </a:pP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b="1" i="1" dirty="0" smtClean="0"/>
              <a:t>Почему </a:t>
            </a:r>
            <a:r>
              <a:rPr lang="ru-RU" sz="2000" b="1" i="1" dirty="0" smtClean="0"/>
              <a:t>все-таки так важно было, чтобы этот небольшой полуостров снова стал частью России? 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81" t="29150" r="3976" b="31790"/>
          <a:stretch>
            <a:fillRect/>
          </a:stretch>
        </p:blipFill>
        <p:spPr bwMode="auto">
          <a:xfrm>
            <a:off x="6000760" y="5000612"/>
            <a:ext cx="2786082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092" y="2214554"/>
            <a:ext cx="533477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428604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геополитическое значение </a:t>
            </a:r>
            <a:r>
              <a:rPr lang="ru-RU" sz="2000" b="1" dirty="0" smtClean="0"/>
              <a:t>полуострова: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214422"/>
            <a:ext cx="885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блокировка </a:t>
            </a:r>
            <a:r>
              <a:rPr lang="ru-RU" dirty="0" smtClean="0"/>
              <a:t>Азовского моря и прямой выход к Босфору,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обеспечение </a:t>
            </a:r>
            <a:r>
              <a:rPr lang="ru-RU" dirty="0" smtClean="0"/>
              <a:t>безопасности черноморского побережья нашей страны</a:t>
            </a:r>
            <a:r>
              <a:rPr lang="ru-RU" dirty="0" smtClean="0"/>
              <a:t>,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установление </a:t>
            </a:r>
            <a:r>
              <a:rPr lang="ru-RU" dirty="0" smtClean="0"/>
              <a:t>торговых путей в Средиземное море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29322" y="4071942"/>
            <a:ext cx="30003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духовное родство: </a:t>
            </a:r>
          </a:p>
          <a:p>
            <a:endParaRPr lang="ru-RU" b="1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исконно русская земля</a:t>
            </a:r>
            <a:r>
              <a:rPr lang="ru-RU" dirty="0" smtClean="0"/>
              <a:t>,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 </a:t>
            </a:r>
            <a:r>
              <a:rPr lang="ru-RU" dirty="0" smtClean="0"/>
              <a:t>одна нация,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одна </a:t>
            </a:r>
            <a:r>
              <a:rPr lang="ru-RU" dirty="0" smtClean="0"/>
              <a:t>культура,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один </a:t>
            </a:r>
            <a:r>
              <a:rPr lang="ru-RU" dirty="0" smtClean="0"/>
              <a:t>язык. 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3181" t="29150" r="3976" b="31790"/>
          <a:stretch>
            <a:fillRect/>
          </a:stretch>
        </p:blipFill>
        <p:spPr bwMode="auto">
          <a:xfrm>
            <a:off x="6643774" y="0"/>
            <a:ext cx="2357418" cy="1571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1067</Words>
  <PresentationFormat>Экран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Markus</dc:creator>
  <cp:lastModifiedBy>Markus</cp:lastModifiedBy>
  <cp:revision>42</cp:revision>
  <dcterms:created xsi:type="dcterms:W3CDTF">2024-03-16T00:33:32Z</dcterms:created>
  <dcterms:modified xsi:type="dcterms:W3CDTF">2024-03-16T02:04:08Z</dcterms:modified>
</cp:coreProperties>
</file>