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69" r:id="rId14"/>
    <p:sldId id="270" r:id="rId15"/>
    <p:sldId id="271" r:id="rId16"/>
    <p:sldId id="277" r:id="rId17"/>
    <p:sldId id="272" r:id="rId18"/>
    <p:sldId id="273" r:id="rId19"/>
    <p:sldId id="274" r:id="rId20"/>
    <p:sldId id="275" r:id="rId21"/>
    <p:sldId id="276" r:id="rId2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C7AA8D-E209-450A-AB47-C79E90F8D570}" type="datetimeFigureOut">
              <a:rPr lang="ru-RU" smtClean="0"/>
              <a:t>16.03.2024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D994CE-B8FA-48A3-9255-3D2CC3E0B5C4}" type="slidenum">
              <a:rPr lang="ru-RU" smtClean="0"/>
              <a:t>‹#›</a:t>
            </a:fld>
            <a:endParaRPr lang="ru-RU"/>
          </a:p>
        </p:txBody>
      </p:sp>
    </p:spTree>
    <p:extLst>
      <p:ext uri="{BB962C8B-B14F-4D97-AF65-F5344CB8AC3E}">
        <p14:creationId xmlns:p14="http://schemas.microsoft.com/office/powerpoint/2010/main" val="3010181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8D994CE-B8FA-48A3-9255-3D2CC3E0B5C4}" type="slidenum">
              <a:rPr lang="ru-RU" smtClean="0"/>
              <a:t>3</a:t>
            </a:fld>
            <a:endParaRPr lang="ru-RU"/>
          </a:p>
        </p:txBody>
      </p:sp>
    </p:spTree>
    <p:extLst>
      <p:ext uri="{BB962C8B-B14F-4D97-AF65-F5344CB8AC3E}">
        <p14:creationId xmlns:p14="http://schemas.microsoft.com/office/powerpoint/2010/main" val="4273829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30269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Date Placeholder 2"/>
          <p:cNvSpPr>
            <a:spLocks noGrp="1"/>
          </p:cNvSpPr>
          <p:nvPr>
            <p:ph type="dt" sz="half" idx="10"/>
          </p:nvPr>
        </p:nvSpPr>
        <p:spPr/>
        <p:txBody>
          <a:bodyPr/>
          <a:lstStyle/>
          <a:p>
            <a:fld id="{FC724CCF-C809-4670-ADA9-9BBE2FDBEE97}" type="datetimeFigureOut">
              <a:rPr lang="ru-RU" smtClean="0"/>
              <a:t>16.03.2024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1563787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302948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812472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4068217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381777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36105752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37757123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3261697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3054060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724CCF-C809-4670-ADA9-9BBE2FDBEE97}" type="datetimeFigureOut">
              <a:rPr lang="ru-RU" smtClean="0"/>
              <a:t>16.03.2024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14589349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FC724CCF-C809-4670-ADA9-9BBE2FDBEE97}" type="datetimeFigureOut">
              <a:rPr lang="ru-RU" smtClean="0"/>
              <a:t>16.03.2024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3349106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FC724CCF-C809-4670-ADA9-9BBE2FDBEE97}" type="datetimeFigureOut">
              <a:rPr lang="ru-RU" smtClean="0"/>
              <a:t>16.03.2024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51894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FC724CCF-C809-4670-ADA9-9BBE2FDBEE97}" type="datetimeFigureOut">
              <a:rPr lang="ru-RU" smtClean="0"/>
              <a:t>16.03.2024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1609215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724CCF-C809-4670-ADA9-9BBE2FDBEE97}" type="datetimeFigureOut">
              <a:rPr lang="ru-RU" smtClean="0"/>
              <a:t>16.03.2024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2677342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FC724CCF-C809-4670-ADA9-9BBE2FDBEE97}" type="datetimeFigureOut">
              <a:rPr lang="ru-RU" smtClean="0"/>
              <a:t>16.03.2024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197948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FC724CCF-C809-4670-ADA9-9BBE2FDBEE97}" type="datetimeFigureOut">
              <a:rPr lang="ru-RU" smtClean="0"/>
              <a:t>16.03.2024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FE61E63-80C0-4D2F-BF78-AD00B653D8EB}" type="slidenum">
              <a:rPr lang="ru-RU" smtClean="0"/>
              <a:t>‹#›</a:t>
            </a:fld>
            <a:endParaRPr lang="ru-RU"/>
          </a:p>
        </p:txBody>
      </p:sp>
    </p:spTree>
    <p:extLst>
      <p:ext uri="{BB962C8B-B14F-4D97-AF65-F5344CB8AC3E}">
        <p14:creationId xmlns:p14="http://schemas.microsoft.com/office/powerpoint/2010/main" val="3512728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FC724CCF-C809-4670-ADA9-9BBE2FDBEE97}" type="datetimeFigureOut">
              <a:rPr lang="ru-RU" smtClean="0"/>
              <a:t>16.03.2024</a:t>
            </a:fld>
            <a:endParaRPr lang="ru-RU"/>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8FE61E63-80C0-4D2F-BF78-AD00B653D8EB}" type="slidenum">
              <a:rPr lang="ru-RU" smtClean="0"/>
              <a:t>‹#›</a:t>
            </a:fld>
            <a:endParaRPr lang="ru-RU"/>
          </a:p>
        </p:txBody>
      </p:sp>
    </p:spTree>
    <p:extLst>
      <p:ext uri="{BB962C8B-B14F-4D97-AF65-F5344CB8AC3E}">
        <p14:creationId xmlns:p14="http://schemas.microsoft.com/office/powerpoint/2010/main" val="368787409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a:t>Современный подход к профилактике неинфекционных заболеваний</a:t>
            </a:r>
          </a:p>
        </p:txBody>
      </p:sp>
    </p:spTree>
    <p:extLst>
      <p:ext uri="{BB962C8B-B14F-4D97-AF65-F5344CB8AC3E}">
        <p14:creationId xmlns:p14="http://schemas.microsoft.com/office/powerpoint/2010/main" val="2009492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9" y="-202223"/>
            <a:ext cx="11799277" cy="1507067"/>
          </a:xfrm>
        </p:spPr>
        <p:txBody>
          <a:bodyPr/>
          <a:lstStyle/>
          <a:p>
            <a:r>
              <a:rPr lang="ru-RU" dirty="0"/>
              <a:t>Меры для предупреждения детских недугов</a:t>
            </a:r>
          </a:p>
        </p:txBody>
      </p:sp>
      <p:sp>
        <p:nvSpPr>
          <p:cNvPr id="3" name="Объект 2"/>
          <p:cNvSpPr>
            <a:spLocks noGrp="1"/>
          </p:cNvSpPr>
          <p:nvPr>
            <p:ph idx="1"/>
          </p:nvPr>
        </p:nvSpPr>
        <p:spPr>
          <a:xfrm>
            <a:off x="0" y="1066462"/>
            <a:ext cx="7385538" cy="5861876"/>
          </a:xfrm>
        </p:spPr>
        <p:txBody>
          <a:bodyPr>
            <a:normAutofit lnSpcReduction="10000"/>
          </a:bodyPr>
          <a:lstStyle/>
          <a:p>
            <a:r>
              <a:rPr lang="ru-RU" sz="2400" b="1" dirty="0"/>
              <a:t>Профилактика заболеваний у детей в первую очередь должна проходить как санитарно-образовательная (просветительная) работа</a:t>
            </a:r>
            <a:r>
              <a:rPr lang="ru-RU" sz="2400" dirty="0"/>
              <a:t>. С раннего детства каждый ребенок должен обучаться тому, как правильно мыть руки, как общаться со своими сверстниками, и, конечно, брать пример со своих родителей. Именно от них зависит, какие гигиенические навыки усваивают дети.</a:t>
            </a:r>
          </a:p>
          <a:p>
            <a:r>
              <a:rPr lang="ru-RU" sz="2400" dirty="0"/>
              <a:t>Профилактика детских заболеваний должна быть комплексной и направленной на оздоровление всех органов. Организм ребенка постоянно развивается, потому подвержен всяческим изменениям и недугам.</a:t>
            </a:r>
          </a:p>
          <a:p>
            <a:endParaRPr lang="ru-RU" sz="28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88693" y="949568"/>
            <a:ext cx="4304825" cy="2692237"/>
          </a:xfrm>
          <a:prstGeom prst="rect">
            <a:avLst/>
          </a:prstGeom>
          <a:ln>
            <a:solidFill>
              <a:schemeClr val="bg1"/>
            </a:solidFill>
          </a:ln>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8693" y="3908123"/>
            <a:ext cx="4367358" cy="2606977"/>
          </a:xfrm>
          <a:prstGeom prst="rect">
            <a:avLst/>
          </a:prstGeom>
          <a:ln>
            <a:solidFill>
              <a:schemeClr val="bg1"/>
            </a:solidFill>
          </a:ln>
        </p:spPr>
      </p:pic>
    </p:spTree>
    <p:extLst>
      <p:ext uri="{BB962C8B-B14F-4D97-AF65-F5344CB8AC3E}">
        <p14:creationId xmlns:p14="http://schemas.microsoft.com/office/powerpoint/2010/main" val="3776147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6185" y="-73934"/>
            <a:ext cx="11081690" cy="1507067"/>
          </a:xfrm>
        </p:spPr>
        <p:txBody>
          <a:bodyPr/>
          <a:lstStyle/>
          <a:p>
            <a:r>
              <a:rPr lang="ru-RU" dirty="0"/>
              <a:t>приказ МЗ РФ №683н от 30.09.2015 г.</a:t>
            </a:r>
            <a:endParaRPr lang="en-US" dirty="0"/>
          </a:p>
        </p:txBody>
      </p:sp>
      <p:sp>
        <p:nvSpPr>
          <p:cNvPr id="3" name="Объект 2"/>
          <p:cNvSpPr>
            <a:spLocks noGrp="1"/>
          </p:cNvSpPr>
          <p:nvPr>
            <p:ph idx="1"/>
          </p:nvPr>
        </p:nvSpPr>
        <p:spPr>
          <a:xfrm>
            <a:off x="0" y="679600"/>
            <a:ext cx="7957038" cy="6248738"/>
          </a:xfrm>
        </p:spPr>
        <p:txBody>
          <a:bodyPr>
            <a:normAutofit/>
          </a:bodyPr>
          <a:lstStyle/>
          <a:p>
            <a:r>
              <a:rPr lang="ru-RU" dirty="0"/>
              <a:t>Порядок организации и осуществления профилактики неинфекционных заболеваний и проведения мероприятий по формированию здорового образа жизни в медицинских организациях был утвержден приказом </a:t>
            </a:r>
            <a:r>
              <a:rPr lang="ru-RU" b="1" dirty="0"/>
              <a:t>МЗ РФ №683н от 30.09.2015 г.</a:t>
            </a:r>
            <a:endParaRPr lang="en-US" b="1" dirty="0"/>
          </a:p>
          <a:p>
            <a:r>
              <a:rPr lang="ru-RU" b="1" dirty="0"/>
              <a:t> </a:t>
            </a:r>
            <a:r>
              <a:rPr lang="ru-RU" dirty="0"/>
              <a:t>Этот документ значительно укрепил нормативную базу мер, нацеленных на сокращение смертности от сердечно-сосудистых, бронхолегочных, онкологических заболеваний и сахарного диабета. Порядок систематизирует мероприятия по формированию здорового образа жизни, диагностике заболеваний и факторов риска их развития в ходе профилактических осмотров и ежегодных диспансеризаций, а также диспансерное наблюдение за больными. В нем же рассмотрены основные вопросы профилактики неинфекционных заболеваний и формирования здорового образа жизни у детей и подростков.</a:t>
            </a:r>
            <a:endParaRPr lang="ru-RU" sz="28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5670" y="1433133"/>
            <a:ext cx="4208584" cy="5058196"/>
          </a:xfrm>
          <a:prstGeom prst="rect">
            <a:avLst/>
          </a:prstGeom>
          <a:ln>
            <a:solidFill>
              <a:schemeClr val="bg1"/>
            </a:solidFill>
          </a:ln>
        </p:spPr>
      </p:pic>
    </p:spTree>
    <p:extLst>
      <p:ext uri="{BB962C8B-B14F-4D97-AF65-F5344CB8AC3E}">
        <p14:creationId xmlns:p14="http://schemas.microsoft.com/office/powerpoint/2010/main" val="2830592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6877" y="0"/>
            <a:ext cx="11975123" cy="1507067"/>
          </a:xfrm>
        </p:spPr>
        <p:txBody>
          <a:bodyPr/>
          <a:lstStyle/>
          <a:p>
            <a:r>
              <a:rPr lang="ru-RU" dirty="0"/>
              <a:t>Профилактика неинфекционных заболеваний</a:t>
            </a:r>
          </a:p>
        </p:txBody>
      </p:sp>
      <p:sp>
        <p:nvSpPr>
          <p:cNvPr id="3" name="Объект 2"/>
          <p:cNvSpPr>
            <a:spLocks noGrp="1"/>
          </p:cNvSpPr>
          <p:nvPr>
            <p:ph idx="1"/>
          </p:nvPr>
        </p:nvSpPr>
        <p:spPr>
          <a:xfrm>
            <a:off x="216877" y="1477012"/>
            <a:ext cx="6559062" cy="4888523"/>
          </a:xfrm>
        </p:spPr>
        <p:txBody>
          <a:bodyPr>
            <a:normAutofit/>
          </a:bodyPr>
          <a:lstStyle/>
          <a:p>
            <a:r>
              <a:rPr lang="ru-RU" sz="2400" dirty="0"/>
              <a:t>Профилактика неинфекционных заболеваний включает в себя следующие мероприятия:</a:t>
            </a:r>
          </a:p>
          <a:p>
            <a:r>
              <a:rPr lang="ru-RU" sz="2400" b="1" dirty="0"/>
              <a:t>санитарно-гигиеническое просвещение;</a:t>
            </a:r>
          </a:p>
          <a:p>
            <a:r>
              <a:rPr lang="ru-RU" sz="2400" b="1" dirty="0"/>
              <a:t>проведение информационно-коммуникационных мероприятий, посвященных ведению здорового образа жизни, профилактике неинфекционных заболеваний и употребления </a:t>
            </a:r>
            <a:r>
              <a:rPr lang="ru-RU" sz="2400" b="1" dirty="0" err="1"/>
              <a:t>психоактивных</a:t>
            </a:r>
            <a:r>
              <a:rPr lang="ru-RU" sz="2400" b="1" dirty="0"/>
              <a:t> веществ</a:t>
            </a: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2588" y="3890682"/>
            <a:ext cx="3892982" cy="2813910"/>
          </a:xfrm>
          <a:prstGeom prst="rect">
            <a:avLst/>
          </a:prstGeom>
          <a:ln>
            <a:solidFill>
              <a:schemeClr val="bg1"/>
            </a:solidFill>
          </a:ln>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7215" y="1102994"/>
            <a:ext cx="4557459" cy="2563571"/>
          </a:xfrm>
          <a:prstGeom prst="rect">
            <a:avLst/>
          </a:prstGeom>
          <a:ln>
            <a:solidFill>
              <a:schemeClr val="bg1"/>
            </a:solidFill>
          </a:ln>
        </p:spPr>
      </p:pic>
    </p:spTree>
    <p:extLst>
      <p:ext uri="{BB962C8B-B14F-4D97-AF65-F5344CB8AC3E}">
        <p14:creationId xmlns:p14="http://schemas.microsoft.com/office/powerpoint/2010/main" val="160652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9" y="0"/>
            <a:ext cx="11081690" cy="1507067"/>
          </a:xfrm>
        </p:spPr>
        <p:txBody>
          <a:bodyPr/>
          <a:lstStyle/>
          <a:p>
            <a:r>
              <a:rPr lang="ru-RU" dirty="0"/>
              <a:t>Профилактика неинфекционных заболеваний</a:t>
            </a:r>
          </a:p>
        </p:txBody>
      </p:sp>
      <p:sp>
        <p:nvSpPr>
          <p:cNvPr id="3" name="Объект 2"/>
          <p:cNvSpPr>
            <a:spLocks noGrp="1"/>
          </p:cNvSpPr>
          <p:nvPr>
            <p:ph idx="1"/>
          </p:nvPr>
        </p:nvSpPr>
        <p:spPr>
          <a:xfrm>
            <a:off x="-117465" y="1408454"/>
            <a:ext cx="6303112" cy="5341969"/>
          </a:xfrm>
        </p:spPr>
        <p:txBody>
          <a:bodyPr>
            <a:normAutofit/>
          </a:bodyPr>
          <a:lstStyle/>
          <a:p>
            <a:r>
              <a:rPr lang="ru-RU" b="1" dirty="0"/>
              <a:t>выявление нарушений основ здорового образа жизни, предпосылок, способствующих развитию неинфекционных патологий (курение, употребление спиртного, наркотиков и психотропных препаратов), определение того, насколько они опасны для здоровья конкретного больного;</a:t>
            </a:r>
          </a:p>
          <a:p>
            <a:r>
              <a:rPr lang="ru-RU" b="1" dirty="0"/>
              <a:t>устранение факторов риска неинфекционных заболеваний, предупреждение их осложнений (направление пациентов на консультации узких специалистов или в специализированные учреждения);</a:t>
            </a:r>
          </a:p>
          <a:p>
            <a:endParaRPr lang="ru-RU" sz="28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3431" y="1175373"/>
            <a:ext cx="4750777" cy="2689508"/>
          </a:xfrm>
          <a:prstGeom prst="rect">
            <a:avLst/>
          </a:prstGeom>
          <a:ln>
            <a:solidFill>
              <a:schemeClr val="bg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8934" y="4164461"/>
            <a:ext cx="4583725" cy="2585962"/>
          </a:xfrm>
          <a:prstGeom prst="rect">
            <a:avLst/>
          </a:prstGeom>
          <a:ln>
            <a:solidFill>
              <a:schemeClr val="bg1"/>
            </a:solidFill>
          </a:ln>
        </p:spPr>
      </p:pic>
    </p:spTree>
    <p:extLst>
      <p:ext uri="{BB962C8B-B14F-4D97-AF65-F5344CB8AC3E}">
        <p14:creationId xmlns:p14="http://schemas.microsoft.com/office/powerpoint/2010/main" val="3760497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5846" y="-153064"/>
            <a:ext cx="11081690" cy="1507067"/>
          </a:xfrm>
        </p:spPr>
        <p:txBody>
          <a:bodyPr/>
          <a:lstStyle/>
          <a:p>
            <a:r>
              <a:rPr lang="ru-RU" dirty="0"/>
              <a:t>первичная медико-санитарная помощь</a:t>
            </a:r>
          </a:p>
        </p:txBody>
      </p:sp>
      <p:sp>
        <p:nvSpPr>
          <p:cNvPr id="3" name="Объект 2"/>
          <p:cNvSpPr>
            <a:spLocks noGrp="1"/>
          </p:cNvSpPr>
          <p:nvPr>
            <p:ph idx="1"/>
          </p:nvPr>
        </p:nvSpPr>
        <p:spPr>
          <a:xfrm>
            <a:off x="-79132" y="439615"/>
            <a:ext cx="12036669" cy="4718876"/>
          </a:xfrm>
        </p:spPr>
        <p:txBody>
          <a:bodyPr>
            <a:normAutofit/>
          </a:bodyPr>
          <a:lstStyle/>
          <a:p>
            <a:r>
              <a:rPr lang="ru-RU" sz="2800" dirty="0"/>
              <a:t>Профилактика неинфекционных заболеваний в поликлиниках и больницах проводится в рамках оказания первичной медико-санитарной помощи.</a:t>
            </a:r>
          </a:p>
          <a:p>
            <a:r>
              <a:rPr lang="ru-RU" sz="2800" dirty="0"/>
              <a:t>На данном уровне профилактикой хронических неинфекционных заболеваний занимаются педиатры, терапевты, семейные врачи по направлению другого специалиста или при самообращении.</a:t>
            </a:r>
          </a:p>
        </p:txBody>
      </p:sp>
    </p:spTree>
    <p:extLst>
      <p:ext uri="{BB962C8B-B14F-4D97-AF65-F5344CB8AC3E}">
        <p14:creationId xmlns:p14="http://schemas.microsoft.com/office/powerpoint/2010/main" val="4013054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9" y="0"/>
            <a:ext cx="11081690" cy="1507067"/>
          </a:xfrm>
        </p:spPr>
        <p:txBody>
          <a:bodyPr/>
          <a:lstStyle/>
          <a:p>
            <a:r>
              <a:rPr lang="ru-RU" dirty="0"/>
              <a:t>первичная медико-санитарная помощь</a:t>
            </a:r>
          </a:p>
        </p:txBody>
      </p:sp>
      <p:sp>
        <p:nvSpPr>
          <p:cNvPr id="3" name="Объект 2"/>
          <p:cNvSpPr>
            <a:spLocks noGrp="1"/>
          </p:cNvSpPr>
          <p:nvPr>
            <p:ph idx="1"/>
          </p:nvPr>
        </p:nvSpPr>
        <p:spPr>
          <a:xfrm>
            <a:off x="0" y="1163178"/>
            <a:ext cx="6699738" cy="5694822"/>
          </a:xfrm>
        </p:spPr>
        <p:txBody>
          <a:bodyPr>
            <a:normAutofit/>
          </a:bodyPr>
          <a:lstStyle/>
          <a:p>
            <a:r>
              <a:rPr lang="ru-RU" dirty="0"/>
              <a:t>Выявляет и устраняет основные риски развития неинфекционных заболеваний посредством консультирования, диагностики, направления в профилактические кабинеты и отделения, а также к специалистам узкого профиля согласно выявленному заболеванию, состоянию или фактору риска;</a:t>
            </a:r>
          </a:p>
          <a:p>
            <a:r>
              <a:rPr lang="ru-RU" dirty="0"/>
              <a:t>Участвует в диспансеризации и </a:t>
            </a:r>
            <a:r>
              <a:rPr lang="ru-RU" dirty="0" err="1"/>
              <a:t>профосмотрах</a:t>
            </a:r>
            <a:r>
              <a:rPr lang="ru-RU" dirty="0"/>
              <a:t>;</a:t>
            </a:r>
          </a:p>
          <a:p>
            <a:r>
              <a:rPr lang="ru-RU" dirty="0"/>
              <a:t>Организует и проводит диспансерное наблюдение за пациентами с неинфекционными заболеваниями, направляет больных с высокими рисками сердечно-сосудистых патологий в профилактические кабинеты и отделения, центры здоровья и др.;</a:t>
            </a:r>
          </a:p>
          <a:p>
            <a:endParaRPr lang="ru-RU" sz="28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2495" y="1224724"/>
            <a:ext cx="4305135" cy="2626307"/>
          </a:xfrm>
          <a:prstGeom prst="rect">
            <a:avLst/>
          </a:prstGeom>
          <a:ln>
            <a:solidFill>
              <a:schemeClr val="bg1"/>
            </a:solidFill>
          </a:ln>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8018" y="4195370"/>
            <a:ext cx="4375220" cy="2467761"/>
          </a:xfrm>
          <a:prstGeom prst="rect">
            <a:avLst/>
          </a:prstGeom>
          <a:ln>
            <a:solidFill>
              <a:schemeClr val="bg1"/>
            </a:solidFill>
          </a:ln>
        </p:spPr>
      </p:pic>
    </p:spTree>
    <p:extLst>
      <p:ext uri="{BB962C8B-B14F-4D97-AF65-F5344CB8AC3E}">
        <p14:creationId xmlns:p14="http://schemas.microsoft.com/office/powerpoint/2010/main" val="3827165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9" y="0"/>
            <a:ext cx="11081690" cy="1507067"/>
          </a:xfrm>
        </p:spPr>
        <p:txBody>
          <a:bodyPr/>
          <a:lstStyle/>
          <a:p>
            <a:r>
              <a:rPr lang="ru-RU" dirty="0"/>
              <a:t>первичная медико-санитарная помощь</a:t>
            </a:r>
          </a:p>
        </p:txBody>
      </p:sp>
      <p:sp>
        <p:nvSpPr>
          <p:cNvPr id="3" name="Объект 2"/>
          <p:cNvSpPr>
            <a:spLocks noGrp="1"/>
          </p:cNvSpPr>
          <p:nvPr>
            <p:ph idx="1"/>
          </p:nvPr>
        </p:nvSpPr>
        <p:spPr>
          <a:xfrm>
            <a:off x="0" y="1163178"/>
            <a:ext cx="7016262" cy="5694822"/>
          </a:xfrm>
        </p:spPr>
        <p:txBody>
          <a:bodyPr>
            <a:normAutofit/>
          </a:bodyPr>
          <a:lstStyle/>
          <a:p>
            <a:r>
              <a:rPr lang="ru-RU" sz="2200" dirty="0"/>
              <a:t>Ведет учет прохождений пациентами </a:t>
            </a:r>
            <a:r>
              <a:rPr lang="ru-RU" sz="2200" dirty="0" err="1"/>
              <a:t>профосмотров</a:t>
            </a:r>
            <a:r>
              <a:rPr lang="ru-RU" sz="2200" dirty="0"/>
              <a:t> у других специалистов;</a:t>
            </a:r>
          </a:p>
          <a:p>
            <a:r>
              <a:rPr lang="ru-RU" sz="2200" dirty="0"/>
              <a:t>Участвует в разработке и реализации мероприятий по пропаганде здорового образа жизни и профилактике неинфекционных заболеваний;</a:t>
            </a:r>
          </a:p>
          <a:p>
            <a:r>
              <a:rPr lang="ru-RU" sz="2200" dirty="0"/>
              <a:t>Информирует больных о необходимости как можно скорее обращаться за медпомощью в случае развития </a:t>
            </a:r>
            <a:r>
              <a:rPr lang="ru-RU" sz="2200" dirty="0" err="1"/>
              <a:t>жизнеугрожающих</a:t>
            </a:r>
            <a:r>
              <a:rPr lang="ru-RU" sz="2200" dirty="0"/>
              <a:t> состояний и осложнений;</a:t>
            </a:r>
          </a:p>
          <a:p>
            <a:r>
              <a:rPr lang="ru-RU" sz="2200" dirty="0"/>
              <a:t>Обучает лиц с повышенной вероятностью возникновения опасных для жизни состояний и их родных оказанию первой доврачебной помощи.</a:t>
            </a:r>
          </a:p>
          <a:p>
            <a:endParaRPr lang="ru-RU" sz="28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23560" y="3877407"/>
            <a:ext cx="3905475" cy="2703790"/>
          </a:xfrm>
          <a:prstGeom prst="rect">
            <a:avLst/>
          </a:prstGeom>
          <a:ln>
            <a:solidFill>
              <a:schemeClr val="bg1"/>
            </a:solidFill>
          </a:ln>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4184" y="1163178"/>
            <a:ext cx="3877407" cy="2381746"/>
          </a:xfrm>
          <a:prstGeom prst="rect">
            <a:avLst/>
          </a:prstGeom>
          <a:ln>
            <a:solidFill>
              <a:schemeClr val="bg1"/>
            </a:solidFill>
          </a:ln>
        </p:spPr>
      </p:pic>
    </p:spTree>
    <p:extLst>
      <p:ext uri="{BB962C8B-B14F-4D97-AF65-F5344CB8AC3E}">
        <p14:creationId xmlns:p14="http://schemas.microsoft.com/office/powerpoint/2010/main" val="2962910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8" y="0"/>
            <a:ext cx="11684977" cy="1507067"/>
          </a:xfrm>
        </p:spPr>
        <p:txBody>
          <a:bodyPr/>
          <a:lstStyle/>
          <a:p>
            <a:r>
              <a:rPr lang="ru-RU" dirty="0"/>
              <a:t>Популяционная стратегия профилактики неинфекционных заболеваний</a:t>
            </a:r>
          </a:p>
        </p:txBody>
      </p:sp>
      <p:sp>
        <p:nvSpPr>
          <p:cNvPr id="3" name="Объект 2"/>
          <p:cNvSpPr>
            <a:spLocks noGrp="1"/>
          </p:cNvSpPr>
          <p:nvPr>
            <p:ph idx="1"/>
          </p:nvPr>
        </p:nvSpPr>
        <p:spPr>
          <a:xfrm>
            <a:off x="0" y="960956"/>
            <a:ext cx="8299938" cy="5694822"/>
          </a:xfrm>
        </p:spPr>
        <p:txBody>
          <a:bodyPr>
            <a:normAutofit/>
          </a:bodyPr>
          <a:lstStyle/>
          <a:p>
            <a:r>
              <a:rPr lang="ru-RU" b="1" dirty="0"/>
              <a:t>Популяционная – формирование здорового образа жизни</a:t>
            </a:r>
            <a:r>
              <a:rPr lang="ru-RU" dirty="0"/>
              <a:t>. В настоящее время здоровье является важнейшим составляющим всей жизни человека, как взрослого, так и ребенка. Дошкольный период считается более благоприятным с целью формирования здорового образа жизни. Детство – уникальный период жизни человека, в процессе которого формируется здоровье. Важно научить ребенка понимать, сколько ценно здоровье для человека и как важно стремиться к здоровому образу жизни. Здоровый образ жизни – это не просто совокупность освоенных познаний, а стиль существования, адекватное поведение в разных ситуациях. Подход ребенка к собственному здоровью считается фундаментом, в коем возможно станет построить здание необходимости в здоровом образе жизни.</a:t>
            </a:r>
            <a:endParaRPr lang="ru-RU" sz="28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8921" y="1530828"/>
            <a:ext cx="3350840" cy="2387146"/>
          </a:xfrm>
          <a:prstGeom prst="rect">
            <a:avLst/>
          </a:prstGeom>
        </p:spPr>
      </p:pic>
    </p:spTree>
    <p:extLst>
      <p:ext uri="{BB962C8B-B14F-4D97-AF65-F5344CB8AC3E}">
        <p14:creationId xmlns:p14="http://schemas.microsoft.com/office/powerpoint/2010/main" val="810331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9" y="0"/>
            <a:ext cx="11081690" cy="1507067"/>
          </a:xfrm>
        </p:spPr>
        <p:txBody>
          <a:bodyPr/>
          <a:lstStyle/>
          <a:p>
            <a:r>
              <a:rPr lang="ru-RU" dirty="0"/>
              <a:t>Популяционная стратегия профилактики неинфекционных заболеваний</a:t>
            </a:r>
          </a:p>
        </p:txBody>
      </p:sp>
      <p:sp>
        <p:nvSpPr>
          <p:cNvPr id="3" name="Объект 2"/>
          <p:cNvSpPr>
            <a:spLocks noGrp="1"/>
          </p:cNvSpPr>
          <p:nvPr>
            <p:ph idx="1"/>
          </p:nvPr>
        </p:nvSpPr>
        <p:spPr>
          <a:xfrm>
            <a:off x="0" y="1002323"/>
            <a:ext cx="8036169" cy="5694822"/>
          </a:xfrm>
        </p:spPr>
        <p:txBody>
          <a:bodyPr>
            <a:normAutofit/>
          </a:bodyPr>
          <a:lstStyle/>
          <a:p>
            <a:r>
              <a:rPr lang="ru-RU" dirty="0"/>
              <a:t>Оно начинается, и формируется в ходе осознания ребенком себя как человека и личности. Отношение детей к здоровью непосредственно находится во взаимосвязи </a:t>
            </a:r>
            <a:r>
              <a:rPr lang="ru-RU" dirty="0" err="1"/>
              <a:t>сформированности</a:t>
            </a:r>
            <a:r>
              <a:rPr lang="ru-RU" dirty="0"/>
              <a:t> в его сознании этого понятия. На состояние здоровья ребенка оказывают большое влияние многочисленные отрицательные факторы: повсюду портящаяся природная ситуация; понижение степени жизни в целом по стране; снижение степени социальных гарантий для детей в сферах внутреннего и физиологического развития; недостаток у родителей времени и средств для полного удовлетворения нужд ребенка; повышение количества неполных семей; состояние и направленность семейного воспитания.</a:t>
            </a:r>
            <a:endParaRPr lang="ru-RU" sz="28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0124" y="1507067"/>
            <a:ext cx="3532454" cy="2355814"/>
          </a:xfrm>
          <a:prstGeom prst="rect">
            <a:avLst/>
          </a:prstGeom>
        </p:spPr>
      </p:pic>
    </p:spTree>
    <p:extLst>
      <p:ext uri="{BB962C8B-B14F-4D97-AF65-F5344CB8AC3E}">
        <p14:creationId xmlns:p14="http://schemas.microsoft.com/office/powerpoint/2010/main" val="13753549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1884" y="-334107"/>
            <a:ext cx="11081690" cy="1507067"/>
          </a:xfrm>
        </p:spPr>
        <p:txBody>
          <a:bodyPr/>
          <a:lstStyle/>
          <a:p>
            <a:r>
              <a:rPr lang="ru-RU" dirty="0"/>
              <a:t>Стратегия высокого риска</a:t>
            </a:r>
          </a:p>
        </p:txBody>
      </p:sp>
      <p:sp>
        <p:nvSpPr>
          <p:cNvPr id="3" name="Объект 2"/>
          <p:cNvSpPr>
            <a:spLocks noGrp="1"/>
          </p:cNvSpPr>
          <p:nvPr>
            <p:ph idx="1"/>
          </p:nvPr>
        </p:nvSpPr>
        <p:spPr>
          <a:xfrm>
            <a:off x="-158261" y="635640"/>
            <a:ext cx="10040815" cy="6160814"/>
          </a:xfrm>
        </p:spPr>
        <p:txBody>
          <a:bodyPr>
            <a:normAutofit/>
          </a:bodyPr>
          <a:lstStyle/>
          <a:p>
            <a:r>
              <a:rPr lang="ru-RU" b="1" dirty="0"/>
              <a:t>Высокого риска – совершенствование системы раннего выявления лиц с высоким риском развития соматической патологии. </a:t>
            </a:r>
            <a:r>
              <a:rPr lang="ru-RU" dirty="0"/>
              <a:t>Регулярные профилактические осмотры имеют важное значение для своевременной диагностики ряда заболеваний. Известно, что большинство болезней легче предотвратить, чем лечить, поэтому каждому человеку необходимо знать, какие диагностические мероприятия рекомендованы для его возрастной и социальной группы. Специфичность проблемы ранней диагностики заболевания заключается в несознательном отношении людей к своему здоровью: болезнь зачастую воспринимается как данность и неотвратимое событие, при этом отсутствует понимание того, что состояние здоровья требует столь же пристального внимания, как и другие сферы жизни человека. Между тем выявить заболевание еще до появления первых симптомов – значит подарить себе шанс на полное излечение без последствий для всего организма, предотвратить прогрессирование заболевания, переход его в хроническую стадию и уменьшить риск развития сопутствующих заболеваний, которые способны негативно повлиять и на работоспособность человека, и на его социальную активность, и на общее качество жизни.</a:t>
            </a:r>
            <a:endParaRPr lang="ru-RU" sz="2800" b="1"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51023" y="1263488"/>
            <a:ext cx="2373923" cy="2373923"/>
          </a:xfrm>
          <a:prstGeom prst="rect">
            <a:avLst/>
          </a:prstGeom>
          <a:solidFill>
            <a:schemeClr val="tx1"/>
          </a:solidFill>
        </p:spPr>
      </p:pic>
    </p:spTree>
    <p:extLst>
      <p:ext uri="{BB962C8B-B14F-4D97-AF65-F5344CB8AC3E}">
        <p14:creationId xmlns:p14="http://schemas.microsoft.com/office/powerpoint/2010/main" val="3966767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139" y="-16042"/>
            <a:ext cx="11235072" cy="1507067"/>
          </a:xfrm>
        </p:spPr>
        <p:txBody>
          <a:bodyPr/>
          <a:lstStyle/>
          <a:p>
            <a:r>
              <a:rPr lang="ru-RU" dirty="0"/>
              <a:t>Первичная профилактика</a:t>
            </a:r>
          </a:p>
        </p:txBody>
      </p:sp>
      <p:sp>
        <p:nvSpPr>
          <p:cNvPr id="3" name="Объект 2"/>
          <p:cNvSpPr>
            <a:spLocks noGrp="1"/>
          </p:cNvSpPr>
          <p:nvPr>
            <p:ph idx="1"/>
          </p:nvPr>
        </p:nvSpPr>
        <p:spPr>
          <a:xfrm>
            <a:off x="117139" y="977677"/>
            <a:ext cx="8625808" cy="5006028"/>
          </a:xfrm>
        </p:spPr>
        <p:txBody>
          <a:bodyPr/>
          <a:lstStyle/>
          <a:p>
            <a:r>
              <a:rPr lang="ru-RU" dirty="0"/>
              <a:t>Предупреждение патологий неинфекционных заболеваний, имеет несколько направленностей, которые делят на три основные группы: </a:t>
            </a:r>
            <a:r>
              <a:rPr lang="ru-RU" b="1" dirty="0"/>
              <a:t>первичная, вторичная, третичная профилактика.</a:t>
            </a:r>
          </a:p>
          <a:p>
            <a:r>
              <a:rPr lang="ru-RU" b="1" dirty="0"/>
              <a:t>Первичная профилактика </a:t>
            </a:r>
            <a:r>
              <a:rPr lang="ru-RU" dirty="0"/>
              <a:t>– это основное направление для родителей, педагогов и медицинских работников! Это когда нет никакого заболевания и это состояние должно поддерживаться на должном уровне и систематически укрепляться.</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9475" y="1978269"/>
            <a:ext cx="3479733" cy="3092613"/>
          </a:xfrm>
          <a:prstGeom prst="rect">
            <a:avLst/>
          </a:prstGeom>
          <a:solidFill>
            <a:schemeClr val="tx1"/>
          </a:solidFill>
        </p:spPr>
      </p:pic>
    </p:spTree>
    <p:extLst>
      <p:ext uri="{BB962C8B-B14F-4D97-AF65-F5344CB8AC3E}">
        <p14:creationId xmlns:p14="http://schemas.microsoft.com/office/powerpoint/2010/main" val="673593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1015" y="-290146"/>
            <a:ext cx="11081690" cy="1507067"/>
          </a:xfrm>
        </p:spPr>
        <p:txBody>
          <a:bodyPr/>
          <a:lstStyle/>
          <a:p>
            <a:r>
              <a:rPr lang="ru-RU" dirty="0"/>
              <a:t>Стратегия высокого риска</a:t>
            </a:r>
          </a:p>
        </p:txBody>
      </p:sp>
      <p:sp>
        <p:nvSpPr>
          <p:cNvPr id="3" name="Объект 2"/>
          <p:cNvSpPr>
            <a:spLocks noGrp="1"/>
          </p:cNvSpPr>
          <p:nvPr>
            <p:ph idx="1"/>
          </p:nvPr>
        </p:nvSpPr>
        <p:spPr>
          <a:xfrm>
            <a:off x="0" y="463387"/>
            <a:ext cx="9073662" cy="6644392"/>
          </a:xfrm>
        </p:spPr>
        <p:txBody>
          <a:bodyPr>
            <a:normAutofit/>
          </a:bodyPr>
          <a:lstStyle/>
          <a:p>
            <a:r>
              <a:rPr lang="ru-RU" dirty="0"/>
              <a:t>Кроме того, немаловажным преимуществом своевременной диагностики является тот факт, что своевременное лечение заболевания на ранних стадиях предполагает меньшие финансовые затраты. Ежегодная профилактика наиболее распространенных заболеваний представляет собой программу обследования, которая подбирается индивидуально в зависимости от возраста, пола и анамнеза. Именно поэтому так важно обратиться к специалисту, который составит корректный план обследования на основании первичных данных (пол, возраст, жалобы, анамнез, особенности образа жизни и условий труда) в соответствии с клиническими рекомендациями ВОЗ и стандартами оказания медицинской помощи, утвержденными Министерством здравоохранения РФ. При этом стандарты оказания медицинской помощи регламентируют как необходимый объем исследования, так и кратность проводимых диагностических исследований. Именно поэтому целесообразность самодиагностики исключается: свое здоровье необходимо доверить грамотному специалисту.</a:t>
            </a:r>
            <a:endParaRPr lang="ru-RU" sz="28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1585" y="1216920"/>
            <a:ext cx="2813538" cy="2045025"/>
          </a:xfrm>
          <a:prstGeom prst="rect">
            <a:avLst/>
          </a:prstGeom>
        </p:spPr>
      </p:pic>
    </p:spTree>
    <p:extLst>
      <p:ext uri="{BB962C8B-B14F-4D97-AF65-F5344CB8AC3E}">
        <p14:creationId xmlns:p14="http://schemas.microsoft.com/office/powerpoint/2010/main" val="24321111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0261" y="290146"/>
            <a:ext cx="12593516" cy="1507067"/>
          </a:xfrm>
        </p:spPr>
        <p:txBody>
          <a:bodyPr>
            <a:noAutofit/>
          </a:bodyPr>
          <a:lstStyle/>
          <a:p>
            <a:r>
              <a:rPr lang="ru-RU" sz="6000" b="1" dirty="0"/>
              <a:t>Спасибо за внимание!</a:t>
            </a:r>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10182" t="7862" r="8633" b="7057"/>
          <a:stretch/>
        </p:blipFill>
        <p:spPr>
          <a:xfrm>
            <a:off x="2365130" y="1978271"/>
            <a:ext cx="6945923" cy="4404946"/>
          </a:xfrm>
          <a:prstGeom prst="rect">
            <a:avLst/>
          </a:prstGeom>
        </p:spPr>
      </p:pic>
    </p:spTree>
    <p:extLst>
      <p:ext uri="{BB962C8B-B14F-4D97-AF65-F5344CB8AC3E}">
        <p14:creationId xmlns:p14="http://schemas.microsoft.com/office/powerpoint/2010/main" val="670584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6673" y="-88736"/>
            <a:ext cx="8534400" cy="1507067"/>
          </a:xfrm>
        </p:spPr>
        <p:txBody>
          <a:bodyPr/>
          <a:lstStyle/>
          <a:p>
            <a:r>
              <a:rPr lang="ru-RU" dirty="0"/>
              <a:t>Профилактика- это</a:t>
            </a:r>
          </a:p>
        </p:txBody>
      </p:sp>
      <p:sp>
        <p:nvSpPr>
          <p:cNvPr id="3" name="Объект 2"/>
          <p:cNvSpPr>
            <a:spLocks noGrp="1"/>
          </p:cNvSpPr>
          <p:nvPr>
            <p:ph idx="1"/>
          </p:nvPr>
        </p:nvSpPr>
        <p:spPr>
          <a:xfrm>
            <a:off x="-199209" y="891606"/>
            <a:ext cx="5798148" cy="5607797"/>
          </a:xfrm>
        </p:spPr>
        <p:txBody>
          <a:bodyPr/>
          <a:lstStyle/>
          <a:p>
            <a:r>
              <a:rPr lang="ru-RU" sz="2400" b="1" dirty="0"/>
              <a:t>Профилактика неинфекционных заболеваний </a:t>
            </a:r>
            <a:r>
              <a:rPr lang="ru-RU" sz="2400" dirty="0"/>
              <a:t>- это употребление витаминных препаратов, соблюдение рационального питания, соблюдение норм личной гигиены и консультирование с врачом для выявления каких-либо патологических процессов. Вакцинация также относится к этому этапу и является обязательной.</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0306" y="961944"/>
            <a:ext cx="2984609" cy="2238457"/>
          </a:xfrm>
          <a:prstGeom prst="rect">
            <a:avLst/>
          </a:prstGeom>
          <a:ln>
            <a:solidFill>
              <a:schemeClr val="bg1"/>
            </a:solidFill>
          </a:ln>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006282" y="2793862"/>
            <a:ext cx="2974425" cy="1982454"/>
          </a:xfrm>
          <a:prstGeom prst="rect">
            <a:avLst/>
          </a:prstGeom>
          <a:ln>
            <a:solidFill>
              <a:schemeClr val="bg1"/>
            </a:solidFill>
          </a:ln>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10306" y="4291856"/>
            <a:ext cx="2984609" cy="1971897"/>
          </a:xfrm>
          <a:prstGeom prst="rect">
            <a:avLst/>
          </a:prstGeom>
          <a:ln>
            <a:solidFill>
              <a:schemeClr val="bg1"/>
            </a:solidFill>
          </a:ln>
        </p:spPr>
      </p:pic>
    </p:spTree>
    <p:extLst>
      <p:ext uri="{BB962C8B-B14F-4D97-AF65-F5344CB8AC3E}">
        <p14:creationId xmlns:p14="http://schemas.microsoft.com/office/powerpoint/2010/main" val="1073274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9" y="0"/>
            <a:ext cx="11081690" cy="1507067"/>
          </a:xfrm>
        </p:spPr>
        <p:txBody>
          <a:bodyPr/>
          <a:lstStyle/>
          <a:p>
            <a:r>
              <a:rPr lang="ru-RU" dirty="0"/>
              <a:t>Самые распространённые патологии</a:t>
            </a:r>
          </a:p>
        </p:txBody>
      </p:sp>
      <p:sp>
        <p:nvSpPr>
          <p:cNvPr id="3" name="Объект 2"/>
          <p:cNvSpPr>
            <a:spLocks noGrp="1"/>
          </p:cNvSpPr>
          <p:nvPr>
            <p:ph idx="1"/>
          </p:nvPr>
        </p:nvSpPr>
        <p:spPr>
          <a:xfrm>
            <a:off x="79759" y="1057670"/>
            <a:ext cx="11983287" cy="5694822"/>
          </a:xfrm>
        </p:spPr>
        <p:txBody>
          <a:bodyPr>
            <a:normAutofit lnSpcReduction="10000"/>
          </a:bodyPr>
          <a:lstStyle/>
          <a:p>
            <a:r>
              <a:rPr lang="ru-RU" sz="2800" dirty="0"/>
              <a:t>Среди самых популярных патологий, которые встречаются у людей в разный период жизни, в зависимости от сезона, предрасположенности организма, образа жизни, наличия вредных привычек, можно выделить:</a:t>
            </a:r>
          </a:p>
          <a:p>
            <a:r>
              <a:rPr lang="ru-RU" sz="2800" dirty="0"/>
              <a:t>- </a:t>
            </a:r>
            <a:r>
              <a:rPr lang="ru-RU" sz="2800" b="1" dirty="0"/>
              <a:t>сердечно-сосудистые заболевания</a:t>
            </a:r>
          </a:p>
          <a:p>
            <a:r>
              <a:rPr lang="ru-RU" sz="2800" dirty="0"/>
              <a:t>- </a:t>
            </a:r>
            <a:r>
              <a:rPr lang="ru-RU" sz="2800" b="1" dirty="0"/>
              <a:t>стоматологические заболевания</a:t>
            </a:r>
          </a:p>
          <a:p>
            <a:r>
              <a:rPr lang="ru-RU" sz="2800" dirty="0"/>
              <a:t>- </a:t>
            </a:r>
            <a:r>
              <a:rPr lang="ru-RU" sz="2800" b="1" dirty="0"/>
              <a:t>патологии органов дыхания</a:t>
            </a:r>
            <a:endParaRPr lang="ru-RU" sz="2800" dirty="0"/>
          </a:p>
          <a:p>
            <a:r>
              <a:rPr lang="ru-RU" sz="2800" b="1" dirty="0"/>
              <a:t>- кишечные заболевания</a:t>
            </a:r>
          </a:p>
          <a:p>
            <a:endParaRPr lang="ru-RU" sz="2800" b="1" dirty="0"/>
          </a:p>
          <a:p>
            <a:r>
              <a:rPr lang="ru-RU" sz="2800" dirty="0"/>
              <a:t>Неинфекционные поражения, которые чаще встречаются у детей, требуют особенного подхода и мер для предупреждения недуга.</a:t>
            </a:r>
          </a:p>
        </p:txBody>
      </p:sp>
    </p:spTree>
    <p:extLst>
      <p:ext uri="{BB962C8B-B14F-4D97-AF65-F5344CB8AC3E}">
        <p14:creationId xmlns:p14="http://schemas.microsoft.com/office/powerpoint/2010/main" val="26413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1173" y="0"/>
            <a:ext cx="10543565" cy="1507067"/>
          </a:xfrm>
        </p:spPr>
        <p:txBody>
          <a:bodyPr/>
          <a:lstStyle/>
          <a:p>
            <a:r>
              <a:rPr lang="ru-RU" dirty="0"/>
              <a:t>сердечно-сосудистые заболевания</a:t>
            </a:r>
          </a:p>
        </p:txBody>
      </p:sp>
      <p:sp>
        <p:nvSpPr>
          <p:cNvPr id="3" name="Объект 2"/>
          <p:cNvSpPr>
            <a:spLocks noGrp="1"/>
          </p:cNvSpPr>
          <p:nvPr>
            <p:ph idx="1"/>
          </p:nvPr>
        </p:nvSpPr>
        <p:spPr>
          <a:xfrm>
            <a:off x="281173" y="1289863"/>
            <a:ext cx="4317204" cy="4369777"/>
          </a:xfrm>
        </p:spPr>
        <p:txBody>
          <a:bodyPr>
            <a:noAutofit/>
          </a:bodyPr>
          <a:lstStyle/>
          <a:p>
            <a:r>
              <a:rPr lang="ru-RU" sz="2400" b="1" dirty="0"/>
              <a:t>сердечно-сосудистые заболевания</a:t>
            </a:r>
            <a:r>
              <a:rPr lang="ru-RU" sz="2400" dirty="0"/>
              <a:t> – это сопровождающий недуг большинства людей старшего возраста, когда организм постепенно изнашивается, сосуды закупориваются, и при отсутствии лечения таких больных сопровождают постоянные боли</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87294" y="4103402"/>
            <a:ext cx="4065798" cy="2542951"/>
          </a:xfrm>
          <a:prstGeom prst="rect">
            <a:avLst/>
          </a:prstGeom>
          <a:ln>
            <a:solidFill>
              <a:schemeClr val="tx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6718" y="1289863"/>
            <a:ext cx="3981581" cy="2540720"/>
          </a:xfrm>
          <a:prstGeom prst="rect">
            <a:avLst/>
          </a:prstGeom>
          <a:ln>
            <a:solidFill>
              <a:schemeClr val="tx1"/>
            </a:solidFill>
          </a:ln>
        </p:spPr>
      </p:pic>
    </p:spTree>
    <p:extLst>
      <p:ext uri="{BB962C8B-B14F-4D97-AF65-F5344CB8AC3E}">
        <p14:creationId xmlns:p14="http://schemas.microsoft.com/office/powerpoint/2010/main" val="2768371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7689" y="79130"/>
            <a:ext cx="10974388" cy="1507067"/>
          </a:xfrm>
        </p:spPr>
        <p:txBody>
          <a:bodyPr/>
          <a:lstStyle/>
          <a:p>
            <a:r>
              <a:rPr lang="ru-RU" dirty="0"/>
              <a:t>стоматологические заболевания</a:t>
            </a:r>
          </a:p>
        </p:txBody>
      </p:sp>
      <p:sp>
        <p:nvSpPr>
          <p:cNvPr id="3" name="Объект 2"/>
          <p:cNvSpPr>
            <a:spLocks noGrp="1"/>
          </p:cNvSpPr>
          <p:nvPr>
            <p:ph idx="1"/>
          </p:nvPr>
        </p:nvSpPr>
        <p:spPr>
          <a:xfrm>
            <a:off x="193431" y="696288"/>
            <a:ext cx="5240215" cy="5924320"/>
          </a:xfrm>
        </p:spPr>
        <p:txBody>
          <a:bodyPr>
            <a:normAutofit/>
          </a:bodyPr>
          <a:lstStyle/>
          <a:p>
            <a:r>
              <a:rPr lang="ru-RU" sz="2400" b="1" dirty="0"/>
              <a:t>стоматологические заболевания</a:t>
            </a:r>
            <a:r>
              <a:rPr lang="ru-RU" sz="2400" dirty="0"/>
              <a:t> – с самого раннего возраста человек определяет судьбу своих зубов тем, как ухаживает за ними. Своевременная профилактика стоматологических заболеваний способна предотвратить многие сопутствующие патологии лицевого скелета и всех органов человека.</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7904" y="1310053"/>
            <a:ext cx="4564796" cy="2655027"/>
          </a:xfrm>
          <a:prstGeom prst="rect">
            <a:avLst/>
          </a:prstGeom>
          <a:ln>
            <a:solidFill>
              <a:schemeClr val="bg1"/>
            </a:solidFill>
          </a:ln>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1961" y="4187041"/>
            <a:ext cx="4967655" cy="2566804"/>
          </a:xfrm>
          <a:prstGeom prst="rect">
            <a:avLst/>
          </a:prstGeom>
          <a:ln>
            <a:solidFill>
              <a:schemeClr val="bg1"/>
            </a:solidFill>
          </a:ln>
        </p:spPr>
      </p:pic>
    </p:spTree>
    <p:extLst>
      <p:ext uri="{BB962C8B-B14F-4D97-AF65-F5344CB8AC3E}">
        <p14:creationId xmlns:p14="http://schemas.microsoft.com/office/powerpoint/2010/main" val="3286042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9" y="0"/>
            <a:ext cx="11081690" cy="1507067"/>
          </a:xfrm>
        </p:spPr>
        <p:txBody>
          <a:bodyPr/>
          <a:lstStyle/>
          <a:p>
            <a:r>
              <a:rPr lang="ru-RU" dirty="0"/>
              <a:t>патологии органов дыхания</a:t>
            </a:r>
          </a:p>
        </p:txBody>
      </p:sp>
      <p:sp>
        <p:nvSpPr>
          <p:cNvPr id="3" name="Объект 2"/>
          <p:cNvSpPr>
            <a:spLocks noGrp="1"/>
          </p:cNvSpPr>
          <p:nvPr>
            <p:ph idx="1"/>
          </p:nvPr>
        </p:nvSpPr>
        <p:spPr>
          <a:xfrm>
            <a:off x="114301" y="1022501"/>
            <a:ext cx="5125916" cy="5365020"/>
          </a:xfrm>
        </p:spPr>
        <p:txBody>
          <a:bodyPr>
            <a:normAutofit/>
          </a:bodyPr>
          <a:lstStyle/>
          <a:p>
            <a:r>
              <a:rPr lang="ru-RU" sz="2400" b="1" dirty="0"/>
              <a:t>патологии органов дыхания</a:t>
            </a:r>
            <a:r>
              <a:rPr lang="ru-RU" sz="2400" dirty="0"/>
              <a:t> - могут стать причиной неполноценной жизни многих людей. От постоянной одышки и мучающего кашля еще никто не получал удовольствия. Профилактика заболеваний органов дыхания во многом спасает большинство населения, которое предрасположено к данным патологиям</a:t>
            </a:r>
            <a:r>
              <a:rPr lang="ru-RU" sz="2400" b="1" dirty="0"/>
              <a:t>.</a:t>
            </a:r>
            <a:endParaRPr lang="ru-RU" sz="24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8539" y="1348672"/>
            <a:ext cx="4645514" cy="2549564"/>
          </a:xfrm>
          <a:prstGeom prst="rect">
            <a:avLst/>
          </a:prstGeom>
          <a:ln>
            <a:solidFill>
              <a:schemeClr val="tx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9338" y="4141178"/>
            <a:ext cx="4358054" cy="2602523"/>
          </a:xfrm>
          <a:prstGeom prst="rect">
            <a:avLst/>
          </a:prstGeom>
          <a:ln>
            <a:solidFill>
              <a:schemeClr val="tx1"/>
            </a:solidFill>
          </a:ln>
        </p:spPr>
      </p:pic>
    </p:spTree>
    <p:extLst>
      <p:ext uri="{BB962C8B-B14F-4D97-AF65-F5344CB8AC3E}">
        <p14:creationId xmlns:p14="http://schemas.microsoft.com/office/powerpoint/2010/main" val="163654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9" y="0"/>
            <a:ext cx="11081690" cy="1507067"/>
          </a:xfrm>
        </p:spPr>
        <p:txBody>
          <a:bodyPr/>
          <a:lstStyle/>
          <a:p>
            <a:r>
              <a:rPr lang="ru-RU" dirty="0"/>
              <a:t>кишечные заболевания</a:t>
            </a:r>
          </a:p>
        </p:txBody>
      </p:sp>
      <p:sp>
        <p:nvSpPr>
          <p:cNvPr id="3" name="Объект 2"/>
          <p:cNvSpPr>
            <a:spLocks noGrp="1"/>
          </p:cNvSpPr>
          <p:nvPr>
            <p:ph idx="1"/>
          </p:nvPr>
        </p:nvSpPr>
        <p:spPr>
          <a:xfrm>
            <a:off x="135862" y="1031293"/>
            <a:ext cx="4875754" cy="5365020"/>
          </a:xfrm>
        </p:spPr>
        <p:txBody>
          <a:bodyPr>
            <a:normAutofit/>
          </a:bodyPr>
          <a:lstStyle/>
          <a:p>
            <a:r>
              <a:rPr lang="ru-RU" sz="2800" b="1" dirty="0"/>
              <a:t>кишечные заболевания</a:t>
            </a:r>
            <a:r>
              <a:rPr lang="ru-RU" sz="2800" dirty="0"/>
              <a:t> – это определенно лидер среди всех заболеваний у взрослых и детей, так как подобными патологиями страдал каждый, хотя бы однократно на протяжении всей жизни.</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5031" y="1278337"/>
            <a:ext cx="4725446" cy="2435466"/>
          </a:xfrm>
          <a:prstGeom prst="rect">
            <a:avLst/>
          </a:prstGeom>
          <a:ln>
            <a:solidFill>
              <a:schemeClr val="tx1"/>
            </a:solidFill>
          </a:ln>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99128" y="4085922"/>
            <a:ext cx="4777154" cy="2564404"/>
          </a:xfrm>
          <a:prstGeom prst="rect">
            <a:avLst/>
          </a:prstGeom>
          <a:ln>
            <a:solidFill>
              <a:schemeClr val="tx1"/>
            </a:solidFill>
          </a:ln>
        </p:spPr>
      </p:pic>
    </p:spTree>
    <p:extLst>
      <p:ext uri="{BB962C8B-B14F-4D97-AF65-F5344CB8AC3E}">
        <p14:creationId xmlns:p14="http://schemas.microsoft.com/office/powerpoint/2010/main" val="2188165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768" y="0"/>
            <a:ext cx="11684977" cy="1507067"/>
          </a:xfrm>
        </p:spPr>
        <p:txBody>
          <a:bodyPr/>
          <a:lstStyle/>
          <a:p>
            <a:r>
              <a:rPr lang="ru-RU" dirty="0"/>
              <a:t>Меры для предупреждения детских недугов</a:t>
            </a:r>
          </a:p>
        </p:txBody>
      </p:sp>
      <p:sp>
        <p:nvSpPr>
          <p:cNvPr id="3" name="Объект 2"/>
          <p:cNvSpPr>
            <a:spLocks noGrp="1"/>
          </p:cNvSpPr>
          <p:nvPr>
            <p:ph idx="1"/>
          </p:nvPr>
        </p:nvSpPr>
        <p:spPr>
          <a:xfrm>
            <a:off x="0" y="832664"/>
            <a:ext cx="6523892" cy="6025336"/>
          </a:xfrm>
        </p:spPr>
        <p:txBody>
          <a:bodyPr>
            <a:normAutofit/>
          </a:bodyPr>
          <a:lstStyle/>
          <a:p>
            <a:r>
              <a:rPr lang="ru-RU" sz="2400" dirty="0"/>
              <a:t>Дети младшего и школьного возраста наиболее подвержены всяческим заболеваниям. Это связано с постоянными контактами в среде детского сада и школы, а также с неосознанностью и несоблюдением правил личной гигиены. Ребенок все пробует на вкус, каждая игрушка хоть однократно, но попадает в рот любого малыша, кроме того, без присмотра родителей и воспитателей не каждый моет руки перед едой и после туалета.</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87660" y="1406769"/>
            <a:ext cx="4343400" cy="2280285"/>
          </a:xfrm>
          <a:prstGeom prst="rect">
            <a:avLst/>
          </a:prstGeom>
          <a:ln>
            <a:solidFill>
              <a:schemeClr val="bg1"/>
            </a:solidFill>
          </a:ln>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12015" y="3959631"/>
            <a:ext cx="3736730" cy="2789978"/>
          </a:xfrm>
          <a:prstGeom prst="rect">
            <a:avLst/>
          </a:prstGeom>
          <a:ln>
            <a:solidFill>
              <a:schemeClr val="bg1"/>
            </a:solidFill>
          </a:ln>
        </p:spPr>
      </p:pic>
    </p:spTree>
    <p:extLst>
      <p:ext uri="{BB962C8B-B14F-4D97-AF65-F5344CB8AC3E}">
        <p14:creationId xmlns:p14="http://schemas.microsoft.com/office/powerpoint/2010/main" val="1694614724"/>
      </p:ext>
    </p:extLst>
  </p:cSld>
  <p:clrMapOvr>
    <a:masterClrMapping/>
  </p:clrMapOvr>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Сектор</Template>
  <TotalTime>168</TotalTime>
  <Words>1356</Words>
  <Application>Microsoft Office PowerPoint</Application>
  <PresentationFormat>Широкоэкранный</PresentationFormat>
  <Paragraphs>59</Paragraphs>
  <Slides>21</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21</vt:i4>
      </vt:variant>
    </vt:vector>
  </HeadingPairs>
  <TitlesOfParts>
    <vt:vector size="25" baseType="lpstr">
      <vt:lpstr>Calibri</vt:lpstr>
      <vt:lpstr>Century Gothic</vt:lpstr>
      <vt:lpstr>Wingdings 3</vt:lpstr>
      <vt:lpstr>Сектор</vt:lpstr>
      <vt:lpstr>Современный подход к профилактике неинфекционных заболеваний</vt:lpstr>
      <vt:lpstr>Первичная профилактика</vt:lpstr>
      <vt:lpstr>Профилактика- это</vt:lpstr>
      <vt:lpstr>Самые распространённые патологии</vt:lpstr>
      <vt:lpstr>сердечно-сосудистые заболевания</vt:lpstr>
      <vt:lpstr>стоматологические заболевания</vt:lpstr>
      <vt:lpstr>патологии органов дыхания</vt:lpstr>
      <vt:lpstr>кишечные заболевания</vt:lpstr>
      <vt:lpstr>Меры для предупреждения детских недугов</vt:lpstr>
      <vt:lpstr>Меры для предупреждения детских недугов</vt:lpstr>
      <vt:lpstr>приказ МЗ РФ №683н от 30.09.2015 г.</vt:lpstr>
      <vt:lpstr>Профилактика неинфекционных заболеваний</vt:lpstr>
      <vt:lpstr>Профилактика неинфекционных заболеваний</vt:lpstr>
      <vt:lpstr>первичная медико-санитарная помощь</vt:lpstr>
      <vt:lpstr>первичная медико-санитарная помощь</vt:lpstr>
      <vt:lpstr>первичная медико-санитарная помощь</vt:lpstr>
      <vt:lpstr>Популяционная стратегия профилактики неинфекционных заболеваний</vt:lpstr>
      <vt:lpstr>Популяционная стратегия профилактики неинфекционных заболеваний</vt:lpstr>
      <vt:lpstr>Стратегия высокого риска</vt:lpstr>
      <vt:lpstr>Стратегия высокого риска</vt:lpstr>
      <vt:lpstr>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Современный подход к профилактике неинфекционных заболеваний</dc:title>
  <dc:creator>User</dc:creator>
  <cp:lastModifiedBy>Аликовна Айслу</cp:lastModifiedBy>
  <cp:revision>15</cp:revision>
  <dcterms:created xsi:type="dcterms:W3CDTF">2024-02-29T10:13:43Z</dcterms:created>
  <dcterms:modified xsi:type="dcterms:W3CDTF">2024-03-16T02:31:54Z</dcterms:modified>
</cp:coreProperties>
</file>