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5" r:id="rId5"/>
    <p:sldId id="276" r:id="rId6"/>
    <p:sldId id="259" r:id="rId7"/>
    <p:sldId id="260" r:id="rId8"/>
    <p:sldId id="261" r:id="rId9"/>
    <p:sldId id="270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CC00FF"/>
    <a:srgbClr val="CC99FF"/>
    <a:srgbClr val="00FF00"/>
    <a:srgbClr val="CC66FF"/>
    <a:srgbClr val="FF33CC"/>
    <a:srgbClr val="DEDE42"/>
    <a:srgbClr val="FF00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рис.1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А</c:v>
                </c:pt>
                <c:pt idx="1">
                  <c:v>Б</c:v>
                </c:pt>
                <c:pt idx="2">
                  <c:v>В</c:v>
                </c:pt>
                <c:pt idx="3">
                  <c:v>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20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23-4C70-888E-6D8E51180B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64704"/>
            <a:ext cx="8431088" cy="22916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на тему:</a:t>
            </a:r>
            <a:br>
              <a:rPr lang="ru-RU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влияющие на формирование здоровья и принципы здорового образа жизни.</a:t>
            </a:r>
          </a:p>
        </p:txBody>
      </p:sp>
    </p:spTree>
  </p:cSld>
  <p:clrMapOvr>
    <a:masterClrMapping/>
  </p:clrMapOvr>
  <p:transition spd="slow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Рациональное питание и его значение для здоровья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1643050"/>
            <a:ext cx="4643438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i="1" dirty="0">
                <a:solidFill>
                  <a:srgbClr val="FF0000"/>
                </a:solidFill>
              </a:rPr>
              <a:t>   </a:t>
            </a:r>
            <a:r>
              <a:rPr lang="ru-RU" sz="2100" b="1" i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Рациональное питание </a:t>
            </a:r>
            <a:r>
              <a:rPr lang="ru-RU" sz="2100" b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- </a:t>
            </a:r>
            <a:r>
              <a:rPr lang="ru-RU" sz="2100" dirty="0">
                <a:solidFill>
                  <a:schemeClr val="tx1">
                    <a:lumMod val="40000"/>
                    <a:lumOff val="60000"/>
                  </a:schemeClr>
                </a:solidFill>
              </a:rPr>
              <a:t>это питание человека, которое учитывает его физиологические потребности в энергетической ценности, полезных питательных веществах (белки, жиры, углеводы, витамины, минералы, микроэлементы, другие полезные вещества) основываясь на данных о возрасте, заболеваниях, физической активности, занятости, окружающей среде.</a:t>
            </a:r>
          </a:p>
        </p:txBody>
      </p:sp>
      <p:pic>
        <p:nvPicPr>
          <p:cNvPr id="3074" name="Picture 2" descr="C:\Users\Макс\Desktop\97489961_pirami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" y="1484784"/>
            <a:ext cx="4541520" cy="43016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40000"/>
                    <a:lumOff val="60000"/>
                  </a:schemeClr>
                </a:solidFill>
              </a:rPr>
              <a:t>   </a:t>
            </a:r>
            <a:r>
              <a:rPr lang="ru-RU" sz="2200" dirty="0">
                <a:solidFill>
                  <a:schemeClr val="tx1">
                    <a:lumMod val="40000"/>
                    <a:lumOff val="60000"/>
                  </a:schemeClr>
                </a:solidFill>
              </a:rPr>
              <a:t>Здоровье человека зависит от того, сколько человек получает энергии и сколько он ее расходует и как гармонично при этом работают все его органы, обеспечивая необходимый уровень жизнедеятельности.</a:t>
            </a:r>
          </a:p>
          <a:p>
            <a:r>
              <a:rPr lang="ru-RU" sz="2200" dirty="0">
                <a:solidFill>
                  <a:schemeClr val="tx1">
                    <a:lumMod val="40000"/>
                    <a:lumOff val="60000"/>
                  </a:schemeClr>
                </a:solidFill>
              </a:rPr>
              <a:t>   Для того, чтобы питание отвечало требованиям здорового образа жизни, оно должно обеспечивать организм всеми необходимыми пищевыми элементами в необходимом количестве и нужном сочетании.</a:t>
            </a:r>
          </a:p>
        </p:txBody>
      </p:sp>
      <p:pic>
        <p:nvPicPr>
          <p:cNvPr id="4098" name="Picture 2" descr="C:\Users\Макс\Desktop\cNuJlUOBfqg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05947" y="2708920"/>
            <a:ext cx="5532106" cy="41490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820472" cy="1323528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двигательной активности  на здоровье человека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628800"/>
            <a:ext cx="536408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</a:t>
            </a:r>
            <a:r>
              <a:rPr lang="ru-RU" sz="24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Двигательная активность </a:t>
            </a:r>
            <a:r>
              <a:rPr lang="ru-RU" sz="24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— это любая мышечная активность, позволяющая поддерживать хорошую физическую форму, улучшать самочувствие, обеспечивать прилив энергии, дающей дополнительный стимул жизни.</a:t>
            </a:r>
          </a:p>
          <a:p>
            <a:r>
              <a:rPr lang="ru-RU" sz="24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  Физическая культура оказывает важное воздействие на умение человека приспосабливаться к внезапным и сильным функциональным колебаниям.</a:t>
            </a:r>
          </a:p>
          <a:p>
            <a:endParaRPr lang="ru-RU" dirty="0"/>
          </a:p>
        </p:txBody>
      </p:sp>
      <p:pic>
        <p:nvPicPr>
          <p:cNvPr id="5122" name="Picture 2" descr="C:\Users\Макс\Desktop\ar123107979987275.jpg"/>
          <p:cNvPicPr preferRelativeResize="0"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63784" y="3429000"/>
            <a:ext cx="3880216" cy="28769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акс\Desktop\28-300x22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14876" y="2071678"/>
            <a:ext cx="4429124" cy="3429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344816" cy="88235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Закаливание организма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357298"/>
            <a:ext cx="471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142984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Закаливание</a:t>
            </a:r>
            <a:r>
              <a:rPr lang="ru-RU" dirty="0">
                <a:solidFill>
                  <a:srgbClr val="FFFF00"/>
                </a:solidFill>
              </a:rPr>
              <a:t> — метод физиотерапии воздействием на организм человека различными природными факторами: воздухом, водой, солнцем, низкими и высокими температурами (относительно температуры тела) и пониженным атмосферным давлением, с целью повышения функциональных резервов организма и его устойчивости к неблагоприятному воздействию этих факторов. Закаливание следует рассматривать как попытку приблизить образ жизни человека к естественному, не дать угаснуть врождённым адаптационным способностям организма.</a:t>
            </a:r>
          </a:p>
        </p:txBody>
      </p:sp>
    </p:spTree>
  </p:cSld>
  <p:clrMapOvr>
    <a:masterClrMapping/>
  </p:clrMapOvr>
  <p:transition spd="slow">
    <p:comb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856984" cy="792088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и средства личной гигиены</a:t>
            </a: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1" name="Picture 3" descr="C:\Users\Макс\Desktop\6717378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4572000" cy="5661247"/>
          </a:xfrm>
          <a:prstGeom prst="rect">
            <a:avLst/>
          </a:prstGeom>
          <a:noFill/>
        </p:spPr>
      </p:pic>
      <p:pic>
        <p:nvPicPr>
          <p:cNvPr id="7172" name="Picture 4" descr="C:\Users\Макс\Desktop\901036-9906d648cb84b1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42984"/>
            <a:ext cx="4572000" cy="5715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92697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</a:p>
        </p:txBody>
      </p:sp>
      <p:pic>
        <p:nvPicPr>
          <p:cNvPr id="8194" name="Picture 2" descr="C:\Users\Макс\Desktop\0_a49f5_deabad87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455164"/>
            <a:ext cx="6583680" cy="44028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268760"/>
            <a:ext cx="8640960" cy="1200329"/>
          </a:xfrm>
          <a:prstGeom prst="rect">
            <a:avLst/>
          </a:prstGeom>
          <a:noFill/>
          <a:effectLst>
            <a:glow rad="101600">
              <a:srgbClr val="00FF00">
                <a:alpha val="6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Здоровый образ жизни является эффективным способом сохранения здоровья во все возрастные  периоды жизни человека, при всех состояниях его организма</a:t>
            </a:r>
          </a:p>
        </p:txBody>
      </p:sp>
    </p:spTree>
  </p:cSld>
  <p:clrMapOvr>
    <a:masterClrMapping/>
  </p:clrMapOvr>
  <p:transition spd="slow"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План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1988840"/>
            <a:ext cx="828092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ru-RU" sz="2400" i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Введение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i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Режим дня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i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Здоровье человека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>
                <a:solidFill>
                  <a:schemeClr val="tx1">
                    <a:lumMod val="40000"/>
                    <a:lumOff val="60000"/>
                  </a:schemeClr>
                </a:solidFill>
              </a:rPr>
              <a:t>Факторы, оказывающие влияние на здоровье человека</a:t>
            </a:r>
            <a:endParaRPr lang="ru-RU" sz="2400" i="1" dirty="0">
              <a:solidFill>
                <a:schemeClr val="tx1">
                  <a:lumMod val="40000"/>
                  <a:lumOff val="60000"/>
                </a:schemeClr>
              </a:solidFill>
            </a:endParaRPr>
          </a:p>
          <a:p>
            <a:pPr marL="457200" indent="-457200">
              <a:buFont typeface="+mj-lt"/>
              <a:buAutoNum type="arabicParenR"/>
            </a:pPr>
            <a:r>
              <a:rPr lang="ru-RU" sz="2400" i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Рациональное питание и его значение для здоровья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i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Влияние двигательной активности на здоровье человека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i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Закаливание организма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i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Правила и средства личной гигиены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i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Заключение</a:t>
            </a:r>
          </a:p>
          <a:p>
            <a:pPr marL="342900" indent="-342900">
              <a:buFont typeface="+mj-lt"/>
              <a:buAutoNum type="arabicParenR"/>
            </a:pP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2060848"/>
            <a:ext cx="87129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/>
              <a:t>   </a:t>
            </a:r>
            <a:r>
              <a:rPr lang="ru-RU" sz="2400" i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Здоровый образ жизни 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это индивидуальная система поведения человека, обеспечивающая ему физическое, душевное и социальное благополучие в реальной окружающей среде  и активное долголетие.</a:t>
            </a:r>
          </a:p>
          <a:p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Здоровый образ жизни создает наилучшие условия для нормального течения физиологических и психических процессов, что снижает вероятность различных заболеваний и увеличивает продолжительность жизни человека.</a:t>
            </a:r>
          </a:p>
          <a:p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составляющие здорового образа жизни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/>
              <a:t>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Режим дня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Закаливание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Физическая активность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Отсутствие вредных привычек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Личная гигиена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Здоровое рациональное питание</a:t>
            </a:r>
          </a:p>
        </p:txBody>
      </p:sp>
    </p:spTree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дня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Режим дня- продуманный распорядок действий на день, планирование времени с целью  его рационального и максимально эффективного распределения. </a:t>
            </a:r>
          </a:p>
        </p:txBody>
      </p:sp>
      <p:pic>
        <p:nvPicPr>
          <p:cNvPr id="4" name="Рисунок 3" descr="kartinki_rezhim_dnya_detsad_43_271258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000" y="3636000"/>
            <a:ext cx="4297680" cy="322326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268413"/>
            <a:ext cx="5976938" cy="508476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   Вся жизнь человека проходит в режиме распределения времени, частично вынужденного, связанного с общественно необходимой деятельностью, частично по индивидуальному плану. </a:t>
            </a:r>
          </a:p>
          <a:p>
            <a:r>
              <a:rPr lang="ru-RU" b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   Так, например, режим дня  школьника определен учебным планом занятий в школе, режим военнослужащего — распорядком дня, утвержденным командиром воинской части, режим работающего человека — началом и концом рабочего дня.</a:t>
            </a:r>
          </a:p>
          <a:p>
            <a:r>
              <a:rPr lang="ru-RU" b="1" dirty="0">
                <a:solidFill>
                  <a:schemeClr val="tx1">
                    <a:lumMod val="40000"/>
                    <a:lumOff val="60000"/>
                  </a:schemeClr>
                </a:solidFill>
              </a:rPr>
              <a:t>   Таким образом, режим — это установленный распорядок жизни человека, который включает в себя труд, питание, отдых и сон.</a:t>
            </a:r>
          </a:p>
          <a:p>
            <a:endParaRPr lang="ru-RU" dirty="0"/>
          </a:p>
        </p:txBody>
      </p:sp>
      <p:pic>
        <p:nvPicPr>
          <p:cNvPr id="1026" name="Picture 2" descr="C:\Users\Макс\Desktop\petukh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861048"/>
            <a:ext cx="3365846" cy="28083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105872" cy="88235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Здоровье человека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00694" y="1196752"/>
            <a:ext cx="36433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92D050"/>
                </a:solidFill>
              </a:rPr>
              <a:t>  </a:t>
            </a:r>
            <a:r>
              <a:rPr lang="ru-RU" i="1" dirty="0">
                <a:solidFill>
                  <a:srgbClr val="92D050"/>
                </a:solidFill>
              </a:rPr>
              <a:t> </a:t>
            </a:r>
            <a:r>
              <a:rPr lang="ru-RU" sz="2400" i="1" dirty="0">
                <a:solidFill>
                  <a:srgbClr val="DEDE42"/>
                </a:solidFill>
              </a:rPr>
              <a:t>Здоровье </a:t>
            </a:r>
            <a:r>
              <a:rPr lang="ru-RU" sz="2400" dirty="0">
                <a:solidFill>
                  <a:srgbClr val="DEDE42"/>
                </a:solidFill>
              </a:rPr>
              <a:t>– это состояние полного духовного, физического и социального благополучия, а не только отсутствие болезней и физических дефектов.</a:t>
            </a:r>
          </a:p>
          <a:p>
            <a:r>
              <a:rPr lang="ru-RU" sz="2400" dirty="0">
                <a:solidFill>
                  <a:srgbClr val="DEDE42"/>
                </a:solidFill>
              </a:rPr>
              <a:t>   Здоровье – это непременное условие благополучия человека и его счастья.</a:t>
            </a:r>
          </a:p>
        </p:txBody>
      </p:sp>
      <p:pic>
        <p:nvPicPr>
          <p:cNvPr id="2050" name="Picture 2" descr="C:\Users\Макс\Desktop\77315244_1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3"/>
            <a:ext cx="5544000" cy="515281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 оказывающие влияние на здоровье человека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412776"/>
            <a:ext cx="8748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33CC"/>
                </a:solidFill>
              </a:rPr>
              <a:t>А) Наследственность (≈ 20%)</a:t>
            </a:r>
            <a:r>
              <a:rPr lang="en-US" sz="2000" dirty="0">
                <a:solidFill>
                  <a:srgbClr val="FF33CC"/>
                </a:solidFill>
              </a:rPr>
              <a:t>;</a:t>
            </a:r>
            <a:endParaRPr lang="ru-RU" sz="2000" dirty="0">
              <a:solidFill>
                <a:srgbClr val="FF33CC"/>
              </a:solidFill>
            </a:endParaRPr>
          </a:p>
          <a:p>
            <a:r>
              <a:rPr lang="ru-RU" sz="2000" dirty="0">
                <a:solidFill>
                  <a:srgbClr val="FF33CC"/>
                </a:solidFill>
              </a:rPr>
              <a:t>Б) Влияние окружающей среды в местах проживания</a:t>
            </a:r>
            <a:r>
              <a:rPr lang="en-US" sz="2000" dirty="0">
                <a:solidFill>
                  <a:srgbClr val="FF33CC"/>
                </a:solidFill>
              </a:rPr>
              <a:t> </a:t>
            </a:r>
            <a:r>
              <a:rPr lang="ru-RU" sz="2000" dirty="0">
                <a:solidFill>
                  <a:srgbClr val="FF33CC"/>
                </a:solidFill>
              </a:rPr>
              <a:t>(≈ 20%)</a:t>
            </a:r>
            <a:r>
              <a:rPr lang="en-US" sz="2000" dirty="0">
                <a:solidFill>
                  <a:srgbClr val="FF33CC"/>
                </a:solidFill>
              </a:rPr>
              <a:t>;</a:t>
            </a:r>
            <a:endParaRPr lang="ru-RU" sz="2000" dirty="0">
              <a:solidFill>
                <a:srgbClr val="FF33CC"/>
              </a:solidFill>
            </a:endParaRPr>
          </a:p>
          <a:p>
            <a:r>
              <a:rPr lang="ru-RU" sz="2000" dirty="0">
                <a:solidFill>
                  <a:srgbClr val="FF33CC"/>
                </a:solidFill>
              </a:rPr>
              <a:t>В) Влияние медицинского обслуживания на здоровье человека (≈ 10%)</a:t>
            </a:r>
            <a:r>
              <a:rPr lang="en-US" sz="2000" dirty="0">
                <a:solidFill>
                  <a:srgbClr val="FF33CC"/>
                </a:solidFill>
              </a:rPr>
              <a:t>;</a:t>
            </a:r>
            <a:endParaRPr lang="ru-RU" sz="2000" dirty="0">
              <a:solidFill>
                <a:srgbClr val="FF33CC"/>
              </a:solidFill>
            </a:endParaRPr>
          </a:p>
          <a:p>
            <a:r>
              <a:rPr lang="ru-RU" sz="2000" dirty="0">
                <a:solidFill>
                  <a:srgbClr val="FF33CC"/>
                </a:solidFill>
              </a:rPr>
              <a:t>Г) Влияние образа жизни человека на его здоровье (≈ 50%).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115616" y="2636912"/>
          <a:ext cx="655272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"/>
            <a:ext cx="9144000" cy="6324600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  <a:p>
            <a:pPr algn="just">
              <a:lnSpc>
                <a:spcPct val="110000"/>
              </a:lnSpc>
              <a:buNone/>
            </a:pPr>
            <a:r>
              <a:rPr lang="ru-RU" dirty="0">
                <a:solidFill>
                  <a:srgbClr val="CC99FF"/>
                </a:solidFill>
              </a:rPr>
              <a:t>    </a:t>
            </a:r>
            <a:r>
              <a:rPr lang="ru-RU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Вредные факторы, влияющие на здоровье человека можно уменьшить, если внимательно относиться к своему организму, отказаться от вредных привычек, наладить рацион питания, заниматься спортом. Здоровые люди могут вовремя подстраиваться под социальные, биологические, химические факторы. Человек – единственный организм на планете, который имеет возможность адаптировать окружающую среду под себя. Необходимо воздействовать на все факторы, влияющие на здоровье. К сожалению, одному человеку не под силу радикально изменить состояние окружающей среды. Но он может улучшить микроклимат своего жилища, тщательно выбирать продукты, следить за чистотой потребляемой воды и снизить повседневное применение загрязняющих природу веществ.</a:t>
            </a:r>
          </a:p>
          <a:p>
            <a:r>
              <a:rPr lang="ru-RU" dirty="0"/>
              <a:t> </a:t>
            </a:r>
          </a:p>
          <a:p>
            <a:pPr algn="just">
              <a:buNone/>
            </a:pPr>
            <a:endParaRPr lang="ru-RU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 spd="slow">
    <p:pull dir="l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3">
      <a:dk1>
        <a:sysClr val="windowText" lastClr="000000"/>
      </a:dk1>
      <a:lt1>
        <a:srgbClr val="89DE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144</TotalTime>
  <Words>702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Constantia</vt:lpstr>
      <vt:lpstr>Wingdings</vt:lpstr>
      <vt:lpstr>Wingdings 2</vt:lpstr>
      <vt:lpstr>Поток</vt:lpstr>
      <vt:lpstr>Презентация на тему: Факторы влияющие на формирование здоровья и принципы здорового образа жизни.</vt:lpstr>
      <vt:lpstr>                        План</vt:lpstr>
      <vt:lpstr>Введение</vt:lpstr>
      <vt:lpstr>Основные составляющие здорового образа жизни </vt:lpstr>
      <vt:lpstr>Режим дня</vt:lpstr>
      <vt:lpstr>Презентация PowerPoint</vt:lpstr>
      <vt:lpstr>Здоровье человека</vt:lpstr>
      <vt:lpstr>Факторы, оказывающие влияние на здоровье человека</vt:lpstr>
      <vt:lpstr>Презентация PowerPoint</vt:lpstr>
      <vt:lpstr>Рациональное питание и его значение для здоровья</vt:lpstr>
      <vt:lpstr>Презентация PowerPoint</vt:lpstr>
      <vt:lpstr>Влияние двигательной активности  на здоровье человека</vt:lpstr>
      <vt:lpstr>Закаливание организма</vt:lpstr>
      <vt:lpstr> Правила и средства личной гигиены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«Здоровый образ жизни и его составляющие».</dc:title>
  <dc:creator>Макс</dc:creator>
  <cp:lastModifiedBy>Аликовна Айслу</cp:lastModifiedBy>
  <cp:revision>45</cp:revision>
  <dcterms:created xsi:type="dcterms:W3CDTF">2013-09-16T14:37:41Z</dcterms:created>
  <dcterms:modified xsi:type="dcterms:W3CDTF">2024-03-16T02:52:17Z</dcterms:modified>
</cp:coreProperties>
</file>