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1" r:id="rId9"/>
    <p:sldId id="270" r:id="rId10"/>
    <p:sldId id="264" r:id="rId11"/>
    <p:sldId id="265" r:id="rId12"/>
    <p:sldId id="266" r:id="rId13"/>
    <p:sldId id="269" r:id="rId14"/>
    <p:sldId id="267" r:id="rId15"/>
    <p:sldId id="268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020018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1981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ba47e8f350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ba47e8f350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1298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6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ba47e8f350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ba47e8f350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3361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ba47e8f35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ba47e8f35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1597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ba47e8f350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ba47e8f350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2722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ba47e8f350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ba47e8f350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700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emotest.ru/info/spravochnik/simptomy/chastoe-mocheispuskanie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00" y="-241325"/>
            <a:ext cx="9144000" cy="546255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45200" y="744575"/>
            <a:ext cx="6258000" cy="26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700" dirty="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dirty="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КЛИМАКТЕРИЧЕСКИЙ</a:t>
            </a:r>
            <a:endParaRPr sz="3700" dirty="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700" dirty="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dirty="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ПЕРИОД</a:t>
            </a:r>
            <a:endParaRPr sz="3700" dirty="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29293" cy="5162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95097"/>
            <a:ext cx="55522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ЛИШНИЙ ВЕС ПРИ МЕНОПАУЗЕ</a:t>
            </a:r>
          </a:p>
          <a:p>
            <a:pPr fontAlgn="base"/>
            <a:r>
              <a:rPr lang="ru-RU" sz="1800" dirty="0">
                <a:latin typeface="Impact" panose="020B0806030902050204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Основные причины для увеличения веса при климаксе: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Снижение уровня женских половых гормонов, которые участвуют в контроле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Нарушение баланса между чувством сытости и чувством голода из-за возрастных и гормональных изменений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" y="3708806"/>
            <a:ext cx="464515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Снижение общего уровня метаболизма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Увеличение риска эмоциональных проблем из-за дефицита эстрогенов</a:t>
            </a:r>
            <a:endParaRPr lang="en-US" sz="18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94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3318"/>
            <a:ext cx="9144000" cy="5652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700" y="0"/>
            <a:ext cx="29435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ДИАГНОСТИКА ИЗБЫТОЧНОГО ВЕСА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РАСЧЕТ ИМТ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ИЗМЕРЕНИЕ ОКРУЖНОСТИ ТАЛИИ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Денситометрия жировой ткани</a:t>
            </a:r>
          </a:p>
          <a:p>
            <a:endParaRPr lang="ru-RU" sz="18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endParaRPr lang="en-US" sz="1800" dirty="0">
              <a:latin typeface="Impact" panose="020B080603090205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5584" y="-109728"/>
            <a:ext cx="30167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Обхват талии ≥ 80 см указывает на наличие излишка висцерального (абдоминального) жира в организме</a:t>
            </a:r>
            <a:endParaRPr lang="en-US" sz="18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8854" y="1380452"/>
            <a:ext cx="242864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Формула для определения ИМТ: масса (кг)/ рост (м)</a:t>
            </a:r>
            <a:r>
              <a:rPr lang="ru-RU" sz="1600" baseline="300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2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.</a:t>
            </a:r>
          </a:p>
          <a:p>
            <a:pPr fontAlgn="base"/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Норма для ИМТ значения 18,5-24,9 кг/м</a:t>
            </a:r>
            <a:r>
              <a:rPr lang="ru-RU" sz="1600" baseline="300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2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,</a:t>
            </a:r>
          </a:p>
          <a:p>
            <a:pPr fontAlgn="base"/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Избыток массы тела – значения 25-29.9 кг/м</a:t>
            </a:r>
            <a:r>
              <a:rPr lang="ru-RU" sz="1600" baseline="300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2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  <a:p>
            <a:pPr fontAlgn="base"/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Ожирение I степени – значение ИМТ от 30</a:t>
            </a:r>
          </a:p>
          <a:p>
            <a:pPr fontAlgn="base"/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Ожирение II степени —значением ИМТ от 35</a:t>
            </a:r>
          </a:p>
          <a:p>
            <a:pPr fontAlgn="base"/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Ожирение III степени — значение ИМТ ≥ 40</a:t>
            </a:r>
          </a:p>
          <a:p>
            <a:endParaRPr lang="en-US" sz="12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886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Иные причины наступление климакса</a:t>
            </a:r>
            <a:br>
              <a:rPr lang="ru-RU" b="1" dirty="0"/>
            </a:b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600" b="1" dirty="0">
                <a:solidFill>
                  <a:schemeClr val="tx1"/>
                </a:solidFill>
                <a:latin typeface="Impact" panose="020B0806030902050204" pitchFamily="34" charset="0"/>
              </a:rPr>
              <a:t>Яичники перестают вырабатывать нужное количество гормонов</a:t>
            </a:r>
            <a:r>
              <a:rPr lang="ru-RU" sz="1600" dirty="0">
                <a:solidFill>
                  <a:schemeClr val="tx1"/>
                </a:solidFill>
                <a:latin typeface="Impact" panose="020B0806030902050204" pitchFamily="34" charset="0"/>
              </a:rPr>
              <a:t> из-за аутоиммунных заболеваний или генетической предрасположенности. В этом случае женщина может столкнуться с менопаузой еще до 40 лет. Чтобы помочь организму важно проводить гормональную терапия как минимум до возраста физиологической менопаузы. Это позволит избежать преждевременного появления проблем со здоровьем.</a:t>
            </a:r>
          </a:p>
          <a:p>
            <a:r>
              <a:rPr lang="ru-RU" sz="1600" b="1" dirty="0">
                <a:solidFill>
                  <a:schemeClr val="tx1"/>
                </a:solidFill>
                <a:latin typeface="Impact" panose="020B0806030902050204" pitchFamily="34" charset="0"/>
              </a:rPr>
              <a:t>Хирургическое удаление яичников</a:t>
            </a:r>
            <a:r>
              <a:rPr lang="ru-RU" sz="1600" dirty="0">
                <a:solidFill>
                  <a:schemeClr val="tx1"/>
                </a:solidFill>
                <a:latin typeface="Impact" panose="020B0806030902050204" pitchFamily="34" charset="0"/>
              </a:rPr>
              <a:t>, после которого месячные прекращаются и практически сразу наступает менопауза. Гормональные изменения происходят резко, поэтому организм женщины ощущает серьезный стресс.</a:t>
            </a:r>
          </a:p>
          <a:p>
            <a:r>
              <a:rPr lang="ru-RU" sz="1600" b="1" dirty="0">
                <a:solidFill>
                  <a:schemeClr val="tx1"/>
                </a:solidFill>
                <a:latin typeface="Impact" panose="020B0806030902050204" pitchFamily="34" charset="0"/>
              </a:rPr>
              <a:t>Оперативное удаление матки</a:t>
            </a:r>
            <a:r>
              <a:rPr lang="ru-RU" sz="1600" dirty="0">
                <a:solidFill>
                  <a:schemeClr val="tx1"/>
                </a:solidFill>
                <a:latin typeface="Impact" panose="020B0806030902050204" pitchFamily="34" charset="0"/>
              </a:rPr>
              <a:t>, после которого месячные прекращаются, выработка гормонов постепенно снижается. Менопауза начинается раньше привычного срока, но более постепенно, чем в случае с удалением яичников.</a:t>
            </a:r>
          </a:p>
          <a:p>
            <a:r>
              <a:rPr lang="ru-RU" sz="1600" b="1" dirty="0">
                <a:solidFill>
                  <a:schemeClr val="tx1"/>
                </a:solidFill>
                <a:latin typeface="Impact" panose="020B0806030902050204" pitchFamily="34" charset="0"/>
              </a:rPr>
              <a:t>Терапия химическими препаратами или радио лучами</a:t>
            </a:r>
            <a:r>
              <a:rPr lang="ru-RU" sz="1600" dirty="0">
                <a:solidFill>
                  <a:schemeClr val="tx1"/>
                </a:solidFill>
                <a:latin typeface="Impact" panose="020B0806030902050204" pitchFamily="34" charset="0"/>
              </a:rPr>
              <a:t> при лечении онкологических заболеваний могут вызвать менопаузу. В случае с лучевой терапией, влияние происходит только если облучаются конкретно яичники.</a:t>
            </a:r>
          </a:p>
          <a:p>
            <a:endParaRPr lang="en-US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335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Impact" panose="020B0806030902050204" pitchFamily="34" charset="0"/>
              </a:rPr>
              <a:t>МОЖНО ЛИ ЗАБЕРЕМЕНЕТЬ ПОСЛЕ МЕНОПАУЗЫ?</a:t>
            </a:r>
            <a:endParaRPr lang="en-US" sz="1800" dirty="0">
              <a:latin typeface="Impact" panose="020B080603090205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  <a:latin typeface="Impact" panose="020B0806030902050204" pitchFamily="34" charset="0"/>
              </a:rPr>
              <a:t>Женские яйцеклетки становятся нежизнеспособными после менопаузы. Тем не менее, ЭКО все еще может предложить возможность беременности. Используя зрелые яйцеклетки, прошедшие лабораторное оплодотворение, ЭКО является медицинским лечением. Эмбрион перемещается в матку вскоре после этого (примерно через два-пять дней после оплодотворения). Если ЭКО пройдет успешно, эмбрион имплантируется в слизистую оболочку матки в течение шести-десяти дней после оплодотворения, как и при обычной беременности. Частота неудач ЭКО колеблется от 15% до 25%, однако она увеличивается с возрастом матери.</a:t>
            </a:r>
            <a:endParaRPr lang="en-US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728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416966"/>
            <a:ext cx="8320236" cy="4151909"/>
          </a:xfrm>
        </p:spPr>
        <p:txBody>
          <a:bodyPr/>
          <a:lstStyle/>
          <a:p>
            <a:pPr marL="114300" indent="0" algn="just">
              <a:buNone/>
            </a:pPr>
            <a:r>
              <a:rPr lang="ru-RU" dirty="0">
                <a:solidFill>
                  <a:schemeClr val="tx1"/>
                </a:solidFill>
                <a:latin typeface="Impact" panose="020B0806030902050204" pitchFamily="34" charset="0"/>
              </a:rPr>
              <a:t>Таким образом климакс — этап в жизни женщины, который заложен природой. Его наступления нельзя избежать, однако практически все его негативные симптомы можно купировать с помощью заместительной гормональной терапии и дополнительных методов лечения. Самое важное — осознать изменения и понять важность более трепетного отношения к себе и своему организму в этот период</a:t>
            </a:r>
            <a:endParaRPr lang="en-US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074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ru-RU" dirty="0">
                <a:latin typeface="Impact" panose="020B0806030902050204" pitchFamily="34" charset="0"/>
              </a:rPr>
              <a:t>СПАСИБО ЗА ВНИМАНИЕ</a:t>
            </a:r>
            <a:endParaRPr lang="en-US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447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"/>
            <a:ext cx="9144000" cy="609219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482650" y="454025"/>
            <a:ext cx="5348100" cy="55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1016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50" dirty="0">
                <a:solidFill>
                  <a:schemeClr val="bg1">
                    <a:lumMod val="75000"/>
                  </a:schemeClr>
                </a:solidFill>
                <a:latin typeface="Impact"/>
                <a:ea typeface="Impact"/>
                <a:cs typeface="Impact"/>
                <a:sym typeface="Impact"/>
              </a:rPr>
              <a:t>Климакс</a:t>
            </a:r>
            <a:r>
              <a:rPr lang="ru" sz="18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 – это период в жизни женщины, связанный с угасанием репродуктивной функции.</a:t>
            </a: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Критической точкой здесь является прекращение менструаций, после чего зачатие становится невозможным.</a:t>
            </a: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Наступает в возрасте 46-50лет. Инфекционные</a:t>
            </a: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заболевания, хронические воспаления и</a:t>
            </a: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нервные переживания могут повлиять на </a:t>
            </a: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8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ранний срок</a:t>
            </a:r>
            <a:endParaRPr sz="18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915" y="1"/>
            <a:ext cx="10670916" cy="51433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141171" y="746150"/>
            <a:ext cx="7125005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Отличие климакса от менопаузы</a:t>
            </a:r>
          </a:p>
          <a:p>
            <a:endParaRPr lang="ru-RU" sz="2400" b="1" dirty="0">
              <a:latin typeface="Impact" panose="020B0806030902050204" pitchFamily="34" charset="0"/>
            </a:endParaRPr>
          </a:p>
          <a:p>
            <a:r>
              <a:rPr lang="ru-RU" sz="2400" dirty="0">
                <a:latin typeface="Impact" panose="020B0806030902050204" pitchFamily="34" charset="0"/>
              </a:rPr>
              <a:t>Менопауза — окончательная остановка менструальных циклов, связанная с естественным старением организма и истощением запаса яйцеклеток. Её часто, но ошибочно называют климаксом.</a:t>
            </a:r>
          </a:p>
          <a:p>
            <a:r>
              <a:rPr lang="ru-RU" sz="2400" dirty="0">
                <a:latin typeface="Impact" panose="020B0806030902050204" pitchFamily="34" charset="0"/>
              </a:rPr>
              <a:t>Климакс — комплекс симптомов, которые проявляются перед менопаузой и могут сохраняться в течение 10 лет после неё.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139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65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700" y="238715"/>
            <a:ext cx="4352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Урогенитальные проявления климакса: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ощущение сухости во влагалище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боль при вагинальном половом акте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частые позывы к</a:t>
            </a: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  <a:hlinkClick r:id="rId3"/>
              </a:rPr>
              <a:t> </a:t>
            </a: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мочеиспусканию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Impact" panose="020B0806030902050204" pitchFamily="34" charset="0"/>
              </a:rPr>
              <a:t>частичное недержание мочи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1700" y="2066236"/>
            <a:ext cx="535472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Обменно-эндокринные проявления климакса: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высокий уровень глюкозы и холестерина в крови;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ускоренное образование атеросклеротических бляшек в сосудах;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лишний вес, отложение жира на животе;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истончение и пересыхание слизистых оболочек;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заболевания дёсен;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боли в суставах;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Impact" panose="020B0806030902050204" pitchFamily="34" charset="0"/>
              </a:rPr>
              <a:t>дряблость кожи, морщины.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4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600200" y="0"/>
            <a:ext cx="107442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4225225" y="290400"/>
            <a:ext cx="4540200" cy="427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Климактерий разделяется менопаузой на две части – </a:t>
            </a:r>
            <a:r>
              <a:rPr lang="ru" sz="2150" b="1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пременопаузу</a:t>
            </a:r>
            <a:r>
              <a:rPr lang="ru" sz="21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 (период до менопаузы) и </a:t>
            </a:r>
            <a:r>
              <a:rPr lang="ru" sz="2150" b="1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постменопаузу</a:t>
            </a:r>
            <a:r>
              <a:rPr lang="ru" sz="21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 (от менопаузы до полного прекращения деятельности яичников). </a:t>
            </a:r>
            <a:endParaRPr sz="2150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Отдельно выделяют </a:t>
            </a:r>
            <a:r>
              <a:rPr lang="ru" sz="2150" b="1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перименопаузу</a:t>
            </a:r>
            <a:r>
              <a:rPr lang="ru" sz="2150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, включая в неё всю пременопаузу и два года после последней менструации, поскольку состояние в этот период описывается одними и теми же симптомами.</a:t>
            </a:r>
            <a:endParaRPr sz="2900" dirty="0">
              <a:solidFill>
                <a:schemeClr val="dk2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>
            <a:spLocks noGrp="1"/>
          </p:cNvSpPr>
          <p:nvPr>
            <p:ph type="body" idx="1"/>
          </p:nvPr>
        </p:nvSpPr>
        <p:spPr>
          <a:xfrm>
            <a:off x="311700" y="484700"/>
            <a:ext cx="8520600" cy="44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marR="1016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87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Комплекс симптомов, проявляющихся в период климакса, называется </a:t>
            </a:r>
            <a:r>
              <a:rPr lang="ru" sz="2687" dirty="0">
                <a:solidFill>
                  <a:schemeClr val="bg1">
                    <a:lumMod val="75000"/>
                  </a:schemeClr>
                </a:solidFill>
                <a:latin typeface="Impact"/>
                <a:ea typeface="Impact"/>
                <a:cs typeface="Impact"/>
                <a:sym typeface="Impact"/>
              </a:rPr>
              <a:t>климактерическим синдромом. </a:t>
            </a:r>
            <a:endParaRPr sz="2687" dirty="0">
              <a:solidFill>
                <a:schemeClr val="bg1">
                  <a:lumMod val="75000"/>
                </a:schemeClr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1016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687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приливы  —    внезапное чувство жара, охватывающее лицо, шею и грудь. Сопровождается потливостью, ощущением нехватки воздуха, нередко – головокружением. Такие приступы могут быть от одного до ста раз в неделю. Обычно они продолжаются до трех минут, но могут длиться и до получаса. Ночные приступы мешают нормальному сну и способствуют развитию бессонницы;</a:t>
            </a:r>
            <a:endParaRPr sz="2687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1500"/>
              </a:spcBef>
              <a:spcAft>
                <a:spcPts val="0"/>
              </a:spcAft>
              <a:buClr>
                <a:srgbClr val="231F20"/>
              </a:buClr>
              <a:buSzPct val="100000"/>
              <a:buFont typeface="Impact"/>
              <a:buNone/>
            </a:pPr>
            <a:r>
              <a:rPr lang="ru" sz="2687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приступы головной боли, перепады артериального давления, учащенное сердцебиение;</a:t>
            </a:r>
            <a:endParaRPr sz="2687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ct val="100000"/>
              <a:buFont typeface="Impact"/>
              <a:buNone/>
            </a:pPr>
            <a:endParaRPr sz="2687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ct val="100000"/>
              <a:buFont typeface="Impact"/>
              <a:buNone/>
            </a:pPr>
            <a:r>
              <a:rPr lang="ru" sz="2687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снижение полового влечения;</a:t>
            </a:r>
            <a:endParaRPr sz="2687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ct val="100000"/>
              <a:buFont typeface="Impact"/>
              <a:buNone/>
            </a:pPr>
            <a:r>
              <a:rPr lang="ru" sz="2687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раздражительность, сонливость, повышенная утомляемость, потеря внимания, склонность к депрессиям.</a:t>
            </a:r>
            <a:endParaRPr sz="2687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spcBef>
                <a:spcPts val="240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body" idx="1"/>
          </p:nvPr>
        </p:nvSpPr>
        <p:spPr>
          <a:xfrm>
            <a:off x="311700" y="85900"/>
            <a:ext cx="4598700" cy="48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10160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22" dirty="0">
                <a:solidFill>
                  <a:schemeClr val="bg1">
                    <a:lumMod val="75000"/>
                  </a:schemeClr>
                </a:solidFill>
                <a:latin typeface="Impact"/>
                <a:ea typeface="Impact"/>
                <a:cs typeface="Impact"/>
                <a:sym typeface="Impact"/>
              </a:rPr>
              <a:t>Врачи рекомендуют в этот период:</a:t>
            </a:r>
            <a:endParaRPr sz="1522" dirty="0">
              <a:solidFill>
                <a:schemeClr val="bg1">
                  <a:lumMod val="75000"/>
                </a:schemeClr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быть физически активной;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бросить курить;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 ограничить, а ещё лучше исключить  употребление алкоголя;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следить за весом;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как следует высыпаться, ложиться спать каждый день примерно в одно и то же время;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обеспечивать свой организм кальцием и витаминами;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22"/>
              <a:buFont typeface="Impact"/>
              <a:buNone/>
            </a:pPr>
            <a:r>
              <a:rPr lang="ru" sz="1522" dirty="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выпивать достаточно много воды (не менее 1,5 литров в день).</a:t>
            </a:r>
            <a:endParaRPr sz="1522" dirty="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lnSpc>
                <a:spcPct val="95000"/>
              </a:lnSpc>
              <a:spcBef>
                <a:spcPts val="2400"/>
              </a:spcBef>
              <a:spcAft>
                <a:spcPts val="1200"/>
              </a:spcAft>
              <a:buNone/>
            </a:pPr>
            <a:endParaRPr sz="1900" dirty="0"/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3250" y="715325"/>
            <a:ext cx="3712849" cy="3712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474475"/>
            <a:ext cx="4547400" cy="40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1016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5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Необходимо как можно быстрее обратиться к врачу в случае:</a:t>
            </a: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r>
              <a:rPr lang="ru" sz="165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кровотечения из влагалища;</a:t>
            </a: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r>
              <a:rPr lang="ru" sz="165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наличия уплотнений в груди или на половых органах;</a:t>
            </a: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r>
              <a:rPr lang="ru" sz="165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расстройства мочеиспускания;</a:t>
            </a: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r>
              <a:rPr lang="ru" sz="165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депрессии;</a:t>
            </a: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5969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50"/>
              <a:buFont typeface="Impact"/>
              <a:buNone/>
            </a:pPr>
            <a:r>
              <a:rPr lang="ru" sz="1650">
                <a:solidFill>
                  <a:srgbClr val="231F20"/>
                </a:solidFill>
                <a:latin typeface="Impact"/>
                <a:ea typeface="Impact"/>
                <a:cs typeface="Impact"/>
                <a:sym typeface="Impact"/>
              </a:rPr>
              <a:t>если Вас беспокоят боли, повышение давления или учащение сердцебиения.</a:t>
            </a:r>
            <a:endParaRPr sz="1650">
              <a:solidFill>
                <a:srgbClr val="231F2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spcBef>
                <a:spcPts val="24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1500" y="152400"/>
            <a:ext cx="3980100" cy="3983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Impact" panose="020B0806030902050204" pitchFamily="34" charset="0"/>
              </a:rPr>
              <a:t>ВОЗМОЖНЫЕ ОСЛОЖНЕНИЯ </a:t>
            </a:r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Impact" panose="020B0806030902050204" pitchFamily="34" charset="0"/>
              </a:rPr>
              <a:t>Остеопороз. </a:t>
            </a:r>
          </a:p>
          <a:p>
            <a:endParaRPr lang="ru-RU" dirty="0">
              <a:latin typeface="Impact" panose="020B0806030902050204" pitchFamily="34" charset="0"/>
            </a:endParaRPr>
          </a:p>
          <a:p>
            <a:r>
              <a:rPr lang="ru-RU" dirty="0">
                <a:latin typeface="Impact" panose="020B0806030902050204" pitchFamily="34" charset="0"/>
              </a:rPr>
              <a:t>Проблемы с мочеиспусканием. </a:t>
            </a:r>
          </a:p>
          <a:p>
            <a:endParaRPr lang="ru-RU" dirty="0">
              <a:latin typeface="Impact" panose="020B0806030902050204" pitchFamily="34" charset="0"/>
            </a:endParaRPr>
          </a:p>
          <a:p>
            <a:r>
              <a:rPr lang="ru-RU" dirty="0">
                <a:latin typeface="Impact" panose="020B0806030902050204" pitchFamily="34" charset="0"/>
              </a:rPr>
              <a:t>Урогенитальные проблемы. </a:t>
            </a:r>
          </a:p>
          <a:p>
            <a:endParaRPr lang="ru-RU" dirty="0">
              <a:latin typeface="Impact" panose="020B0806030902050204" pitchFamily="34" charset="0"/>
            </a:endParaRPr>
          </a:p>
          <a:p>
            <a:r>
              <a:rPr lang="ru-RU" dirty="0">
                <a:latin typeface="Impact" panose="020B0806030902050204" pitchFamily="34" charset="0"/>
              </a:rPr>
              <a:t>Психологические нарушения.</a:t>
            </a:r>
          </a:p>
          <a:p>
            <a:r>
              <a:rPr lang="ru-RU" dirty="0">
                <a:latin typeface="Impact" panose="020B0806030902050204" pitchFamily="34" charset="0"/>
              </a:rPr>
              <a:t> </a:t>
            </a:r>
          </a:p>
          <a:p>
            <a:r>
              <a:rPr lang="ru-RU" dirty="0">
                <a:latin typeface="Impact" panose="020B0806030902050204" pitchFamily="34" charset="0"/>
              </a:rPr>
              <a:t>Сахарный диабет II типа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89976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855</Words>
  <Application>Microsoft Office PowerPoint</Application>
  <PresentationFormat>Экран (16:9)</PresentationFormat>
  <Paragraphs>95</Paragraphs>
  <Slides>15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Impact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ВОЗМОЖНЫЕ ОСЛОЖНЕНИЯ </vt:lpstr>
      <vt:lpstr>Презентация PowerPoint</vt:lpstr>
      <vt:lpstr>Презентация PowerPoint</vt:lpstr>
      <vt:lpstr>Иные причины наступление климакса </vt:lpstr>
      <vt:lpstr>МОЖНО ЛИ ЗАБЕРЕМЕНЕТЬ ПОСЛЕ МЕНОПАУЗЫ?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Марк Липсихаев</dc:creator>
  <cp:lastModifiedBy>Аликовна Айслу</cp:lastModifiedBy>
  <cp:revision>8</cp:revision>
  <dcterms:modified xsi:type="dcterms:W3CDTF">2024-03-16T02:53:01Z</dcterms:modified>
</cp:coreProperties>
</file>