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7" r:id="rId7"/>
    <p:sldId id="268" r:id="rId8"/>
    <p:sldId id="269" r:id="rId9"/>
    <p:sldId id="262" r:id="rId10"/>
    <p:sldId id="270" r:id="rId11"/>
    <p:sldId id="271" r:id="rId12"/>
    <p:sldId id="272" r:id="rId13"/>
    <p:sldId id="263" r:id="rId14"/>
    <p:sldId id="264" r:id="rId15"/>
    <p:sldId id="265" r:id="rId16"/>
    <p:sldId id="266" r:id="rId17"/>
    <p:sldId id="26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5689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97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504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720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6534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982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51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153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7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007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50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4EADFC6-B54B-4246-AC10-E0A8D65C8B5E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69EE111-52F6-4118-A243-D64CD52F5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727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18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AC00BC-C563-4C79-9952-CAD5B3C099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80" y="907543"/>
            <a:ext cx="9966960" cy="2926080"/>
          </a:xfrm>
        </p:spPr>
        <p:txBody>
          <a:bodyPr/>
          <a:lstStyle/>
          <a:p>
            <a:r>
              <a:rPr lang="ru-RU" dirty="0"/>
              <a:t>Алгоритмы выполнения</a:t>
            </a:r>
          </a:p>
        </p:txBody>
      </p:sp>
    </p:spTree>
    <p:extLst>
      <p:ext uri="{BB962C8B-B14F-4D97-AF65-F5344CB8AC3E}">
        <p14:creationId xmlns:p14="http://schemas.microsoft.com/office/powerpoint/2010/main" val="64940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Овал 26"/>
          <p:cNvSpPr/>
          <p:nvPr/>
        </p:nvSpPr>
        <p:spPr>
          <a:xfrm>
            <a:off x="9480196" y="5287320"/>
            <a:ext cx="248193" cy="28738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9480197" y="4866184"/>
            <a:ext cx="248193" cy="28738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9488444" y="3951964"/>
            <a:ext cx="248193" cy="28738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9484093" y="3529591"/>
            <a:ext cx="248193" cy="28738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476103" y="5071135"/>
            <a:ext cx="248193" cy="28738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454330" y="3770813"/>
            <a:ext cx="248193" cy="28738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97F00F97-BD8F-4266-BD0F-29CFC9EB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83" y="232096"/>
            <a:ext cx="11633433" cy="850084"/>
          </a:xfrm>
        </p:spPr>
        <p:txBody>
          <a:bodyPr>
            <a:normAutofit/>
          </a:bodyPr>
          <a:lstStyle/>
          <a:p>
            <a:r>
              <a:rPr lang="ru-RU" sz="4000" dirty="0"/>
              <a:t>Приведение дробей к общему знаменателю: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739491" y="1310641"/>
                <a:ext cx="5073154" cy="70134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/>
                        <m:t>Найти общий знаменатель </m:t>
                      </m:r>
                      <m:f>
                        <m:fPr>
                          <m:ctrlPr>
                            <a:rPr lang="ru-RU" sz="2400" i="1" smtClean="0"/>
                          </m:ctrlPr>
                        </m:fPr>
                        <m:num>
                          <m:r>
                            <a:rPr lang="ru-RU" sz="2400" b="0" i="1" smtClean="0"/>
                            <m:t>1</m:t>
                          </m:r>
                        </m:num>
                        <m:den>
                          <m:r>
                            <a:rPr lang="ru-RU" sz="2400" b="0" i="1" smtClean="0"/>
                            <m:t>4</m:t>
                          </m:r>
                        </m:den>
                      </m:f>
                      <m:r>
                        <a:rPr lang="ru-RU" sz="2400" b="0" i="1" smtClean="0"/>
                        <m:t> и </m:t>
                      </m:r>
                      <m:f>
                        <m:fPr>
                          <m:ctrlPr>
                            <a:rPr lang="ru-RU" sz="2400" b="0" i="1" smtClean="0"/>
                          </m:ctrlPr>
                        </m:fPr>
                        <m:num>
                          <m:r>
                            <a:rPr lang="ru-RU" sz="2400" b="0" i="1" smtClean="0"/>
                            <m:t>5</m:t>
                          </m:r>
                        </m:num>
                        <m:den>
                          <m:r>
                            <a:rPr lang="ru-RU" sz="2400" b="0" i="1" smtClean="0"/>
                            <m:t>6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491" y="1310641"/>
                <a:ext cx="5073154" cy="70134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Овал 5"/>
          <p:cNvSpPr/>
          <p:nvPr/>
        </p:nvSpPr>
        <p:spPr>
          <a:xfrm>
            <a:off x="5303520" y="2351312"/>
            <a:ext cx="322217" cy="30725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28650" y="2240448"/>
            <a:ext cx="8734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Числа делящиеся на 4 и 6: 12, 24, 36 и т.д. − </a:t>
            </a:r>
            <a:r>
              <a:rPr lang="ru-RU" sz="2400" i="1" dirty="0" smtClean="0"/>
              <a:t>общие знаменатели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371702" y="2847089"/>
            <a:ext cx="2185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наименьший общий знаменатель</a:t>
            </a:r>
            <a:endParaRPr lang="ru-RU" i="1" dirty="0"/>
          </a:p>
        </p:txBody>
      </p:sp>
      <p:cxnSp>
        <p:nvCxnSpPr>
          <p:cNvPr id="9" name="Прямая со стрелкой 8"/>
          <p:cNvCxnSpPr>
            <a:endCxn id="6" idx="4"/>
          </p:cNvCxnSpPr>
          <p:nvPr/>
        </p:nvCxnSpPr>
        <p:spPr>
          <a:xfrm flipV="1">
            <a:off x="5464627" y="2658568"/>
            <a:ext cx="2" cy="27200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739491" y="3638396"/>
            <a:ext cx="6865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12:4=3 </a:t>
            </a:r>
            <a:r>
              <a:rPr lang="ru-RU" sz="2400" dirty="0"/>
              <a:t>−</a:t>
            </a:r>
            <a:r>
              <a:rPr lang="ru-RU" sz="2400" i="1" dirty="0"/>
              <a:t>дополнительный множитель</a:t>
            </a:r>
            <a:r>
              <a:rPr lang="ru-RU" sz="2400" dirty="0"/>
              <a:t> для </a:t>
            </a:r>
            <a:r>
              <a:rPr lang="ru-RU" sz="2400" dirty="0" smtClean="0"/>
              <a:t>дроби</a:t>
            </a:r>
            <a:endParaRPr lang="ru-RU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7395493" y="3522306"/>
                <a:ext cx="230832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/>
                          </m:ctrlPr>
                        </m:fPr>
                        <m:num>
                          <m:r>
                            <a:rPr lang="ru-RU" sz="2400" b="0" i="1" smtClean="0"/>
                            <m:t>1</m:t>
                          </m:r>
                        </m:num>
                        <m:den>
                          <m:r>
                            <a:rPr lang="ru-RU" sz="2400" b="0" i="1" smtClean="0"/>
                            <m:t>4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5493" y="3522306"/>
                <a:ext cx="230832" cy="69147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Прямоугольник 17"/>
          <p:cNvSpPr/>
          <p:nvPr/>
        </p:nvSpPr>
        <p:spPr>
          <a:xfrm>
            <a:off x="739491" y="4965082"/>
            <a:ext cx="6746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12:6=2 </a:t>
            </a:r>
            <a:r>
              <a:rPr lang="ru-RU" sz="2400" dirty="0"/>
              <a:t>−</a:t>
            </a:r>
            <a:r>
              <a:rPr lang="ru-RU" sz="2400" i="1" dirty="0"/>
              <a:t>дополнительный множитель</a:t>
            </a:r>
            <a:r>
              <a:rPr lang="ru-RU" sz="2400" dirty="0"/>
              <a:t> для </a:t>
            </a:r>
            <a:r>
              <a:rPr lang="ru-RU" sz="2400" dirty="0" smtClean="0"/>
              <a:t>дроби</a:t>
            </a:r>
            <a:endParaRPr lang="ru-RU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7390266" y="4841490"/>
                <a:ext cx="230832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266" y="4841490"/>
                <a:ext cx="230832" cy="70134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8530038" y="3522306"/>
                <a:ext cx="1934247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ru-RU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∙3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ru-RU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∙3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0038" y="3522306"/>
                <a:ext cx="1934247" cy="69384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8530037" y="4848992"/>
                <a:ext cx="1934247" cy="72571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ru-RU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∙2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ru-RU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∙2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0037" y="4848992"/>
                <a:ext cx="1934247" cy="72571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69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310" y="261260"/>
            <a:ext cx="10038805" cy="1140823"/>
          </a:xfrm>
        </p:spPr>
        <p:txBody>
          <a:bodyPr>
            <a:noAutofit/>
          </a:bodyPr>
          <a:lstStyle/>
          <a:p>
            <a:r>
              <a:rPr lang="ru-RU" sz="4000" dirty="0" smtClean="0"/>
              <a:t>Сложение и вычитание дробей с одинаковыми знаменателями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05989" y="1688013"/>
            <a:ext cx="9851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! </a:t>
            </a:r>
            <a:r>
              <a:rPr lang="ru-RU" sz="2400" i="1" dirty="0" smtClean="0">
                <a:solidFill>
                  <a:srgbClr val="FF0000"/>
                </a:solidFill>
              </a:rPr>
              <a:t>Чтобы </a:t>
            </a:r>
            <a:r>
              <a:rPr lang="ru-RU" sz="2400" i="1" dirty="0">
                <a:solidFill>
                  <a:srgbClr val="FF0000"/>
                </a:solidFill>
              </a:rPr>
              <a:t>сложить дроби с одинаковыми знаменателями нужно сложить числители </a:t>
            </a:r>
            <a:r>
              <a:rPr lang="ru-RU" sz="2400" i="1" dirty="0" smtClean="0">
                <a:solidFill>
                  <a:srgbClr val="FF0000"/>
                </a:solidFill>
              </a:rPr>
              <a:t>дробей, </a:t>
            </a:r>
            <a:r>
              <a:rPr lang="ru-RU" sz="2400" i="1" dirty="0">
                <a:solidFill>
                  <a:srgbClr val="FF0000"/>
                </a:solidFill>
              </a:rPr>
              <a:t>а знаменатель </a:t>
            </a:r>
            <a:r>
              <a:rPr lang="ru-RU" sz="2400" i="1" dirty="0" smtClean="0">
                <a:solidFill>
                  <a:srgbClr val="FF0000"/>
                </a:solidFill>
              </a:rPr>
              <a:t>оставить прежним </a:t>
            </a:r>
            <a:r>
              <a:rPr lang="ru-RU" sz="2400" dirty="0" smtClean="0">
                <a:solidFill>
                  <a:srgbClr val="FF0000"/>
                </a:solidFill>
              </a:rPr>
              <a:t>!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7310" y="3781337"/>
            <a:ext cx="114702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! </a:t>
            </a:r>
            <a:r>
              <a:rPr lang="ru-RU" sz="2400" i="1" dirty="0" smtClean="0">
                <a:solidFill>
                  <a:srgbClr val="FF0000"/>
                </a:solidFill>
              </a:rPr>
              <a:t>При вычитании дробей с одинаковым знаменателями из числителя уменьшаемого вычитают числитель вычитаемого, а знаменатель остается прежним </a:t>
            </a:r>
            <a:r>
              <a:rPr lang="ru-RU" sz="2400" dirty="0" smtClean="0">
                <a:solidFill>
                  <a:srgbClr val="FF0000"/>
                </a:solidFill>
              </a:rPr>
              <a:t>!</a:t>
            </a:r>
            <a:endParaRPr lang="ru-RU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4750960" y="2800142"/>
                <a:ext cx="2442976" cy="7000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1+5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0960" y="2800142"/>
                <a:ext cx="2442976" cy="70006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750960" y="5116286"/>
                <a:ext cx="2442976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4−1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0960" y="5116286"/>
                <a:ext cx="2442976" cy="69384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1022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311" y="261260"/>
            <a:ext cx="9307284" cy="1140823"/>
          </a:xfrm>
        </p:spPr>
        <p:txBody>
          <a:bodyPr>
            <a:noAutofit/>
          </a:bodyPr>
          <a:lstStyle/>
          <a:p>
            <a:r>
              <a:rPr lang="ru-RU" sz="4000" dirty="0" smtClean="0"/>
              <a:t>Сложение и вычитание дробей с разными знаменателями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8308" y="1576478"/>
            <a:ext cx="113298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sz="2400" dirty="0" smtClean="0">
                <a:solidFill>
                  <a:srgbClr val="000000"/>
                </a:solidFill>
              </a:rPr>
              <a:t>Найти </a:t>
            </a:r>
            <a:r>
              <a:rPr lang="ru-RU" sz="2400" dirty="0">
                <a:solidFill>
                  <a:srgbClr val="000000"/>
                </a:solidFill>
              </a:rPr>
              <a:t>общий знаменатель дробей.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400" dirty="0" smtClean="0">
                <a:solidFill>
                  <a:srgbClr val="000000"/>
                </a:solidFill>
              </a:rPr>
              <a:t>Привести</a:t>
            </a:r>
            <a:r>
              <a:rPr lang="ru-RU" sz="2400" dirty="0">
                <a:solidFill>
                  <a:srgbClr val="000000"/>
                </a:solidFill>
              </a:rPr>
              <a:t> дроби к общему знаменателю.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400" dirty="0" smtClean="0">
                <a:solidFill>
                  <a:srgbClr val="000000"/>
                </a:solidFill>
              </a:rPr>
              <a:t>Сложить/вычесть</a:t>
            </a:r>
            <a:r>
              <a:rPr lang="ru-RU" sz="2400" dirty="0">
                <a:solidFill>
                  <a:srgbClr val="000000"/>
                </a:solidFill>
              </a:rPr>
              <a:t> дроби по правилу </a:t>
            </a:r>
            <a:r>
              <a:rPr lang="ru-RU" sz="2400" dirty="0" smtClean="0">
                <a:solidFill>
                  <a:srgbClr val="000000"/>
                </a:solidFill>
              </a:rPr>
              <a:t>сложения/вычитания дробей с одинаковыми знаменателями</a:t>
            </a:r>
            <a:r>
              <a:rPr lang="ru-RU" sz="24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400" dirty="0" smtClean="0">
                <a:solidFill>
                  <a:srgbClr val="000000"/>
                </a:solidFill>
              </a:rPr>
              <a:t>По </a:t>
            </a:r>
            <a:r>
              <a:rPr lang="ru-RU" sz="2400" dirty="0">
                <a:solidFill>
                  <a:srgbClr val="000000"/>
                </a:solidFill>
              </a:rPr>
              <a:t>возможности упростить полученную дробь.</a:t>
            </a:r>
            <a:endParaRPr lang="ru-RU" sz="2400" dirty="0">
              <a:solidFill>
                <a:srgbClr val="000000"/>
              </a:solidFill>
              <a:effectLst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875"/>
          <a:stretch/>
        </p:blipFill>
        <p:spPr>
          <a:xfrm>
            <a:off x="809897" y="4006091"/>
            <a:ext cx="7430340" cy="972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b="8473"/>
          <a:stretch/>
        </p:blipFill>
        <p:spPr>
          <a:xfrm>
            <a:off x="809897" y="5172620"/>
            <a:ext cx="6097881" cy="972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16479" y="3442230"/>
            <a:ext cx="2029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доп. множитель</a:t>
            </a:r>
            <a:endParaRPr lang="ru-RU" i="1" dirty="0">
              <a:solidFill>
                <a:srgbClr val="0070C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544389" y="3744686"/>
            <a:ext cx="209005" cy="339634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2825934" y="3739010"/>
            <a:ext cx="248192" cy="34531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stickerbase.ru/wp-content/uploads/2020/02/52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266" y="3257006"/>
            <a:ext cx="3423893" cy="342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268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F00F97-BD8F-4266-BD0F-29CFC9EB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83" y="232096"/>
            <a:ext cx="11633433" cy="850084"/>
          </a:xfrm>
        </p:spPr>
        <p:txBody>
          <a:bodyPr>
            <a:normAutofit/>
          </a:bodyPr>
          <a:lstStyle/>
          <a:p>
            <a:r>
              <a:rPr lang="ru-RU" sz="4000" dirty="0"/>
              <a:t>Умножение дроби на натуральное число: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2694" y="1183341"/>
            <a:ext cx="10367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! Чтобы умножить дробь на натуральное число, нужно числитель умножить на это число, а знаменатель оставить прежним !</a:t>
            </a:r>
          </a:p>
        </p:txBody>
      </p:sp>
      <p:pic>
        <p:nvPicPr>
          <p:cNvPr id="8194" name="Picture 2" descr="https://stickerbase.ru/wp-content/uploads/2020/02/53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192" y="1806892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53588" y="4019426"/>
                <a:ext cx="5206682" cy="1164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sz="4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5=</m:t>
                      </m:r>
                      <m:f>
                        <m:fPr>
                          <m:ctrlPr>
                            <a:rPr lang="ru-RU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3∙5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</m:t>
                      </m:r>
                      <m:f>
                        <m:fPr>
                          <m:ctrlPr>
                            <a:rPr lang="ru-RU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588" y="4019426"/>
                <a:ext cx="5206682" cy="116499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522513" y="2115499"/>
            <a:ext cx="74893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/>
              <a:t>Обозначить произведение числителей, знаменатель оставляем прежним.</a:t>
            </a:r>
          </a:p>
          <a:p>
            <a:pPr marL="342900" indent="-342900">
              <a:buAutoNum type="arabicParenR"/>
            </a:pPr>
            <a:r>
              <a:rPr lang="ru-RU" sz="2400" dirty="0"/>
              <a:t>Сократить дробь, если возможно.</a:t>
            </a:r>
          </a:p>
          <a:p>
            <a:pPr marL="342900" indent="-342900">
              <a:buAutoNum type="arabicParenR"/>
            </a:pPr>
            <a:r>
              <a:rPr lang="ru-RU" sz="2400" dirty="0"/>
              <a:t>Выполнить умножение.</a:t>
            </a:r>
          </a:p>
        </p:txBody>
      </p:sp>
    </p:spTree>
    <p:extLst>
      <p:ext uri="{BB962C8B-B14F-4D97-AF65-F5344CB8AC3E}">
        <p14:creationId xmlns:p14="http://schemas.microsoft.com/office/powerpoint/2010/main" val="43418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F00F97-BD8F-4266-BD0F-29CFC9EB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83" y="232096"/>
            <a:ext cx="11633433" cy="850084"/>
          </a:xfrm>
        </p:spPr>
        <p:txBody>
          <a:bodyPr>
            <a:normAutofit/>
          </a:bodyPr>
          <a:lstStyle/>
          <a:p>
            <a:r>
              <a:rPr lang="ru-RU" sz="4000" dirty="0"/>
              <a:t>Умножение дроби на дробь: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8308" y="1332411"/>
            <a:ext cx="100932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/>
              <a:t>Обозначить произведение числителей и произведение знаменателей.</a:t>
            </a:r>
          </a:p>
          <a:p>
            <a:pPr marL="342900" indent="-342900">
              <a:buAutoNum type="arabicParenR"/>
            </a:pPr>
            <a:r>
              <a:rPr lang="ru-RU" sz="2400" dirty="0"/>
              <a:t>Сократить дробь, если возможно.</a:t>
            </a:r>
          </a:p>
          <a:p>
            <a:pPr marL="342900" indent="-342900">
              <a:buAutoNum type="arabicParenR"/>
            </a:pPr>
            <a:r>
              <a:rPr lang="ru-RU" sz="2400" dirty="0"/>
              <a:t>Выполнить умножение.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563" y="2938462"/>
            <a:ext cx="7934325" cy="981075"/>
          </a:xfrm>
          <a:prstGeom prst="rect">
            <a:avLst/>
          </a:prstGeom>
        </p:spPr>
      </p:pic>
      <p:pic>
        <p:nvPicPr>
          <p:cNvPr id="6" name="Picture 2" descr="https://stickerbase.ru/wp-content/uploads/2020/02/5314.png">
            <a:extLst>
              <a:ext uri="{FF2B5EF4-FFF2-40B4-BE49-F238E27FC236}">
                <a16:creationId xmlns="" xmlns:a16="http://schemas.microsoft.com/office/drawing/2014/main" id="{93558BBA-72CC-4907-A497-B73F2230B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83" y="3835623"/>
            <a:ext cx="2790280" cy="279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45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F00F97-BD8F-4266-BD0F-29CFC9EB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83" y="232096"/>
            <a:ext cx="11633433" cy="850084"/>
          </a:xfrm>
        </p:spPr>
        <p:txBody>
          <a:bodyPr>
            <a:normAutofit/>
          </a:bodyPr>
          <a:lstStyle/>
          <a:p>
            <a:r>
              <a:rPr lang="ru-RU" sz="4000" dirty="0"/>
              <a:t>Деление дроби на дробь: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4" y="4371212"/>
            <a:ext cx="9467850" cy="119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2694" y="3013626"/>
            <a:ext cx="10367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! Чтобы разделить дробь на дробь, нужно делимое умножить на число обратное делителю !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1132242" y="1270768"/>
            <a:ext cx="9528586" cy="1431598"/>
            <a:chOff x="703985" y="2028362"/>
            <a:chExt cx="9528586" cy="143159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712694" y="2028362"/>
              <a:ext cx="9458917" cy="143159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03985" y="2034413"/>
              <a:ext cx="95285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/>
                <a:t>Взаимно обратными числами </a:t>
              </a:r>
              <a:r>
                <a:rPr lang="ru-RU" dirty="0"/>
                <a:t>называют два числа, произведение которых равно 1.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6022227" y="2559035"/>
                  <a:ext cx="1194238" cy="7013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ru-RU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ru-RU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ru-RU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ru-RU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ru-RU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ru-RU" sz="2400" dirty="0"/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22227" y="2559035"/>
                  <a:ext cx="1194238" cy="701346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3540721" y="2496078"/>
                  <a:ext cx="1212448" cy="70128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ru-RU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ru-RU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ru-RU" sz="2400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0721" y="2496078"/>
                  <a:ext cx="1212448" cy="70128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0242" name="Picture 2" descr="https://stickerbase.ru/wp-content/uploads/2020/02/533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5198" y="232096"/>
            <a:ext cx="1105745" cy="110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223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F00F97-BD8F-4266-BD0F-29CFC9EB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83" y="232096"/>
            <a:ext cx="11633433" cy="850084"/>
          </a:xfrm>
        </p:spPr>
        <p:txBody>
          <a:bodyPr>
            <a:normAutofit/>
          </a:bodyPr>
          <a:lstStyle/>
          <a:p>
            <a:r>
              <a:rPr lang="ru-RU" sz="4000" dirty="0"/>
              <a:t>Деление дроби с натуральным числом: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53" y="3048000"/>
            <a:ext cx="5516545" cy="13570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2157" y="1289328"/>
            <a:ext cx="10367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! Чтобы найти частное, нужно делимое умножить на число обратное делителю 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377" y="2262603"/>
            <a:ext cx="5312229" cy="3501241"/>
          </a:xfrm>
          <a:prstGeom prst="rect">
            <a:avLst/>
          </a:prstGeom>
        </p:spPr>
      </p:pic>
      <p:pic>
        <p:nvPicPr>
          <p:cNvPr id="9218" name="Picture 2" descr="https://stickerbase.ru/wp-content/uploads/2020/02/533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177" y="4589418"/>
            <a:ext cx="1996955" cy="1996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091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4E00AF-834D-493F-901E-5DB6D5C38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2176244"/>
            <a:ext cx="5055928" cy="1632212"/>
          </a:xfrm>
        </p:spPr>
        <p:txBody>
          <a:bodyPr/>
          <a:lstStyle/>
          <a:p>
            <a:r>
              <a:rPr lang="ru-RU" dirty="0"/>
              <a:t>Конец!</a:t>
            </a:r>
          </a:p>
        </p:txBody>
      </p:sp>
      <p:pic>
        <p:nvPicPr>
          <p:cNvPr id="6146" name="Picture 2" descr="https://vk.com/sticker/1-5295-5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979" y="1857965"/>
            <a:ext cx="4599305" cy="459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653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F00F97-BD8F-4266-BD0F-29CFC9EB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83" y="232096"/>
            <a:ext cx="11633433" cy="850084"/>
          </a:xfrm>
        </p:spPr>
        <p:txBody>
          <a:bodyPr>
            <a:normAutofit/>
          </a:bodyPr>
          <a:lstStyle/>
          <a:p>
            <a:r>
              <a:rPr lang="ru-RU" sz="4000" dirty="0"/>
              <a:t>Перевод смешанного числа в неправильную дробь: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066D1B3-64C1-4DF1-B181-954F1AFC3DAF}"/>
              </a:ext>
            </a:extLst>
          </p:cNvPr>
          <p:cNvSpPr txBox="1"/>
          <p:nvPr/>
        </p:nvSpPr>
        <p:spPr>
          <a:xfrm>
            <a:off x="279283" y="1082180"/>
            <a:ext cx="113562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1. Умножаем знаменатель дроби на целую часть.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2. К полученному произведению прибавляем числитель дробной части.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prstClr val="black"/>
                </a:solidFill>
              </a:rPr>
              <a:t>3. Сумма записывается в числитель, знаменатель остается прежним.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E1772A5-6F6A-4FE7-9C45-6A1CBF75E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8614" y="2684831"/>
            <a:ext cx="5718233" cy="3529436"/>
          </a:xfrm>
          <a:prstGeom prst="rect">
            <a:avLst/>
          </a:prstGeom>
        </p:spPr>
      </p:pic>
      <p:pic>
        <p:nvPicPr>
          <p:cNvPr id="1026" name="Picture 2" descr="https://stickerbase.ru/wp-content/uploads/2020/02/529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91" y="3140750"/>
            <a:ext cx="3291231" cy="329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76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F00F97-BD8F-4266-BD0F-29CFC9EB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83" y="232096"/>
            <a:ext cx="11633433" cy="850084"/>
          </a:xfrm>
        </p:spPr>
        <p:txBody>
          <a:bodyPr>
            <a:normAutofit/>
          </a:bodyPr>
          <a:lstStyle/>
          <a:p>
            <a:r>
              <a:rPr lang="ru-RU" sz="4000" dirty="0"/>
              <a:t>Перевод неправильной дроби в смешанное число: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066D1B3-64C1-4DF1-B181-954F1AFC3DAF}"/>
              </a:ext>
            </a:extLst>
          </p:cNvPr>
          <p:cNvSpPr txBox="1"/>
          <p:nvPr/>
        </p:nvSpPr>
        <p:spPr>
          <a:xfrm>
            <a:off x="279283" y="1082180"/>
            <a:ext cx="1135624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1. Числитель неправильной дроби делим на её знаменатель столбиком.</a:t>
            </a:r>
          </a:p>
          <a:p>
            <a:r>
              <a:rPr lang="ru-RU" sz="2800" dirty="0"/>
              <a:t>2. Полученный результат записываем в виде смешанного числа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Делитель записывается в знаменатель, частное – целая часть, </a:t>
            </a:r>
            <a:br>
              <a:rPr lang="ru-RU" sz="2800" dirty="0" smtClean="0"/>
            </a:br>
            <a:r>
              <a:rPr lang="ru-RU" sz="2800" dirty="0" smtClean="0"/>
              <a:t>остаток - числитель</a:t>
            </a:r>
            <a:endParaRPr lang="ru-RU"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C629995-EF7F-4CE0-9EE6-6254B0259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08" y="3181185"/>
            <a:ext cx="6724812" cy="2957906"/>
          </a:xfrm>
          <a:prstGeom prst="rect">
            <a:avLst/>
          </a:prstGeom>
        </p:spPr>
      </p:pic>
      <p:pic>
        <p:nvPicPr>
          <p:cNvPr id="2050" name="Picture 2" descr="https://stickerbase.ru/wp-content/uploads/2020/02/528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398" y="3753394"/>
            <a:ext cx="2799669" cy="279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63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F00F97-BD8F-4266-BD0F-29CFC9EB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83" y="232096"/>
            <a:ext cx="11633433" cy="850084"/>
          </a:xfrm>
        </p:spPr>
        <p:txBody>
          <a:bodyPr>
            <a:normAutofit/>
          </a:bodyPr>
          <a:lstStyle/>
          <a:p>
            <a:r>
              <a:rPr lang="ru-RU" sz="4000" dirty="0"/>
              <a:t>Основное свойство дроби: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066D1B3-64C1-4DF1-B181-954F1AFC3DAF}"/>
              </a:ext>
            </a:extLst>
          </p:cNvPr>
          <p:cNvSpPr txBox="1"/>
          <p:nvPr/>
        </p:nvSpPr>
        <p:spPr>
          <a:xfrm>
            <a:off x="279283" y="1082180"/>
            <a:ext cx="113562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ЕСЛИ ЧИСЛИТЕЛЬ И ЗНАМЕНАТЕЛЬ ДРОБИ УМНОЖИТЬ ИЛИ РАЗДЕЛИТЬ НА ОДНО И ТО ЖЕ НАТУРАЛЬНОЕ ЧИСЛО, ТО ПОЛУЧИТСЯ РАВНАЯ ЕЙ ДРОБЬ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F75F17A-07FD-4486-ABA1-739E8FC14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906" y="2360590"/>
            <a:ext cx="2327764" cy="14276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8F1188E-015B-41E9-8F1C-519988970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4732" y="2360590"/>
            <a:ext cx="2382079" cy="14276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A65D30F-C91A-41C6-8742-5172AED44D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943"/>
          <a:stretch/>
        </p:blipFill>
        <p:spPr>
          <a:xfrm>
            <a:off x="1152963" y="4371226"/>
            <a:ext cx="3528093" cy="14045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8583704-B54E-42DC-9100-2A4951B746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3987"/>
          <a:stretch/>
        </p:blipFill>
        <p:spPr>
          <a:xfrm>
            <a:off x="7329183" y="4371226"/>
            <a:ext cx="3653179" cy="1232229"/>
          </a:xfrm>
          <a:prstGeom prst="rect">
            <a:avLst/>
          </a:prstGeom>
        </p:spPr>
      </p:pic>
      <p:pic>
        <p:nvPicPr>
          <p:cNvPr id="3074" name="Picture 2" descr="https://vkclub.su/_data/stickers/brain/sticker_vk_brain_00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18" y="1949064"/>
            <a:ext cx="2422162" cy="242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2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538516-45A6-4B70-A692-5338C6D2D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378" y="257263"/>
            <a:ext cx="9875520" cy="631971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Сокращение дроби: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669AE39-3829-4804-A8AC-8FB71E6B6B1C}"/>
              </a:ext>
            </a:extLst>
          </p:cNvPr>
          <p:cNvSpPr txBox="1"/>
          <p:nvPr/>
        </p:nvSpPr>
        <p:spPr>
          <a:xfrm>
            <a:off x="412459" y="1015068"/>
            <a:ext cx="11367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/>
              <a:t>Сократить дробь</a:t>
            </a:r>
            <a:r>
              <a:rPr lang="ru-RU" sz="2400" dirty="0"/>
              <a:t> — значит разделить ее числитель и знаменатель на их общий делитель. </a:t>
            </a:r>
          </a:p>
          <a:p>
            <a:pPr algn="ctr"/>
            <a:r>
              <a:rPr lang="ru-RU" sz="2400" dirty="0"/>
              <a:t>! </a:t>
            </a:r>
            <a:r>
              <a:rPr lang="ru-RU" sz="2400" i="1" dirty="0"/>
              <a:t>общий делитель должен быть положительным и не равен нулю и единице </a:t>
            </a:r>
            <a:r>
              <a:rPr lang="ru-RU" sz="2400" dirty="0"/>
              <a:t>!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27E9A0CB-D14F-4920-A161-B49475BDE3F5}"/>
              </a:ext>
            </a:extLst>
          </p:cNvPr>
          <p:cNvSpPr/>
          <p:nvPr/>
        </p:nvSpPr>
        <p:spPr>
          <a:xfrm>
            <a:off x="412459" y="2341231"/>
            <a:ext cx="113670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Смысл сокращения дробей в том, чтобы в результате сокращения в числителе и знаменателе оказались наименьшие из возможных чисел.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491E4AE-9302-4A66-BA15-3B401A2CE091}"/>
              </a:ext>
            </a:extLst>
          </p:cNvPr>
          <p:cNvSpPr/>
          <p:nvPr/>
        </p:nvSpPr>
        <p:spPr>
          <a:xfrm>
            <a:off x="412458" y="3429000"/>
            <a:ext cx="6869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Разделите числитель и знаменатель дроби на их </a:t>
            </a:r>
            <a:r>
              <a:rPr lang="ru-RU" sz="2400" b="1" u="sng" dirty="0"/>
              <a:t>НОД (наибольший общий делитель)</a:t>
            </a:r>
            <a:r>
              <a:rPr lang="ru-RU" sz="2400" b="1" dirty="0"/>
              <a:t>. Так вы приведете дробь к несократимому виду.</a:t>
            </a:r>
          </a:p>
        </p:txBody>
      </p:sp>
      <p:pic>
        <p:nvPicPr>
          <p:cNvPr id="4098" name="Picture 2" descr="https://stickerbase.ru/wp-content/uploads/2020/02/53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209" y="3186014"/>
            <a:ext cx="3278641" cy="327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13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538516-45A6-4B70-A692-5338C6D2D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378" y="257263"/>
            <a:ext cx="9875520" cy="631971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Сокращение дроби. 1 способ:</a:t>
            </a:r>
          </a:p>
        </p:txBody>
      </p:sp>
      <p:pic>
        <p:nvPicPr>
          <p:cNvPr id="4098" name="Picture 2" descr="https://stickerbase.ru/wp-content/uploads/2020/02/53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332" y="257263"/>
            <a:ext cx="1185099" cy="118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C8DC507D-98C1-49D1-A8D5-4ABB0441892F}"/>
              </a:ext>
            </a:extLst>
          </p:cNvPr>
          <p:cNvSpPr txBox="1">
            <a:spLocks/>
          </p:cNvSpPr>
          <p:nvPr/>
        </p:nvSpPr>
        <p:spPr>
          <a:xfrm>
            <a:off x="1216855" y="1295634"/>
            <a:ext cx="9758289" cy="631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/>
              <a:t>Последовательно сократить на общий делитель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="" xmlns:a16="http://schemas.microsoft.com/office/drawing/2014/main" id="{DC135E69-B870-4310-B0F6-4250788BFBDB}"/>
                  </a:ext>
                </a:extLst>
              </p:cNvPr>
              <p:cNvSpPr txBox="1"/>
              <p:nvPr/>
            </p:nvSpPr>
            <p:spPr>
              <a:xfrm>
                <a:off x="3019836" y="2689585"/>
                <a:ext cx="6152325" cy="10407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84</m:t>
                          </m:r>
                        </m:den>
                      </m:f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36:2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84:2</m:t>
                          </m:r>
                        </m:den>
                      </m:f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18:2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42:2</m:t>
                          </m:r>
                        </m:den>
                      </m:f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9:3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21:3</m:t>
                          </m:r>
                        </m:den>
                      </m:f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135E69-B870-4310-B0F6-4250788BF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9836" y="2689585"/>
                <a:ext cx="6152325" cy="10407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3DCABE9-1260-411F-BCC4-E3BF17707C4E}"/>
              </a:ext>
            </a:extLst>
          </p:cNvPr>
          <p:cNvSpPr txBox="1"/>
          <p:nvPr/>
        </p:nvSpPr>
        <p:spPr>
          <a:xfrm>
            <a:off x="2131256" y="4589236"/>
            <a:ext cx="7549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/>
              <a:t>! сокращать можем любое количество раз, до тех пор, пока не придем к несократимой дроби !</a:t>
            </a:r>
          </a:p>
        </p:txBody>
      </p:sp>
    </p:spTree>
    <p:extLst>
      <p:ext uri="{BB962C8B-B14F-4D97-AF65-F5344CB8AC3E}">
        <p14:creationId xmlns:p14="http://schemas.microsoft.com/office/powerpoint/2010/main" val="1542754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538516-45A6-4B70-A692-5338C6D2D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378" y="257263"/>
            <a:ext cx="9875520" cy="631971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Сокращение дроби. 2 способ:</a:t>
            </a:r>
          </a:p>
        </p:txBody>
      </p:sp>
      <p:pic>
        <p:nvPicPr>
          <p:cNvPr id="4098" name="Picture 2" descr="https://stickerbase.ru/wp-content/uploads/2020/02/53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46" y="5402510"/>
            <a:ext cx="1280260" cy="128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17C4A2A-A18A-45E2-BD2C-A2E105EEC4B6}"/>
              </a:ext>
            </a:extLst>
          </p:cNvPr>
          <p:cNvSpPr txBox="1"/>
          <p:nvPr/>
        </p:nvSpPr>
        <p:spPr>
          <a:xfrm>
            <a:off x="723695" y="1115766"/>
            <a:ext cx="9714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/>
              <a:t>Найти наибольший общий знаменатель (НОД).</a:t>
            </a:r>
          </a:p>
          <a:p>
            <a:pPr marL="342900" indent="-342900">
              <a:buAutoNum type="arabicParenR"/>
            </a:pPr>
            <a:r>
              <a:rPr lang="ru-RU" sz="2400" dirty="0"/>
              <a:t>Сократить дробь на НОД.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="" xmlns:a16="http://schemas.microsoft.com/office/drawing/2014/main" id="{CDE58F8E-BFA5-4CEE-AB72-034263E099A7}"/>
                  </a:ext>
                </a:extLst>
              </p:cNvPr>
              <p:cNvSpPr txBox="1"/>
              <p:nvPr/>
            </p:nvSpPr>
            <p:spPr>
              <a:xfrm>
                <a:off x="4843748" y="2123836"/>
                <a:ext cx="2693301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24:6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30:6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DE58F8E-BFA5-4CEE-AB72-034263E099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748" y="2123836"/>
                <a:ext cx="2693301" cy="92519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5" name="Группа 44">
            <a:extLst>
              <a:ext uri="{FF2B5EF4-FFF2-40B4-BE49-F238E27FC236}">
                <a16:creationId xmlns="" xmlns:a16="http://schemas.microsoft.com/office/drawing/2014/main" id="{2AAD7005-B9FD-4474-AFBA-802916FD39F5}"/>
              </a:ext>
            </a:extLst>
          </p:cNvPr>
          <p:cNvGrpSpPr/>
          <p:nvPr/>
        </p:nvGrpSpPr>
        <p:grpSpPr>
          <a:xfrm>
            <a:off x="1645920" y="3253770"/>
            <a:ext cx="10346145" cy="3429000"/>
            <a:chOff x="2843868" y="3037616"/>
            <a:chExt cx="7764008" cy="2893812"/>
          </a:xfrm>
        </p:grpSpPr>
        <p:grpSp>
          <p:nvGrpSpPr>
            <p:cNvPr id="44" name="Группа 43">
              <a:extLst>
                <a:ext uri="{FF2B5EF4-FFF2-40B4-BE49-F238E27FC236}">
                  <a16:creationId xmlns="" xmlns:a16="http://schemas.microsoft.com/office/drawing/2014/main" id="{AC9D2DEF-E1DF-4A1F-80EC-E47FC9D11E13}"/>
                </a:ext>
              </a:extLst>
            </p:cNvPr>
            <p:cNvGrpSpPr/>
            <p:nvPr/>
          </p:nvGrpSpPr>
          <p:grpSpPr>
            <a:xfrm>
              <a:off x="2843868" y="3037616"/>
              <a:ext cx="6163112" cy="2893812"/>
              <a:chOff x="2885812" y="3044176"/>
              <a:chExt cx="6163112" cy="2893812"/>
            </a:xfrm>
          </p:grpSpPr>
          <p:sp>
            <p:nvSpPr>
              <p:cNvPr id="38" name="Овал 37">
                <a:extLst>
                  <a:ext uri="{FF2B5EF4-FFF2-40B4-BE49-F238E27FC236}">
                    <a16:creationId xmlns="" xmlns:a16="http://schemas.microsoft.com/office/drawing/2014/main" id="{1D6C38FD-7267-40C2-984A-7574ABE781A8}"/>
                  </a:ext>
                </a:extLst>
              </p:cNvPr>
              <p:cNvSpPr/>
              <p:nvPr/>
            </p:nvSpPr>
            <p:spPr>
              <a:xfrm>
                <a:off x="6386822" y="4914811"/>
                <a:ext cx="310391" cy="369332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200"/>
              </a:p>
            </p:txBody>
          </p:sp>
          <p:sp>
            <p:nvSpPr>
              <p:cNvPr id="36" name="Овал 35">
                <a:extLst>
                  <a:ext uri="{FF2B5EF4-FFF2-40B4-BE49-F238E27FC236}">
                    <a16:creationId xmlns="" xmlns:a16="http://schemas.microsoft.com/office/drawing/2014/main" id="{261724E5-2DE6-434F-BF8D-756F50AF24FE}"/>
                  </a:ext>
                </a:extLst>
              </p:cNvPr>
              <p:cNvSpPr/>
              <p:nvPr/>
            </p:nvSpPr>
            <p:spPr>
              <a:xfrm>
                <a:off x="6672046" y="3094564"/>
                <a:ext cx="310391" cy="369332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200"/>
              </a:p>
            </p:txBody>
          </p:sp>
          <p:sp>
            <p:nvSpPr>
              <p:cNvPr id="16" name="Овал 15">
                <a:extLst>
                  <a:ext uri="{FF2B5EF4-FFF2-40B4-BE49-F238E27FC236}">
                    <a16:creationId xmlns="" xmlns:a16="http://schemas.microsoft.com/office/drawing/2014/main" id="{0A4EE296-03DC-45DE-B7D2-33A4335F308F}"/>
                  </a:ext>
                </a:extLst>
              </p:cNvPr>
              <p:cNvSpPr/>
              <p:nvPr/>
            </p:nvSpPr>
            <p:spPr>
              <a:xfrm>
                <a:off x="6445543" y="4974156"/>
                <a:ext cx="184558" cy="234891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3200"/>
              </a:p>
            </p:txBody>
          </p:sp>
          <p:sp>
            <p:nvSpPr>
              <p:cNvPr id="15" name="Овал 14">
                <a:extLst>
                  <a:ext uri="{FF2B5EF4-FFF2-40B4-BE49-F238E27FC236}">
                    <a16:creationId xmlns="" xmlns:a16="http://schemas.microsoft.com/office/drawing/2014/main" id="{73A7B8A8-594E-4CA9-8AFB-D82013588658}"/>
                  </a:ext>
                </a:extLst>
              </p:cNvPr>
              <p:cNvSpPr/>
              <p:nvPr/>
            </p:nvSpPr>
            <p:spPr>
              <a:xfrm>
                <a:off x="6729369" y="3157562"/>
                <a:ext cx="184558" cy="234891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3200"/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="" xmlns:a16="http://schemas.microsoft.com/office/drawing/2014/main" id="{0363BE5F-F62C-45D2-BB9E-1E85DF926F8B}"/>
                  </a:ext>
                </a:extLst>
              </p:cNvPr>
              <p:cNvSpPr/>
              <p:nvPr/>
            </p:nvSpPr>
            <p:spPr>
              <a:xfrm>
                <a:off x="6129553" y="3197924"/>
                <a:ext cx="184558" cy="234891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3200"/>
              </a:p>
            </p:txBody>
          </p:sp>
          <p:sp>
            <p:nvSpPr>
              <p:cNvPr id="13" name="Овал 12">
                <a:extLst>
                  <a:ext uri="{FF2B5EF4-FFF2-40B4-BE49-F238E27FC236}">
                    <a16:creationId xmlns="" xmlns:a16="http://schemas.microsoft.com/office/drawing/2014/main" id="{E462BEDE-C43D-4214-9038-34EC2BC6F6B0}"/>
                  </a:ext>
                </a:extLst>
              </p:cNvPr>
              <p:cNvSpPr/>
              <p:nvPr/>
            </p:nvSpPr>
            <p:spPr>
              <a:xfrm>
                <a:off x="5855515" y="5020432"/>
                <a:ext cx="184558" cy="234891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3200"/>
              </a:p>
            </p:txBody>
          </p:sp>
          <p:sp>
            <p:nvSpPr>
              <p:cNvPr id="11" name="Овал 10">
                <a:extLst>
                  <a:ext uri="{FF2B5EF4-FFF2-40B4-BE49-F238E27FC236}">
                    <a16:creationId xmlns="" xmlns:a16="http://schemas.microsoft.com/office/drawing/2014/main" id="{22D3DD3B-7DEC-4094-88C5-0115141CD88A}"/>
                  </a:ext>
                </a:extLst>
              </p:cNvPr>
              <p:cNvSpPr/>
              <p:nvPr/>
            </p:nvSpPr>
            <p:spPr>
              <a:xfrm>
                <a:off x="5561901" y="5008228"/>
                <a:ext cx="184558" cy="234891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3200"/>
              </a:p>
            </p:txBody>
          </p:sp>
          <p:sp>
            <p:nvSpPr>
              <p:cNvPr id="9" name="Овал 8">
                <a:extLst>
                  <a:ext uri="{FF2B5EF4-FFF2-40B4-BE49-F238E27FC236}">
                    <a16:creationId xmlns="" xmlns:a16="http://schemas.microsoft.com/office/drawing/2014/main" id="{F7C03920-5B79-4990-8938-9B2E249E28C3}"/>
                  </a:ext>
                </a:extLst>
              </p:cNvPr>
              <p:cNvSpPr/>
              <p:nvPr/>
            </p:nvSpPr>
            <p:spPr>
              <a:xfrm>
                <a:off x="5838736" y="3187817"/>
                <a:ext cx="176170" cy="241183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3200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="" xmlns:a16="http://schemas.microsoft.com/office/drawing/2014/main" id="{599E9A24-0F3D-4D28-A054-F7EBC78A2010}"/>
                  </a:ext>
                </a:extLst>
              </p:cNvPr>
              <p:cNvSpPr txBox="1"/>
              <p:nvPr/>
            </p:nvSpPr>
            <p:spPr>
              <a:xfrm>
                <a:off x="3143075" y="3044176"/>
                <a:ext cx="5905849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/>
                  <a:t>Делители числа 24: 2, 3, 4, 6, 8, 12, 24.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57EA1A45-7567-438F-BC74-E484582FDD7F}"/>
                  </a:ext>
                </a:extLst>
              </p:cNvPr>
              <p:cNvSpPr txBox="1"/>
              <p:nvPr/>
            </p:nvSpPr>
            <p:spPr>
              <a:xfrm>
                <a:off x="2885812" y="4860770"/>
                <a:ext cx="5905849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/>
                  <a:t>Делители числа 30: 2, 3, 5, 6, 10, 15, 30.</a:t>
                </a:r>
              </a:p>
            </p:txBody>
          </p:sp>
          <p:cxnSp>
            <p:nvCxnSpPr>
              <p:cNvPr id="17" name="Прямая со стрелкой 16">
                <a:extLst>
                  <a:ext uri="{FF2B5EF4-FFF2-40B4-BE49-F238E27FC236}">
                    <a16:creationId xmlns="" xmlns:a16="http://schemas.microsoft.com/office/drawing/2014/main" id="{FCA1FC7F-A076-4590-A8BD-6CD6270324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26821" y="3429000"/>
                <a:ext cx="343950" cy="48343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 стрелкой 20">
                <a:extLst>
                  <a:ext uri="{FF2B5EF4-FFF2-40B4-BE49-F238E27FC236}">
                    <a16:creationId xmlns="" xmlns:a16="http://schemas.microsoft.com/office/drawing/2014/main" id="{4B1C8953-A0FC-4687-B240-84D21566F1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21833" y="3429000"/>
                <a:ext cx="92278" cy="48343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 стрелкой 23">
                <a:extLst>
                  <a:ext uri="{FF2B5EF4-FFF2-40B4-BE49-F238E27FC236}">
                    <a16:creationId xmlns="" xmlns:a16="http://schemas.microsoft.com/office/drawing/2014/main" id="{A51966BB-53CB-4DA5-9711-252D8D638B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385418" y="3392454"/>
                <a:ext cx="436230" cy="51998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 стрелкой 26">
                <a:extLst>
                  <a:ext uri="{FF2B5EF4-FFF2-40B4-BE49-F238E27FC236}">
                    <a16:creationId xmlns="" xmlns:a16="http://schemas.microsoft.com/office/drawing/2014/main" id="{44789A93-AB0A-4534-AF7A-7B16105C55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54181" y="4260714"/>
                <a:ext cx="497748" cy="7475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 стрелкой 29">
                <a:extLst>
                  <a:ext uri="{FF2B5EF4-FFF2-40B4-BE49-F238E27FC236}">
                    <a16:creationId xmlns="" xmlns:a16="http://schemas.microsoft.com/office/drawing/2014/main" id="{807ACEA6-53F2-4015-84CF-8D8C160D03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47795" y="4297260"/>
                <a:ext cx="296414" cy="7231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 стрелкой 32">
                <a:extLst>
                  <a:ext uri="{FF2B5EF4-FFF2-40B4-BE49-F238E27FC236}">
                    <a16:creationId xmlns="" xmlns:a16="http://schemas.microsoft.com/office/drawing/2014/main" id="{BA9279B6-29F2-4540-B71C-A298BD911D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85418" y="4297260"/>
                <a:ext cx="152404" cy="67689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35" name="TextBox 34">
                <a:extLst>
                  <a:ext uri="{FF2B5EF4-FFF2-40B4-BE49-F238E27FC236}">
                    <a16:creationId xmlns="" xmlns:a16="http://schemas.microsoft.com/office/drawing/2014/main" id="{7FEF255D-EBA0-4F12-A799-894E8EDD54F3}"/>
                  </a:ext>
                </a:extLst>
              </p:cNvPr>
              <p:cNvSpPr txBox="1"/>
              <p:nvPr/>
            </p:nvSpPr>
            <p:spPr>
              <a:xfrm>
                <a:off x="5055767" y="3791551"/>
                <a:ext cx="2480673" cy="493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i="1" dirty="0"/>
                  <a:t>общий делитель</a:t>
                </a:r>
              </a:p>
            </p:txBody>
          </p:sp>
          <p:cxnSp>
            <p:nvCxnSpPr>
              <p:cNvPr id="39" name="Прямая со стрелкой 38">
                <a:extLst>
                  <a:ext uri="{FF2B5EF4-FFF2-40B4-BE49-F238E27FC236}">
                    <a16:creationId xmlns="" xmlns:a16="http://schemas.microsoft.com/office/drawing/2014/main" id="{F783833E-A7FE-4D5A-AC77-7BA376348A13}"/>
                  </a:ext>
                </a:extLst>
              </p:cNvPr>
              <p:cNvCxnSpPr/>
              <p:nvPr/>
            </p:nvCxnSpPr>
            <p:spPr>
              <a:xfrm flipH="1" flipV="1">
                <a:off x="6913927" y="3429000"/>
                <a:ext cx="736833" cy="66532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 стрелкой 40">
                <a:extLst>
                  <a:ext uri="{FF2B5EF4-FFF2-40B4-BE49-F238E27FC236}">
                    <a16:creationId xmlns="" xmlns:a16="http://schemas.microsoft.com/office/drawing/2014/main" id="{EBE75609-6690-4939-9D64-F67970BB93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30101" y="4316250"/>
                <a:ext cx="1020659" cy="657906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Box 42">
              <a:extLst>
                <a:ext uri="{FF2B5EF4-FFF2-40B4-BE49-F238E27FC236}">
                  <a16:creationId xmlns="" xmlns:a16="http://schemas.microsoft.com/office/drawing/2014/main" id="{B922A0E6-40FE-4354-B2B6-F914625D6DD8}"/>
                </a:ext>
              </a:extLst>
            </p:cNvPr>
            <p:cNvSpPr txBox="1"/>
            <p:nvPr/>
          </p:nvSpPr>
          <p:spPr>
            <a:xfrm>
              <a:off x="7608113" y="3860140"/>
              <a:ext cx="2999763" cy="909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i="1" dirty="0">
                  <a:solidFill>
                    <a:srgbClr val="FF0000"/>
                  </a:solidFill>
                </a:rPr>
                <a:t>наибольший общий делитель (НОД)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6366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538516-45A6-4B70-A692-5338C6D2D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378" y="257263"/>
            <a:ext cx="9875520" cy="631971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Сокращение дроби. 3 способ:</a:t>
            </a:r>
          </a:p>
        </p:txBody>
      </p:sp>
      <p:pic>
        <p:nvPicPr>
          <p:cNvPr id="4098" name="Picture 2" descr="https://stickerbase.ru/wp-content/uploads/2020/02/53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332" y="257263"/>
            <a:ext cx="1185099" cy="118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C8DC507D-98C1-49D1-A8D5-4ABB0441892F}"/>
              </a:ext>
            </a:extLst>
          </p:cNvPr>
          <p:cNvSpPr txBox="1">
            <a:spLocks/>
          </p:cNvSpPr>
          <p:nvPr/>
        </p:nvSpPr>
        <p:spPr>
          <a:xfrm>
            <a:off x="1155043" y="1239849"/>
            <a:ext cx="9758289" cy="631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/>
              <a:t>Разложить числитель и знаменатель на множители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="" xmlns:a16="http://schemas.microsoft.com/office/drawing/2014/main" id="{DC135E69-B870-4310-B0F6-4250788BFBDB}"/>
                  </a:ext>
                </a:extLst>
              </p:cNvPr>
              <p:cNvSpPr txBox="1"/>
              <p:nvPr/>
            </p:nvSpPr>
            <p:spPr>
              <a:xfrm>
                <a:off x="2078777" y="2681196"/>
                <a:ext cx="7910820" cy="10520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135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27</m:t>
                          </m:r>
                          <m:r>
                            <a:rPr lang="ru-R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∙5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  <m:r>
                            <a:rPr lang="ru-RU" sz="3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ru-R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ru-R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∙3∙5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ru-R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∙2∙2∙5</m:t>
                          </m:r>
                        </m:den>
                      </m:f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∙2</m:t>
                          </m:r>
                        </m:den>
                      </m:f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135E69-B870-4310-B0F6-4250788BF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8777" y="2681196"/>
                <a:ext cx="7910820" cy="105201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8816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B922DA2B-2C66-4875-91B9-69BFC922E12D}"/>
              </a:ext>
            </a:extLst>
          </p:cNvPr>
          <p:cNvSpPr/>
          <p:nvPr/>
        </p:nvSpPr>
        <p:spPr>
          <a:xfrm>
            <a:off x="3162650" y="3429000"/>
            <a:ext cx="7776594" cy="295779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F00F97-BD8F-4266-BD0F-29CFC9EB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83" y="232096"/>
            <a:ext cx="11633433" cy="850084"/>
          </a:xfrm>
        </p:spPr>
        <p:txBody>
          <a:bodyPr>
            <a:normAutofit/>
          </a:bodyPr>
          <a:lstStyle/>
          <a:p>
            <a:r>
              <a:rPr lang="ru-RU" sz="4000" dirty="0"/>
              <a:t>Приведение дробей к общему знаменателю: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BE50EF7E-4524-45A5-8932-1455F47D13C8}"/>
              </a:ext>
            </a:extLst>
          </p:cNvPr>
          <p:cNvSpPr/>
          <p:nvPr/>
        </p:nvSpPr>
        <p:spPr>
          <a:xfrm>
            <a:off x="430634" y="1120676"/>
            <a:ext cx="112720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Общий знаменатель </a:t>
            </a:r>
            <a:r>
              <a:rPr lang="ru-RU" sz="2400" dirty="0"/>
              <a:t>– это число всегда положительное, на которое делятся знаменатели данных дробей.</a:t>
            </a:r>
          </a:p>
          <a:p>
            <a:pPr algn="just"/>
            <a:r>
              <a:rPr lang="ru-RU" sz="2400" b="1" dirty="0"/>
              <a:t>Наименьший общий знаменатель </a:t>
            </a:r>
            <a:r>
              <a:rPr lang="ru-RU" sz="2400" dirty="0"/>
              <a:t>– это наименьшее положительное число, кратное знаменателям данных дробей.</a:t>
            </a:r>
          </a:p>
          <a:p>
            <a:pPr algn="just"/>
            <a:r>
              <a:rPr lang="ru-RU" sz="2400" b="1" dirty="0"/>
              <a:t>Дополнительный множитель </a:t>
            </a:r>
            <a:r>
              <a:rPr lang="ru-RU" sz="2400" dirty="0"/>
              <a:t>– это число, на которое надо умножить знаменатель дроби, чтобы получить новый знаменатель.</a:t>
            </a:r>
            <a:endParaRPr lang="ru-RU" sz="2400" b="0" dirty="0">
              <a:effectLst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BEFA917-167E-4E25-A3B1-22DD147F030F}"/>
              </a:ext>
            </a:extLst>
          </p:cNvPr>
          <p:cNvSpPr/>
          <p:nvPr/>
        </p:nvSpPr>
        <p:spPr>
          <a:xfrm>
            <a:off x="3296874" y="3986193"/>
            <a:ext cx="75081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buFont typeface="+mj-lt"/>
              <a:buAutoNum type="arabicPeriod"/>
            </a:pPr>
            <a:r>
              <a:rPr lang="ru-RU" sz="2400" dirty="0"/>
              <a:t>Найти наименьший общий знаменатель дробей.</a:t>
            </a:r>
          </a:p>
          <a:p>
            <a:pPr indent="457200" algn="just">
              <a:buFont typeface="+mj-lt"/>
              <a:buAutoNum type="arabicPeriod"/>
            </a:pPr>
            <a:r>
              <a:rPr lang="ru-RU" sz="2400" dirty="0"/>
              <a:t>Разделить наименьший общий знаменатель на знаменатели данных дробей, то есть найти для каждой дроби дополнительный множитель.</a:t>
            </a:r>
          </a:p>
          <a:p>
            <a:pPr indent="457200" algn="just">
              <a:buFont typeface="+mj-lt"/>
              <a:buAutoNum type="arabicPeriod"/>
            </a:pPr>
            <a:r>
              <a:rPr lang="ru-RU" sz="2400" dirty="0"/>
              <a:t>Умножить числитель и знаменатель каждой дроби на ее дополнительный множитель.</a:t>
            </a:r>
            <a:endParaRPr lang="ru-RU" sz="2400" b="0" i="0" dirty="0">
              <a:effectLst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62B9CEAA-6EA8-473B-B071-9962EEA684E2}"/>
              </a:ext>
            </a:extLst>
          </p:cNvPr>
          <p:cNvSpPr txBox="1">
            <a:spLocks/>
          </p:cNvSpPr>
          <p:nvPr/>
        </p:nvSpPr>
        <p:spPr>
          <a:xfrm>
            <a:off x="5767082" y="3328694"/>
            <a:ext cx="2576437" cy="850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/>
              <a:t>Алгоритм:</a:t>
            </a:r>
          </a:p>
        </p:txBody>
      </p:sp>
      <p:pic>
        <p:nvPicPr>
          <p:cNvPr id="5122" name="Picture 2" descr="https://stickerbase.ru/wp-content/uploads/2020/02/53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82" y="3499760"/>
            <a:ext cx="3007075" cy="300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76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321</TotalTime>
  <Words>567</Words>
  <Application>Microsoft Office PowerPoint</Application>
  <PresentationFormat>Широкоэкранный</PresentationFormat>
  <Paragraphs>78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Cambria Math</vt:lpstr>
      <vt:lpstr>Corbel</vt:lpstr>
      <vt:lpstr>Базис</vt:lpstr>
      <vt:lpstr>Алгоритмы выполнения</vt:lpstr>
      <vt:lpstr>Перевод смешанного числа в неправильную дробь:</vt:lpstr>
      <vt:lpstr>Перевод неправильной дроби в смешанное число:</vt:lpstr>
      <vt:lpstr>Основное свойство дроби:</vt:lpstr>
      <vt:lpstr>Сокращение дроби:</vt:lpstr>
      <vt:lpstr>Сокращение дроби. 1 способ:</vt:lpstr>
      <vt:lpstr>Сокращение дроби. 2 способ:</vt:lpstr>
      <vt:lpstr>Сокращение дроби. 3 способ:</vt:lpstr>
      <vt:lpstr>Приведение дробей к общему знаменателю:</vt:lpstr>
      <vt:lpstr>Приведение дробей к общему знаменателю:</vt:lpstr>
      <vt:lpstr>Сложение и вычитание дробей с одинаковыми знаменателями</vt:lpstr>
      <vt:lpstr>Сложение и вычитание дробей с разными знаменателями</vt:lpstr>
      <vt:lpstr>Умножение дроби на натуральное число:</vt:lpstr>
      <vt:lpstr>Умножение дроби на дробь:</vt:lpstr>
      <vt:lpstr>Деление дроби на дробь:</vt:lpstr>
      <vt:lpstr>Деление дроби с натуральным числом:</vt:lpstr>
      <vt:lpstr>Конец!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Алгоритмы выполнения</dc:title>
  <dc:creator>teacher</dc:creator>
  <cp:lastModifiedBy>Учетная запись Майкрософт</cp:lastModifiedBy>
  <cp:revision>29</cp:revision>
  <dcterms:created xsi:type="dcterms:W3CDTF">2024-01-20T05:24:25Z</dcterms:created>
  <dcterms:modified xsi:type="dcterms:W3CDTF">2024-02-03T14:22:54Z</dcterms:modified>
</cp:coreProperties>
</file>