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6" r:id="rId7"/>
    <p:sldId id="261" r:id="rId8"/>
    <p:sldId id="262" r:id="rId9"/>
    <p:sldId id="263" r:id="rId10"/>
    <p:sldId id="264" r:id="rId11"/>
    <p:sldId id="265" r:id="rId12"/>
    <p:sldId id="266" r:id="rId13"/>
    <p:sldId id="267" r:id="rId14"/>
    <p:sldId id="268" r:id="rId15"/>
    <p:sldId id="269" r:id="rId16"/>
    <p:sldId id="270" r:id="rId17"/>
    <p:sldId id="273" r:id="rId18"/>
    <p:sldId id="274" r:id="rId19"/>
    <p:sldId id="275" r:id="rId20"/>
    <p:sldId id="271" r:id="rId21"/>
    <p:sldId id="272"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73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4715E9-C977-4FC9-942C-E668E874A9E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F053539B-28E4-49B2-85EF-9D808B1CE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1ACB8B3-8D3D-4E80-ADD9-14994FB541E9}"/>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6B44F1BF-AEB8-4D51-BCE6-4DADC5C5885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22C5891-F2BC-4439-94F2-5E45B028D758}"/>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1155496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B2322D-8622-4D5B-AE0A-37EBDAEF8CD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76F409E0-F6B1-4335-B180-B3C30BAF691A}"/>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18ABF5A-8A80-499A-8FB8-F91888B568EB}"/>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3E7066AA-7465-493D-8D29-CE0BE9E4CF9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C7D60D8-D874-4DCE-A525-EA4A73E1AB48}"/>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889441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B2AD6500-C208-4285-A1F3-35EA9DE516F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6E958CC-BAC5-4CBF-93A4-4387A7C4814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9EDBCE2-EC70-4F85-A1C3-0B1A6EA2320E}"/>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3C2602F7-3EE7-49B8-9C9C-AB0216F724E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ECBDA1C-CADC-4391-8A15-647662AB635B}"/>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1763741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D2264E1-2AD9-4C6D-B2E2-98DB92744EDA}"/>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3BF07EA-9A69-4A8B-93C8-A7B479391CA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28789D4-8DF9-4CFE-8979-9C594FBBC7E5}"/>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AA1262BD-FC03-410E-9C8E-ED79FCD5C42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1041B68-8F9C-4B8A-B55E-5903C0969095}"/>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3280367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B0C2AAF-7D0A-4EE6-B1DD-7DA8B78A83C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55FC5FD6-DD91-497F-A67F-C74F7B8452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AB8E551-D6C3-473C-9729-4D1EE0757D68}"/>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CEFD0B93-22A7-4516-968C-53C9E599E34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42D5EA9-4372-4AAC-A31F-00CB0653ABF5}"/>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919259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BF2876F-7E22-4385-8C00-07D9D477E2B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37D594C-A190-4238-BF79-3A95F88EE59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23241E2-2B2B-4664-8F5D-97D8AE23DF28}"/>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B099F49B-AEC1-4070-8FDD-437889DB54D9}"/>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6" name="Нижний колонтитул 5">
            <a:extLst>
              <a:ext uri="{FF2B5EF4-FFF2-40B4-BE49-F238E27FC236}">
                <a16:creationId xmlns:a16="http://schemas.microsoft.com/office/drawing/2014/main" id="{C175E2AE-0EC1-40C1-A685-371680FD1D2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3F92EEE-10C1-4B3B-87C5-F8B2347EC40C}"/>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4276935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193BF87-9B46-4213-B4A1-5779D5BB78A0}"/>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FA6D75B6-37E9-460D-A998-4FEA5CC4BE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B0ABA8D2-7126-4A9B-A7DC-9AAB4B061CA3}"/>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40884FA-E6C0-40CC-BCA1-9BA60C0B25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BB6EC68-9604-450E-B3D0-F10E4B27955A}"/>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F3A9E894-4CFB-4D4D-A837-A4875E344A90}"/>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8" name="Нижний колонтитул 7">
            <a:extLst>
              <a:ext uri="{FF2B5EF4-FFF2-40B4-BE49-F238E27FC236}">
                <a16:creationId xmlns:a16="http://schemas.microsoft.com/office/drawing/2014/main" id="{A4CF51B0-DC6F-47B7-9E4B-6D9D053795B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EFB84442-FD6B-48B9-BAB9-F4C39606D931}"/>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3986440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4ACDA1-909F-4F68-8F3A-38D84674DA5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D458C67-1FFF-40E9-B279-DB89BCAC9598}"/>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4" name="Нижний колонтитул 3">
            <a:extLst>
              <a:ext uri="{FF2B5EF4-FFF2-40B4-BE49-F238E27FC236}">
                <a16:creationId xmlns:a16="http://schemas.microsoft.com/office/drawing/2014/main" id="{03D49251-ACFE-4F93-965B-A844D680AFB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4CAB488-F106-4612-8935-D906FD466AB4}"/>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1079521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4FB4D75-B45C-45AD-A7FD-0F1A1A598179}"/>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3" name="Нижний колонтитул 2">
            <a:extLst>
              <a:ext uri="{FF2B5EF4-FFF2-40B4-BE49-F238E27FC236}">
                <a16:creationId xmlns:a16="http://schemas.microsoft.com/office/drawing/2014/main" id="{F1C5FF60-15FF-46E8-AFE2-8A836D3CDEE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818963CB-D5E3-4F29-B286-0DD554DCE3F5}"/>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3581083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0DD714-62D0-4808-91C9-490D87D99CF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BA8019E0-05F9-49E8-AC39-6AF71892AA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525D397B-B0D3-47DA-BFEA-2ACDDDF01F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61BCB30-F2D1-4FE0-ADBC-747570750AD6}"/>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6" name="Нижний колонтитул 5">
            <a:extLst>
              <a:ext uri="{FF2B5EF4-FFF2-40B4-BE49-F238E27FC236}">
                <a16:creationId xmlns:a16="http://schemas.microsoft.com/office/drawing/2014/main" id="{85373A6A-8836-486E-9CB7-3DDF0640202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241F518-F916-4206-9546-A15898AD2061}"/>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164322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DF687CC-E6DD-4984-BAA0-D4EA075CF91A}"/>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4B75482-A0F1-4171-9919-089E13277F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6A1BCD13-08B0-4EE6-86CB-835779598A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E4C7D8A-98F4-4D59-9700-7D4317E25693}"/>
              </a:ext>
            </a:extLst>
          </p:cNvPr>
          <p:cNvSpPr>
            <a:spLocks noGrp="1"/>
          </p:cNvSpPr>
          <p:nvPr>
            <p:ph type="dt" sz="half" idx="10"/>
          </p:nvPr>
        </p:nvSpPr>
        <p:spPr/>
        <p:txBody>
          <a:bodyPr/>
          <a:lstStyle/>
          <a:p>
            <a:fld id="{2D2EB431-8B3F-4466-BD27-EC32C93F6AD4}" type="datetimeFigureOut">
              <a:rPr lang="ru-RU" smtClean="0"/>
              <a:t>11.03.2024</a:t>
            </a:fld>
            <a:endParaRPr lang="ru-RU"/>
          </a:p>
        </p:txBody>
      </p:sp>
      <p:sp>
        <p:nvSpPr>
          <p:cNvPr id="6" name="Нижний колонтитул 5">
            <a:extLst>
              <a:ext uri="{FF2B5EF4-FFF2-40B4-BE49-F238E27FC236}">
                <a16:creationId xmlns:a16="http://schemas.microsoft.com/office/drawing/2014/main" id="{BC1F8334-BB62-4FD8-B777-23A072E64C5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2F6AA3D-3661-449A-BF31-59F48564AD3A}"/>
              </a:ext>
            </a:extLst>
          </p:cNvPr>
          <p:cNvSpPr>
            <a:spLocks noGrp="1"/>
          </p:cNvSpPr>
          <p:nvPr>
            <p:ph type="sldNum" sz="quarter" idx="12"/>
          </p:nvPr>
        </p:nvSpPr>
        <p:spPr/>
        <p:txBody>
          <a:bodyPr/>
          <a:lstStyle/>
          <a:p>
            <a:fld id="{3C72A13B-9564-4AC2-A286-B5484B0A9DBA}" type="slidenum">
              <a:rPr lang="ru-RU" smtClean="0"/>
              <a:t>‹#›</a:t>
            </a:fld>
            <a:endParaRPr lang="ru-RU"/>
          </a:p>
        </p:txBody>
      </p:sp>
    </p:spTree>
    <p:extLst>
      <p:ext uri="{BB962C8B-B14F-4D97-AF65-F5344CB8AC3E}">
        <p14:creationId xmlns:p14="http://schemas.microsoft.com/office/powerpoint/2010/main" val="1827618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0AFBC49-9461-422C-88ED-2E987777C6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949FCE8-C040-473B-8EEF-765BC321CA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C449010-5B48-4BCF-B749-4049BA4C91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2EB431-8B3F-4466-BD27-EC32C93F6AD4}" type="datetimeFigureOut">
              <a:rPr lang="ru-RU" smtClean="0"/>
              <a:t>11.03.2024</a:t>
            </a:fld>
            <a:endParaRPr lang="ru-RU"/>
          </a:p>
        </p:txBody>
      </p:sp>
      <p:sp>
        <p:nvSpPr>
          <p:cNvPr id="5" name="Нижний колонтитул 4">
            <a:extLst>
              <a:ext uri="{FF2B5EF4-FFF2-40B4-BE49-F238E27FC236}">
                <a16:creationId xmlns:a16="http://schemas.microsoft.com/office/drawing/2014/main" id="{1201D358-02D4-404A-8B10-CAF5689915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4BE1F88C-DD3E-40C9-AD3B-19E4716E0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72A13B-9564-4AC2-A286-B5484B0A9DBA}" type="slidenum">
              <a:rPr lang="ru-RU" smtClean="0"/>
              <a:t>‹#›</a:t>
            </a:fld>
            <a:endParaRPr lang="ru-RU"/>
          </a:p>
        </p:txBody>
      </p:sp>
    </p:spTree>
    <p:extLst>
      <p:ext uri="{BB962C8B-B14F-4D97-AF65-F5344CB8AC3E}">
        <p14:creationId xmlns:p14="http://schemas.microsoft.com/office/powerpoint/2010/main" val="1770240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5F592C1-EB9B-4CD3-9DBE-1663CD415792}"/>
              </a:ext>
            </a:extLst>
          </p:cNvPr>
          <p:cNvSpPr>
            <a:spLocks noGrp="1"/>
          </p:cNvSpPr>
          <p:nvPr>
            <p:ph type="ctrTitle"/>
          </p:nvPr>
        </p:nvSpPr>
        <p:spPr>
          <a:xfrm>
            <a:off x="1024164" y="310717"/>
            <a:ext cx="10365885" cy="1526961"/>
          </a:xfrm>
          <a:solidFill>
            <a:srgbClr val="FFFF00"/>
          </a:solidFill>
        </p:spPr>
        <p:txBody>
          <a:bodyPr>
            <a:noAutofit/>
          </a:bodyPr>
          <a:lstStyle/>
          <a:p>
            <a:r>
              <a:rPr lang="ru-RU" sz="4800" b="1" dirty="0">
                <a:solidFill>
                  <a:srgbClr val="0070C0"/>
                </a:solidFill>
              </a:rPr>
              <a:t>Разговоры о важном.</a:t>
            </a:r>
            <a:br>
              <a:rPr lang="ru-RU" sz="4800" b="1" dirty="0">
                <a:solidFill>
                  <a:srgbClr val="0070C0"/>
                </a:solidFill>
              </a:rPr>
            </a:br>
            <a:r>
              <a:rPr lang="ru-RU" sz="4800" b="1" dirty="0">
                <a:solidFill>
                  <a:srgbClr val="0070C0"/>
                </a:solidFill>
              </a:rPr>
              <a:t>Как найти своё место в обществе?</a:t>
            </a:r>
          </a:p>
        </p:txBody>
      </p:sp>
      <p:sp>
        <p:nvSpPr>
          <p:cNvPr id="3" name="Подзаголовок 2">
            <a:extLst>
              <a:ext uri="{FF2B5EF4-FFF2-40B4-BE49-F238E27FC236}">
                <a16:creationId xmlns:a16="http://schemas.microsoft.com/office/drawing/2014/main" id="{6EEEA5C4-8F19-4B8F-A088-3E18B5A594C8}"/>
              </a:ext>
            </a:extLst>
          </p:cNvPr>
          <p:cNvSpPr>
            <a:spLocks noGrp="1"/>
          </p:cNvSpPr>
          <p:nvPr>
            <p:ph type="subTitle" idx="1"/>
          </p:nvPr>
        </p:nvSpPr>
        <p:spPr>
          <a:xfrm>
            <a:off x="6666857" y="2130641"/>
            <a:ext cx="4723192" cy="4199137"/>
          </a:xfrm>
          <a:solidFill>
            <a:srgbClr val="00B0F0"/>
          </a:solidFill>
        </p:spPr>
        <p:txBody>
          <a:bodyPr>
            <a:normAutofit/>
          </a:bodyPr>
          <a:lstStyle/>
          <a:p>
            <a:r>
              <a:rPr lang="ru-RU" sz="2000" b="1" i="1" dirty="0">
                <a:latin typeface="Times New Roman" panose="02020603050405020304" pitchFamily="18" charset="0"/>
                <a:cs typeface="Times New Roman" panose="02020603050405020304" pitchFamily="18" charset="0"/>
              </a:rPr>
              <a:t>Презентацию подготовила:</a:t>
            </a:r>
          </a:p>
          <a:p>
            <a:r>
              <a:rPr lang="ru-RU" sz="2000" i="1" dirty="0" smtClean="0">
                <a:latin typeface="Times New Roman" panose="02020603050405020304" pitchFamily="18" charset="0"/>
                <a:cs typeface="Times New Roman" panose="02020603050405020304" pitchFamily="18" charset="0"/>
              </a:rPr>
              <a:t>Тимофеева Марина Львовна,</a:t>
            </a:r>
            <a:endParaRPr lang="ru-RU" sz="2000" i="1" dirty="0">
              <a:latin typeface="Times New Roman" panose="02020603050405020304" pitchFamily="18" charset="0"/>
              <a:cs typeface="Times New Roman" panose="02020603050405020304" pitchFamily="18" charset="0"/>
            </a:endParaRPr>
          </a:p>
          <a:p>
            <a:r>
              <a:rPr lang="ru-RU" sz="2000" i="1" dirty="0">
                <a:latin typeface="Times New Roman" panose="02020603050405020304" pitchFamily="18" charset="0"/>
                <a:cs typeface="Times New Roman" panose="02020603050405020304" pitchFamily="18" charset="0"/>
              </a:rPr>
              <a:t>учитель  </a:t>
            </a:r>
            <a:r>
              <a:rPr lang="ru-RU" sz="2000" i="1" dirty="0" smtClean="0">
                <a:latin typeface="Times New Roman" panose="02020603050405020304" pitchFamily="18" charset="0"/>
                <a:cs typeface="Times New Roman" panose="02020603050405020304" pitchFamily="18" charset="0"/>
              </a:rPr>
              <a:t>технологии и ИЗО</a:t>
            </a:r>
            <a:endParaRPr lang="ru-RU" sz="2000" i="1" dirty="0">
              <a:latin typeface="Times New Roman" panose="02020603050405020304" pitchFamily="18" charset="0"/>
              <a:cs typeface="Times New Roman" panose="02020603050405020304" pitchFamily="18" charset="0"/>
            </a:endParaRPr>
          </a:p>
          <a:p>
            <a:r>
              <a:rPr lang="ru-RU" sz="2000" i="1" dirty="0" smtClean="0">
                <a:latin typeface="Times New Roman" panose="02020603050405020304" pitchFamily="18" charset="0"/>
                <a:cs typeface="Times New Roman" panose="02020603050405020304" pitchFamily="18" charset="0"/>
              </a:rPr>
              <a:t>МБОУ СОШ </a:t>
            </a:r>
            <a:r>
              <a:rPr lang="ru-RU" sz="2000" i="1" dirty="0">
                <a:latin typeface="Times New Roman" panose="02020603050405020304" pitchFamily="18" charset="0"/>
                <a:cs typeface="Times New Roman" panose="02020603050405020304" pitchFamily="18" charset="0"/>
              </a:rPr>
              <a:t>№ 1</a:t>
            </a:r>
            <a:r>
              <a:rPr lang="ru-RU" sz="2000" i="1" dirty="0" smtClean="0">
                <a:latin typeface="Times New Roman" panose="02020603050405020304" pitchFamily="18" charset="0"/>
                <a:cs typeface="Times New Roman" panose="02020603050405020304" pitchFamily="18" charset="0"/>
              </a:rPr>
              <a:t> им. Н.Н. Яковлева</a:t>
            </a:r>
          </a:p>
          <a:p>
            <a:r>
              <a:rPr lang="ru-RU" sz="2000" i="1" dirty="0" smtClean="0">
                <a:latin typeface="Times New Roman" panose="02020603050405020304" pitchFamily="18" charset="0"/>
                <a:cs typeface="Times New Roman" panose="02020603050405020304" pitchFamily="18" charset="0"/>
              </a:rPr>
              <a:t>РС(Я) г. </a:t>
            </a:r>
            <a:r>
              <a:rPr lang="ru-RU" sz="2000" i="1" dirty="0" err="1" smtClean="0">
                <a:latin typeface="Times New Roman" panose="02020603050405020304" pitchFamily="18" charset="0"/>
                <a:cs typeface="Times New Roman" panose="02020603050405020304" pitchFamily="18" charset="0"/>
              </a:rPr>
              <a:t>Олекминск</a:t>
            </a:r>
            <a:endParaRPr lang="ru-RU" sz="2000" i="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188842" y="1904908"/>
            <a:ext cx="4754757" cy="4830429"/>
          </a:xfrm>
          <a:prstGeom prst="rect">
            <a:avLst/>
          </a:prstGeom>
        </p:spPr>
      </p:pic>
    </p:spTree>
    <p:extLst>
      <p:ext uri="{BB962C8B-B14F-4D97-AF65-F5344CB8AC3E}">
        <p14:creationId xmlns:p14="http://schemas.microsoft.com/office/powerpoint/2010/main" val="3850993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BE8523-DA42-4E50-B28F-ECBCA65FAF85}"/>
              </a:ext>
            </a:extLst>
          </p:cNvPr>
          <p:cNvSpPr>
            <a:spLocks noGrp="1"/>
          </p:cNvSpPr>
          <p:nvPr>
            <p:ph type="title"/>
          </p:nvPr>
        </p:nvSpPr>
        <p:spPr>
          <a:solidFill>
            <a:srgbClr val="92D050"/>
          </a:solidFill>
        </p:spPr>
        <p:txBody>
          <a:bodyPr>
            <a:normAutofit/>
          </a:bodyPr>
          <a:lstStyle/>
          <a:p>
            <a:pPr algn="ctr"/>
            <a:r>
              <a:rPr lang="ru-RU" sz="3200" b="0" i="0" u="none" strike="noStrike" baseline="0" dirty="0">
                <a:solidFill>
                  <a:srgbClr val="000000"/>
                </a:solidFill>
                <a:latin typeface="Times New Roman" panose="02020603050405020304" pitchFamily="18" charset="0"/>
              </a:rPr>
              <a:t>Как вы думаете, какими качествами обладает человек, который верен своему призванию, своей профессии? </a:t>
            </a:r>
            <a:endParaRPr lang="ru-RU" sz="3200" dirty="0"/>
          </a:p>
        </p:txBody>
      </p:sp>
      <p:pic>
        <p:nvPicPr>
          <p:cNvPr id="5" name="Объект 4">
            <a:extLst>
              <a:ext uri="{FF2B5EF4-FFF2-40B4-BE49-F238E27FC236}">
                <a16:creationId xmlns:a16="http://schemas.microsoft.com/office/drawing/2014/main" id="{153F88F7-5B9B-40BD-B7D4-8FB744E2B255}"/>
              </a:ext>
            </a:extLst>
          </p:cNvPr>
          <p:cNvPicPr>
            <a:picLocks noGrp="1" noChangeAspect="1"/>
          </p:cNvPicPr>
          <p:nvPr>
            <p:ph idx="1"/>
          </p:nvPr>
        </p:nvPicPr>
        <p:blipFill>
          <a:blip r:embed="rId2"/>
          <a:stretch>
            <a:fillRect/>
          </a:stretch>
        </p:blipFill>
        <p:spPr>
          <a:xfrm>
            <a:off x="1643848" y="1944210"/>
            <a:ext cx="8904303" cy="4128116"/>
          </a:xfrm>
        </p:spPr>
      </p:pic>
    </p:spTree>
    <p:extLst>
      <p:ext uri="{BB962C8B-B14F-4D97-AF65-F5344CB8AC3E}">
        <p14:creationId xmlns:p14="http://schemas.microsoft.com/office/powerpoint/2010/main" val="1248895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847E9E7-9376-4313-B0F3-0BFDA206224A}"/>
              </a:ext>
            </a:extLst>
          </p:cNvPr>
          <p:cNvSpPr>
            <a:spLocks noGrp="1"/>
          </p:cNvSpPr>
          <p:nvPr>
            <p:ph type="title"/>
          </p:nvPr>
        </p:nvSpPr>
        <p:spPr>
          <a:solidFill>
            <a:srgbClr val="FFFF00"/>
          </a:solidFill>
        </p:spPr>
        <p:txBody>
          <a:bodyPr>
            <a:normAutofit/>
          </a:bodyPr>
          <a:lstStyle/>
          <a:p>
            <a:pPr algn="ctr"/>
            <a:r>
              <a:rPr lang="ru-RU" sz="3200" b="0" i="0" u="none" strike="noStrike" baseline="0" dirty="0">
                <a:solidFill>
                  <a:srgbClr val="000000"/>
                </a:solidFill>
                <a:latin typeface="Times New Roman" panose="02020603050405020304" pitchFamily="18" charset="0"/>
              </a:rPr>
              <a:t>А теперь послушайте басню Л.Н. Толстого. Каким показан главный герой? Какой он? Чему учит эта басня? </a:t>
            </a:r>
            <a:endParaRPr lang="ru-RU" sz="3200" dirty="0"/>
          </a:p>
        </p:txBody>
      </p:sp>
      <p:pic>
        <p:nvPicPr>
          <p:cNvPr id="5" name="Объект 4">
            <a:extLst>
              <a:ext uri="{FF2B5EF4-FFF2-40B4-BE49-F238E27FC236}">
                <a16:creationId xmlns:a16="http://schemas.microsoft.com/office/drawing/2014/main" id="{9E704E46-2413-4B55-8CA6-E08FA0DF1EE6}"/>
              </a:ext>
            </a:extLst>
          </p:cNvPr>
          <p:cNvPicPr>
            <a:picLocks noGrp="1" noChangeAspect="1"/>
          </p:cNvPicPr>
          <p:nvPr>
            <p:ph idx="1"/>
          </p:nvPr>
        </p:nvPicPr>
        <p:blipFill rotWithShape="1">
          <a:blip r:embed="rId2"/>
          <a:srcRect l="3821" t="6806" r="3761" b="5260"/>
          <a:stretch/>
        </p:blipFill>
        <p:spPr>
          <a:xfrm>
            <a:off x="1766655" y="1775534"/>
            <a:ext cx="8788893" cy="4589755"/>
          </a:xfrm>
          <a:prstGeom prst="rect">
            <a:avLst/>
          </a:prstGeom>
        </p:spPr>
      </p:pic>
    </p:spTree>
    <p:extLst>
      <p:ext uri="{BB962C8B-B14F-4D97-AF65-F5344CB8AC3E}">
        <p14:creationId xmlns:p14="http://schemas.microsoft.com/office/powerpoint/2010/main" val="2222269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058C24B-2754-4035-BC38-C2539D33A6B3}"/>
              </a:ext>
            </a:extLst>
          </p:cNvPr>
          <p:cNvSpPr>
            <a:spLocks noGrp="1"/>
          </p:cNvSpPr>
          <p:nvPr>
            <p:ph type="title"/>
          </p:nvPr>
        </p:nvSpPr>
        <p:spPr>
          <a:solidFill>
            <a:srgbClr val="FFFF00"/>
          </a:solidFill>
        </p:spPr>
        <p:txBody>
          <a:bodyPr>
            <a:normAutofit/>
          </a:bodyPr>
          <a:lstStyle/>
          <a:p>
            <a:pPr algn="ctr"/>
            <a:r>
              <a:rPr lang="ru-RU" sz="2400" b="0" i="0" u="none" strike="noStrike" baseline="0" dirty="0">
                <a:solidFill>
                  <a:srgbClr val="000000"/>
                </a:solidFill>
                <a:latin typeface="Times New Roman" panose="02020603050405020304" pitchFamily="18" charset="0"/>
              </a:rPr>
              <a:t>Герой трудится бескорыстно, он не думает о каких-то выгодах для себя. Ведь надо успеть в своей жизни сделать побольше хороших дел, чтобы потомки потом о тебе вспоминали добрым словом и гордились тобой. </a:t>
            </a:r>
            <a:endParaRPr lang="ru-RU" sz="2400" dirty="0"/>
          </a:p>
        </p:txBody>
      </p:sp>
      <p:pic>
        <p:nvPicPr>
          <p:cNvPr id="4" name="Объект 3">
            <a:extLst>
              <a:ext uri="{FF2B5EF4-FFF2-40B4-BE49-F238E27FC236}">
                <a16:creationId xmlns:a16="http://schemas.microsoft.com/office/drawing/2014/main" id="{32ACEAE5-ED46-4BDD-802B-D915FF2B89A2}"/>
              </a:ext>
            </a:extLst>
          </p:cNvPr>
          <p:cNvPicPr>
            <a:picLocks noGrp="1" noChangeAspect="1"/>
          </p:cNvPicPr>
          <p:nvPr>
            <p:ph idx="1"/>
          </p:nvPr>
        </p:nvPicPr>
        <p:blipFill rotWithShape="1">
          <a:blip r:embed="rId2"/>
          <a:srcRect r="3139"/>
          <a:stretch/>
        </p:blipFill>
        <p:spPr>
          <a:xfrm>
            <a:off x="838200" y="1943523"/>
            <a:ext cx="4941163" cy="4324111"/>
          </a:xfrm>
          <a:prstGeom prst="rect">
            <a:avLst/>
          </a:prstGeom>
        </p:spPr>
      </p:pic>
      <p:pic>
        <p:nvPicPr>
          <p:cNvPr id="5" name="Рисунок 4">
            <a:extLst>
              <a:ext uri="{FF2B5EF4-FFF2-40B4-BE49-F238E27FC236}">
                <a16:creationId xmlns:a16="http://schemas.microsoft.com/office/drawing/2014/main" id="{BD53E3D1-603A-43E6-BEF5-104259B97043}"/>
              </a:ext>
            </a:extLst>
          </p:cNvPr>
          <p:cNvPicPr>
            <a:picLocks noChangeAspect="1"/>
          </p:cNvPicPr>
          <p:nvPr/>
        </p:nvPicPr>
        <p:blipFill rotWithShape="1">
          <a:blip r:embed="rId3"/>
          <a:srcRect l="5336"/>
          <a:stretch/>
        </p:blipFill>
        <p:spPr>
          <a:xfrm>
            <a:off x="5930283" y="1943522"/>
            <a:ext cx="5423517" cy="4324111"/>
          </a:xfrm>
          <a:prstGeom prst="rect">
            <a:avLst/>
          </a:prstGeom>
        </p:spPr>
      </p:pic>
    </p:spTree>
    <p:extLst>
      <p:ext uri="{BB962C8B-B14F-4D97-AF65-F5344CB8AC3E}">
        <p14:creationId xmlns:p14="http://schemas.microsoft.com/office/powerpoint/2010/main" val="350906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010131E-9FA8-4E54-8929-063BCF5DECFB}"/>
              </a:ext>
            </a:extLst>
          </p:cNvPr>
          <p:cNvSpPr>
            <a:spLocks noGrp="1"/>
          </p:cNvSpPr>
          <p:nvPr>
            <p:ph type="title"/>
          </p:nvPr>
        </p:nvSpPr>
        <p:spPr>
          <a:xfrm>
            <a:off x="838200" y="365125"/>
            <a:ext cx="10515600" cy="984281"/>
          </a:xfrm>
          <a:solidFill>
            <a:srgbClr val="FFFF00"/>
          </a:solidFill>
        </p:spPr>
        <p:txBody>
          <a:bodyPr>
            <a:normAutofit/>
          </a:bodyPr>
          <a:lstStyle/>
          <a:p>
            <a:pPr algn="ctr"/>
            <a:r>
              <a:rPr lang="ru-RU" sz="4000" b="0" i="0" u="none" strike="noStrike" baseline="0" dirty="0">
                <a:solidFill>
                  <a:srgbClr val="000000"/>
                </a:solidFill>
                <a:latin typeface="Times New Roman" panose="02020603050405020304" pitchFamily="18" charset="0"/>
              </a:rPr>
              <a:t>А что МЫ можем сделать с вами уже сейчас? </a:t>
            </a:r>
            <a:endParaRPr lang="ru-RU" sz="4000" dirty="0"/>
          </a:p>
        </p:txBody>
      </p:sp>
      <p:pic>
        <p:nvPicPr>
          <p:cNvPr id="4" name="Объект 3">
            <a:extLst>
              <a:ext uri="{FF2B5EF4-FFF2-40B4-BE49-F238E27FC236}">
                <a16:creationId xmlns:a16="http://schemas.microsoft.com/office/drawing/2014/main" id="{005F35BD-9D26-4418-B692-E809084A53F4}"/>
              </a:ext>
            </a:extLst>
          </p:cNvPr>
          <p:cNvPicPr>
            <a:picLocks noGrp="1" noChangeAspect="1"/>
          </p:cNvPicPr>
          <p:nvPr>
            <p:ph idx="1"/>
          </p:nvPr>
        </p:nvPicPr>
        <p:blipFill rotWithShape="1">
          <a:blip r:embed="rId2"/>
          <a:srcRect r="13658"/>
          <a:stretch/>
        </p:blipFill>
        <p:spPr>
          <a:xfrm>
            <a:off x="135673" y="1349406"/>
            <a:ext cx="4291138" cy="4220764"/>
          </a:xfrm>
          <a:prstGeom prst="rect">
            <a:avLst/>
          </a:prstGeom>
        </p:spPr>
      </p:pic>
      <p:pic>
        <p:nvPicPr>
          <p:cNvPr id="3" name="Рисунок 2"/>
          <p:cNvPicPr>
            <a:picLocks noChangeAspect="1"/>
          </p:cNvPicPr>
          <p:nvPr/>
        </p:nvPicPr>
        <p:blipFill>
          <a:blip r:embed="rId3"/>
          <a:stretch>
            <a:fillRect/>
          </a:stretch>
        </p:blipFill>
        <p:spPr>
          <a:xfrm>
            <a:off x="4426811" y="2045471"/>
            <a:ext cx="3285694" cy="4799485"/>
          </a:xfrm>
          <a:prstGeom prst="rect">
            <a:avLst/>
          </a:prstGeom>
        </p:spPr>
      </p:pic>
      <p:pic>
        <p:nvPicPr>
          <p:cNvPr id="6" name="Рисунок 5"/>
          <p:cNvPicPr>
            <a:picLocks noChangeAspect="1"/>
          </p:cNvPicPr>
          <p:nvPr/>
        </p:nvPicPr>
        <p:blipFill>
          <a:blip r:embed="rId4"/>
          <a:stretch>
            <a:fillRect/>
          </a:stretch>
        </p:blipFill>
        <p:spPr>
          <a:xfrm>
            <a:off x="7712505" y="1297139"/>
            <a:ext cx="4343822" cy="4325298"/>
          </a:xfrm>
          <a:prstGeom prst="rect">
            <a:avLst/>
          </a:prstGeom>
        </p:spPr>
      </p:pic>
    </p:spTree>
    <p:extLst>
      <p:ext uri="{BB962C8B-B14F-4D97-AF65-F5344CB8AC3E}">
        <p14:creationId xmlns:p14="http://schemas.microsoft.com/office/powerpoint/2010/main" val="1330692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C0854E9-61E9-4BC5-9C94-C87DE2F5250B}"/>
              </a:ext>
            </a:extLst>
          </p:cNvPr>
          <p:cNvSpPr>
            <a:spLocks noGrp="1"/>
          </p:cNvSpPr>
          <p:nvPr>
            <p:ph type="title"/>
          </p:nvPr>
        </p:nvSpPr>
        <p:spPr>
          <a:xfrm>
            <a:off x="838200" y="365125"/>
            <a:ext cx="10631750" cy="1325563"/>
          </a:xfrm>
          <a:solidFill>
            <a:srgbClr val="FFFF00"/>
          </a:solidFill>
        </p:spPr>
        <p:txBody>
          <a:bodyPr>
            <a:normAutofit/>
          </a:bodyPr>
          <a:lstStyle/>
          <a:p>
            <a:pPr algn="ctr"/>
            <a:r>
              <a:rPr lang="ru-RU" sz="4000" b="0" i="0" u="none" strike="noStrike" baseline="0" dirty="0">
                <a:solidFill>
                  <a:srgbClr val="000000"/>
                </a:solidFill>
                <a:latin typeface="Times New Roman" panose="02020603050405020304" pitchFamily="18" charset="0"/>
              </a:rPr>
              <a:t>А что МЫ можем сделать с вами уже сейчас? </a:t>
            </a:r>
            <a:endParaRPr lang="ru-RU" sz="4000" dirty="0"/>
          </a:p>
        </p:txBody>
      </p:sp>
      <p:pic>
        <p:nvPicPr>
          <p:cNvPr id="4" name="Объект 3">
            <a:extLst>
              <a:ext uri="{FF2B5EF4-FFF2-40B4-BE49-F238E27FC236}">
                <a16:creationId xmlns:a16="http://schemas.microsoft.com/office/drawing/2014/main" id="{C16D3E36-3127-4D7C-B7D8-E6339CCB991D}"/>
              </a:ext>
            </a:extLst>
          </p:cNvPr>
          <p:cNvPicPr>
            <a:picLocks noGrp="1" noChangeAspect="1"/>
          </p:cNvPicPr>
          <p:nvPr>
            <p:ph idx="1"/>
          </p:nvPr>
        </p:nvPicPr>
        <p:blipFill rotWithShape="1">
          <a:blip r:embed="rId2"/>
          <a:srcRect l="7921" r="15169"/>
          <a:stretch/>
        </p:blipFill>
        <p:spPr>
          <a:xfrm>
            <a:off x="525966" y="1825624"/>
            <a:ext cx="5024761" cy="4504154"/>
          </a:xfrm>
          <a:prstGeom prst="rect">
            <a:avLst/>
          </a:prstGeom>
        </p:spPr>
      </p:pic>
      <p:pic>
        <p:nvPicPr>
          <p:cNvPr id="3" name="Рисунок 2"/>
          <p:cNvPicPr>
            <a:picLocks noChangeAspect="1"/>
          </p:cNvPicPr>
          <p:nvPr/>
        </p:nvPicPr>
        <p:blipFill>
          <a:blip r:embed="rId3"/>
          <a:stretch>
            <a:fillRect/>
          </a:stretch>
        </p:blipFill>
        <p:spPr>
          <a:xfrm>
            <a:off x="5862961" y="1825624"/>
            <a:ext cx="6102298" cy="4407907"/>
          </a:xfrm>
          <a:prstGeom prst="rect">
            <a:avLst/>
          </a:prstGeom>
        </p:spPr>
      </p:pic>
    </p:spTree>
    <p:extLst>
      <p:ext uri="{BB962C8B-B14F-4D97-AF65-F5344CB8AC3E}">
        <p14:creationId xmlns:p14="http://schemas.microsoft.com/office/powerpoint/2010/main" val="70756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5C770B-1123-458A-8CED-9703CEB56F32}"/>
              </a:ext>
            </a:extLst>
          </p:cNvPr>
          <p:cNvSpPr>
            <a:spLocks noGrp="1"/>
          </p:cNvSpPr>
          <p:nvPr>
            <p:ph type="title"/>
          </p:nvPr>
        </p:nvSpPr>
        <p:spPr>
          <a:xfrm>
            <a:off x="838200" y="365125"/>
            <a:ext cx="10702032" cy="1325563"/>
          </a:xfrm>
          <a:solidFill>
            <a:srgbClr val="92D050"/>
          </a:solidFill>
        </p:spPr>
        <p:txBody>
          <a:bodyPr>
            <a:normAutofit/>
          </a:bodyPr>
          <a:lstStyle/>
          <a:p>
            <a:pPr algn="ctr"/>
            <a:r>
              <a:rPr lang="ru-RU" sz="2400" b="0" i="0" u="none" strike="noStrike" baseline="0" dirty="0">
                <a:solidFill>
                  <a:srgbClr val="000000"/>
                </a:solidFill>
                <a:latin typeface="Times New Roman" panose="02020603050405020304" pitchFamily="18" charset="0"/>
              </a:rPr>
              <a:t>«Величина человека определяется не толщиной кошелька, а полезными делами». Как вы понимаете эту фразу? Всегда ли нужно много денег, чтобы люди тебя уважали? Что в человеке могут ценить и уважать другие люди? </a:t>
            </a:r>
            <a:endParaRPr lang="ru-RU" sz="2400" dirty="0"/>
          </a:p>
        </p:txBody>
      </p:sp>
      <p:pic>
        <p:nvPicPr>
          <p:cNvPr id="4" name="Объект 3">
            <a:extLst>
              <a:ext uri="{FF2B5EF4-FFF2-40B4-BE49-F238E27FC236}">
                <a16:creationId xmlns:a16="http://schemas.microsoft.com/office/drawing/2014/main" id="{EC638347-DAD4-42E0-A19B-3EA754B390CF}"/>
              </a:ext>
            </a:extLst>
          </p:cNvPr>
          <p:cNvPicPr>
            <a:picLocks noGrp="1" noChangeAspect="1"/>
          </p:cNvPicPr>
          <p:nvPr>
            <p:ph idx="1"/>
          </p:nvPr>
        </p:nvPicPr>
        <p:blipFill>
          <a:blip r:embed="rId2"/>
          <a:stretch>
            <a:fillRect/>
          </a:stretch>
        </p:blipFill>
        <p:spPr>
          <a:xfrm>
            <a:off x="7057748" y="1805179"/>
            <a:ext cx="4482484" cy="4799805"/>
          </a:xfrm>
          <a:prstGeom prst="rect">
            <a:avLst/>
          </a:prstGeom>
        </p:spPr>
      </p:pic>
      <p:pic>
        <p:nvPicPr>
          <p:cNvPr id="5" name="Рисунок 4">
            <a:extLst>
              <a:ext uri="{FF2B5EF4-FFF2-40B4-BE49-F238E27FC236}">
                <a16:creationId xmlns:a16="http://schemas.microsoft.com/office/drawing/2014/main" id="{2C2663DB-D258-4AD5-874D-D486AB55A417}"/>
              </a:ext>
            </a:extLst>
          </p:cNvPr>
          <p:cNvPicPr>
            <a:picLocks noChangeAspect="1"/>
          </p:cNvPicPr>
          <p:nvPr/>
        </p:nvPicPr>
        <p:blipFill rotWithShape="1">
          <a:blip r:embed="rId3"/>
          <a:srcRect r="22615"/>
          <a:stretch/>
        </p:blipFill>
        <p:spPr>
          <a:xfrm>
            <a:off x="838200" y="1805180"/>
            <a:ext cx="6024239" cy="4799806"/>
          </a:xfrm>
          <a:prstGeom prst="rect">
            <a:avLst/>
          </a:prstGeom>
        </p:spPr>
      </p:pic>
    </p:spTree>
    <p:extLst>
      <p:ext uri="{BB962C8B-B14F-4D97-AF65-F5344CB8AC3E}">
        <p14:creationId xmlns:p14="http://schemas.microsoft.com/office/powerpoint/2010/main" val="3135975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D001EB-67C7-4A9F-B402-8B1B8A71A600}"/>
              </a:ext>
            </a:extLst>
          </p:cNvPr>
          <p:cNvSpPr>
            <a:spLocks noGrp="1"/>
          </p:cNvSpPr>
          <p:nvPr>
            <p:ph type="title"/>
          </p:nvPr>
        </p:nvSpPr>
        <p:spPr>
          <a:solidFill>
            <a:srgbClr val="FFFF00"/>
          </a:solidFill>
        </p:spPr>
        <p:txBody>
          <a:bodyPr>
            <a:noAutofit/>
          </a:bodyPr>
          <a:lstStyle/>
          <a:p>
            <a:pPr algn="ctr"/>
            <a:r>
              <a:rPr lang="ru-RU" sz="4800" b="0" i="1" u="none" strike="noStrike" baseline="0" dirty="0">
                <a:solidFill>
                  <a:srgbClr val="1A1A1A"/>
                </a:solidFill>
                <a:latin typeface="Times New Roman" panose="02020603050405020304" pitchFamily="18" charset="0"/>
              </a:rPr>
              <a:t>Иди, мой друг, всегда иди дорогою добра! </a:t>
            </a:r>
            <a:endParaRPr lang="ru-RU" sz="4800" dirty="0"/>
          </a:p>
        </p:txBody>
      </p:sp>
      <p:sp>
        <p:nvSpPr>
          <p:cNvPr id="3" name="Объект 2">
            <a:extLst>
              <a:ext uri="{FF2B5EF4-FFF2-40B4-BE49-F238E27FC236}">
                <a16:creationId xmlns:a16="http://schemas.microsoft.com/office/drawing/2014/main" id="{2E385112-3EE6-4F94-BD75-310A20631DBD}"/>
              </a:ext>
            </a:extLst>
          </p:cNvPr>
          <p:cNvSpPr>
            <a:spLocks noGrp="1"/>
          </p:cNvSpPr>
          <p:nvPr>
            <p:ph idx="1"/>
          </p:nvPr>
        </p:nvSpPr>
        <p:spPr>
          <a:solidFill>
            <a:srgbClr val="92D050"/>
          </a:solidFill>
        </p:spPr>
        <p:txBody>
          <a:bodyPr>
            <a:normAutofit/>
          </a:bodyPr>
          <a:lstStyle/>
          <a:p>
            <a:r>
              <a:rPr lang="ru-RU" sz="3200" b="0" i="0" u="none" strike="noStrike" baseline="0" dirty="0">
                <a:solidFill>
                  <a:srgbClr val="000000"/>
                </a:solidFill>
                <a:latin typeface="Times New Roman" panose="02020603050405020304" pitchFamily="18" charset="0"/>
              </a:rPr>
              <a:t>Люди всегда связаны друг с другом: в семье, на работе, в учебном классе, даже в трамвае или в автобусе. С каждым человеком может случиться беда, неприятность, когда ему понадобится помощь других. Есть такая ценность человеческих отношений: «Поступай с ближним так, как ты хотел бы, чтобы поступали с тобой». Поэтому ценятся в человеке доброта, умение и желание бескорыстно помогать, сочувствовать, понимать чужую беду. </a:t>
            </a:r>
            <a:endParaRPr lang="ru-RU" sz="3200" dirty="0"/>
          </a:p>
        </p:txBody>
      </p:sp>
    </p:spTree>
    <p:extLst>
      <p:ext uri="{BB962C8B-B14F-4D97-AF65-F5344CB8AC3E}">
        <p14:creationId xmlns:p14="http://schemas.microsoft.com/office/powerpoint/2010/main" val="216913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77DB2-7FA6-4BDD-B65D-0E0FB1A9E189}"/>
              </a:ext>
            </a:extLst>
          </p:cNvPr>
          <p:cNvSpPr>
            <a:spLocks noGrp="1"/>
          </p:cNvSpPr>
          <p:nvPr>
            <p:ph type="title"/>
          </p:nvPr>
        </p:nvSpPr>
        <p:spPr>
          <a:xfrm>
            <a:off x="523784" y="365127"/>
            <a:ext cx="10830016" cy="948768"/>
          </a:xfrm>
          <a:solidFill>
            <a:srgbClr val="00B0F0"/>
          </a:solidFill>
        </p:spPr>
        <p:txBody>
          <a:bodyPr/>
          <a:lstStyle/>
          <a:p>
            <a:pPr algn="ctr"/>
            <a:r>
              <a:rPr lang="ru-RU" b="1" dirty="0"/>
              <a:t>Каждому важно верить в себя.</a:t>
            </a:r>
          </a:p>
        </p:txBody>
      </p:sp>
      <p:pic>
        <p:nvPicPr>
          <p:cNvPr id="4" name="Объект 3">
            <a:extLst>
              <a:ext uri="{FF2B5EF4-FFF2-40B4-BE49-F238E27FC236}">
                <a16:creationId xmlns:a16="http://schemas.microsoft.com/office/drawing/2014/main" id="{0213F811-D046-4901-B4C5-56D7F2BC97B4}"/>
              </a:ext>
            </a:extLst>
          </p:cNvPr>
          <p:cNvPicPr>
            <a:picLocks noGrp="1" noChangeAspect="1"/>
          </p:cNvPicPr>
          <p:nvPr>
            <p:ph idx="1"/>
          </p:nvPr>
        </p:nvPicPr>
        <p:blipFill>
          <a:blip r:embed="rId2"/>
          <a:stretch>
            <a:fillRect/>
          </a:stretch>
        </p:blipFill>
        <p:spPr>
          <a:xfrm>
            <a:off x="523784" y="1438182"/>
            <a:ext cx="5024760" cy="5054691"/>
          </a:xfrm>
          <a:prstGeom prst="rect">
            <a:avLst/>
          </a:prstGeom>
        </p:spPr>
      </p:pic>
      <p:pic>
        <p:nvPicPr>
          <p:cNvPr id="5" name="Рисунок 4">
            <a:extLst>
              <a:ext uri="{FF2B5EF4-FFF2-40B4-BE49-F238E27FC236}">
                <a16:creationId xmlns:a16="http://schemas.microsoft.com/office/drawing/2014/main" id="{F7A2C875-FADE-4847-BA6F-F216F9F0F90B}"/>
              </a:ext>
            </a:extLst>
          </p:cNvPr>
          <p:cNvPicPr>
            <a:picLocks noChangeAspect="1"/>
          </p:cNvPicPr>
          <p:nvPr/>
        </p:nvPicPr>
        <p:blipFill rotWithShape="1">
          <a:blip r:embed="rId3"/>
          <a:srcRect t="19385" r="5971" b="12266"/>
          <a:stretch/>
        </p:blipFill>
        <p:spPr>
          <a:xfrm>
            <a:off x="6800294" y="1436278"/>
            <a:ext cx="4553505" cy="2343704"/>
          </a:xfrm>
          <a:prstGeom prst="rect">
            <a:avLst/>
          </a:prstGeom>
        </p:spPr>
      </p:pic>
      <p:pic>
        <p:nvPicPr>
          <p:cNvPr id="1026" name="Picture 2">
            <a:extLst>
              <a:ext uri="{FF2B5EF4-FFF2-40B4-BE49-F238E27FC236}">
                <a16:creationId xmlns:a16="http://schemas.microsoft.com/office/drawing/2014/main" id="{E72D48B9-1681-4FB6-84C9-AE47B044D92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737" t="2373" r="23353" b="6796"/>
          <a:stretch/>
        </p:blipFill>
        <p:spPr bwMode="auto">
          <a:xfrm>
            <a:off x="5621784" y="3845422"/>
            <a:ext cx="4773967" cy="2647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3034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smtClean="0">
                <a:solidFill>
                  <a:srgbClr val="0070C0"/>
                </a:solidFill>
                <a:latin typeface="Times New Roman" panose="02020603050405020304" pitchFamily="18" charset="0"/>
                <a:cs typeface="Times New Roman" panose="02020603050405020304" pitchFamily="18" charset="0"/>
              </a:rPr>
              <a:t>Тарасов Алексей Владимирович</a:t>
            </a:r>
            <a:br>
              <a:rPr lang="ru-RU" sz="2400" dirty="0" smtClean="0">
                <a:solidFill>
                  <a:srgbClr val="0070C0"/>
                </a:solidFill>
                <a:latin typeface="Times New Roman" panose="02020603050405020304" pitchFamily="18" charset="0"/>
                <a:cs typeface="Times New Roman" panose="02020603050405020304" pitchFamily="18" charset="0"/>
              </a:rPr>
            </a:br>
            <a:endParaRPr lang="ru-RU" sz="2400" dirty="0">
              <a:solidFill>
                <a:srgbClr val="0070C0"/>
              </a:solidFill>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stretch>
            <a:fillRect/>
          </a:stretch>
        </p:blipFill>
        <p:spPr>
          <a:xfrm>
            <a:off x="129167" y="2038450"/>
            <a:ext cx="7247548" cy="4619470"/>
          </a:xfrm>
          <a:prstGeom prst="rect">
            <a:avLst/>
          </a:prstGeom>
        </p:spPr>
      </p:pic>
      <p:pic>
        <p:nvPicPr>
          <p:cNvPr id="7" name="Рисунок 6"/>
          <p:cNvPicPr>
            <a:picLocks noChangeAspect="1"/>
          </p:cNvPicPr>
          <p:nvPr/>
        </p:nvPicPr>
        <p:blipFill>
          <a:blip r:embed="rId3"/>
          <a:stretch>
            <a:fillRect/>
          </a:stretch>
        </p:blipFill>
        <p:spPr>
          <a:xfrm>
            <a:off x="7376715" y="236739"/>
            <a:ext cx="3607235" cy="6421181"/>
          </a:xfrm>
          <a:prstGeom prst="rect">
            <a:avLst/>
          </a:prstGeom>
        </p:spPr>
      </p:pic>
    </p:spTree>
    <p:extLst>
      <p:ext uri="{BB962C8B-B14F-4D97-AF65-F5344CB8AC3E}">
        <p14:creationId xmlns:p14="http://schemas.microsoft.com/office/powerpoint/2010/main" val="3644754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838200" y="365125"/>
            <a:ext cx="9719955" cy="6269851"/>
          </a:xfrm>
          <a:prstGeom prst="rect">
            <a:avLst/>
          </a:prstGeom>
        </p:spPr>
      </p:pic>
    </p:spTree>
    <p:extLst>
      <p:ext uri="{BB962C8B-B14F-4D97-AF65-F5344CB8AC3E}">
        <p14:creationId xmlns:p14="http://schemas.microsoft.com/office/powerpoint/2010/main" val="4090083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43CD7F-8D9B-4765-B005-4B95EDCBA23F}"/>
              </a:ext>
            </a:extLst>
          </p:cNvPr>
          <p:cNvSpPr>
            <a:spLocks noGrp="1"/>
          </p:cNvSpPr>
          <p:nvPr>
            <p:ph type="title"/>
          </p:nvPr>
        </p:nvSpPr>
        <p:spPr>
          <a:xfrm>
            <a:off x="727135" y="365125"/>
            <a:ext cx="10626665" cy="1325563"/>
          </a:xfrm>
          <a:solidFill>
            <a:srgbClr val="92D050"/>
          </a:solidFill>
        </p:spPr>
        <p:txBody>
          <a:bodyPr>
            <a:normAutofit/>
          </a:bodyPr>
          <a:lstStyle/>
          <a:p>
            <a:r>
              <a:rPr lang="ru-RU" sz="4000" b="0" i="0" u="none" strike="noStrike" baseline="0" dirty="0">
                <a:solidFill>
                  <a:srgbClr val="000000"/>
                </a:solidFill>
                <a:latin typeface="Times New Roman" panose="02020603050405020304" pitchFamily="18" charset="0"/>
              </a:rPr>
              <a:t>Рассмотрите фотографии. Где находятся ребята? О каком выборе они размышляют? </a:t>
            </a:r>
            <a:endParaRPr lang="ru-RU" sz="4000" dirty="0"/>
          </a:p>
        </p:txBody>
      </p:sp>
      <p:pic>
        <p:nvPicPr>
          <p:cNvPr id="5" name="Объект 4">
            <a:extLst>
              <a:ext uri="{FF2B5EF4-FFF2-40B4-BE49-F238E27FC236}">
                <a16:creationId xmlns:a16="http://schemas.microsoft.com/office/drawing/2014/main" id="{E90B0E00-78A9-4FCD-B904-8A381F306A5F}"/>
              </a:ext>
            </a:extLst>
          </p:cNvPr>
          <p:cNvPicPr>
            <a:picLocks noGrp="1" noChangeAspect="1"/>
          </p:cNvPicPr>
          <p:nvPr>
            <p:ph idx="1"/>
          </p:nvPr>
        </p:nvPicPr>
        <p:blipFill>
          <a:blip r:embed="rId2"/>
          <a:stretch>
            <a:fillRect/>
          </a:stretch>
        </p:blipFill>
        <p:spPr>
          <a:xfrm>
            <a:off x="727135" y="1784412"/>
            <a:ext cx="5762442" cy="4563121"/>
          </a:xfrm>
        </p:spPr>
      </p:pic>
      <p:pic>
        <p:nvPicPr>
          <p:cNvPr id="7" name="Рисунок 6">
            <a:extLst>
              <a:ext uri="{FF2B5EF4-FFF2-40B4-BE49-F238E27FC236}">
                <a16:creationId xmlns:a16="http://schemas.microsoft.com/office/drawing/2014/main" id="{99D388C0-732E-4B13-A04F-E88EA9E3932B}"/>
              </a:ext>
            </a:extLst>
          </p:cNvPr>
          <p:cNvPicPr>
            <a:picLocks noChangeAspect="1"/>
          </p:cNvPicPr>
          <p:nvPr/>
        </p:nvPicPr>
        <p:blipFill>
          <a:blip r:embed="rId3"/>
          <a:stretch>
            <a:fillRect/>
          </a:stretch>
        </p:blipFill>
        <p:spPr>
          <a:xfrm>
            <a:off x="6693763" y="1784412"/>
            <a:ext cx="4660037" cy="4563120"/>
          </a:xfrm>
          <a:prstGeom prst="rect">
            <a:avLst/>
          </a:prstGeom>
        </p:spPr>
      </p:pic>
    </p:spTree>
    <p:extLst>
      <p:ext uri="{BB962C8B-B14F-4D97-AF65-F5344CB8AC3E}">
        <p14:creationId xmlns:p14="http://schemas.microsoft.com/office/powerpoint/2010/main" val="19723997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B2DF87A-70E7-424B-8D32-CF427A37D80B}"/>
              </a:ext>
            </a:extLst>
          </p:cNvPr>
          <p:cNvSpPr>
            <a:spLocks noGrp="1"/>
          </p:cNvSpPr>
          <p:nvPr>
            <p:ph type="title"/>
          </p:nvPr>
        </p:nvSpPr>
        <p:spPr>
          <a:solidFill>
            <a:srgbClr val="FFFF00"/>
          </a:solidFill>
        </p:spPr>
        <p:txBody>
          <a:bodyPr>
            <a:normAutofit/>
          </a:bodyPr>
          <a:lstStyle/>
          <a:p>
            <a:pPr algn="ctr"/>
            <a:r>
              <a:rPr lang="ru-RU" sz="3200" b="0" i="0" u="none" strike="noStrike" baseline="0" dirty="0">
                <a:solidFill>
                  <a:srgbClr val="000000"/>
                </a:solidFill>
                <a:latin typeface="Times New Roman" panose="02020603050405020304" pitchFamily="18" charset="0"/>
              </a:rPr>
              <a:t>Что сегодня в нашем разговоре было для вас самым значимым и важным? О чём вы задумались? </a:t>
            </a:r>
            <a:endParaRPr lang="ru-RU" sz="3200" dirty="0"/>
          </a:p>
        </p:txBody>
      </p:sp>
      <p:pic>
        <p:nvPicPr>
          <p:cNvPr id="4" name="Объект 3">
            <a:extLst>
              <a:ext uri="{FF2B5EF4-FFF2-40B4-BE49-F238E27FC236}">
                <a16:creationId xmlns:a16="http://schemas.microsoft.com/office/drawing/2014/main" id="{2D88A88B-A3B1-43B4-8F80-FFE5B253C5D5}"/>
              </a:ext>
            </a:extLst>
          </p:cNvPr>
          <p:cNvPicPr>
            <a:picLocks noGrp="1" noChangeAspect="1"/>
          </p:cNvPicPr>
          <p:nvPr>
            <p:ph idx="1"/>
          </p:nvPr>
        </p:nvPicPr>
        <p:blipFill>
          <a:blip r:embed="rId2"/>
          <a:stretch>
            <a:fillRect/>
          </a:stretch>
        </p:blipFill>
        <p:spPr>
          <a:xfrm>
            <a:off x="838201" y="1846555"/>
            <a:ext cx="10515600" cy="4714043"/>
          </a:xfrm>
          <a:prstGeom prst="rect">
            <a:avLst/>
          </a:prstGeom>
        </p:spPr>
      </p:pic>
    </p:spTree>
    <p:extLst>
      <p:ext uri="{BB962C8B-B14F-4D97-AF65-F5344CB8AC3E}">
        <p14:creationId xmlns:p14="http://schemas.microsoft.com/office/powerpoint/2010/main" val="346271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9F58A6-FEE1-4288-A1CC-DC3D56EAF5FE}"/>
              </a:ext>
            </a:extLst>
          </p:cNvPr>
          <p:cNvSpPr>
            <a:spLocks noGrp="1"/>
          </p:cNvSpPr>
          <p:nvPr>
            <p:ph type="title"/>
          </p:nvPr>
        </p:nvSpPr>
        <p:spPr>
          <a:xfrm>
            <a:off x="674703" y="365125"/>
            <a:ext cx="10679097" cy="1325563"/>
          </a:xfrm>
          <a:solidFill>
            <a:srgbClr val="FFFF00"/>
          </a:solidFill>
        </p:spPr>
        <p:txBody>
          <a:bodyPr>
            <a:normAutofit/>
          </a:bodyPr>
          <a:lstStyle/>
          <a:p>
            <a:pPr algn="ctr"/>
            <a:r>
              <a:rPr lang="ru-RU" sz="6000" b="1" dirty="0">
                <a:solidFill>
                  <a:srgbClr val="FF0000"/>
                </a:solidFill>
              </a:rPr>
              <a:t>До новых встреч, ребята!</a:t>
            </a:r>
          </a:p>
        </p:txBody>
      </p:sp>
      <p:pic>
        <p:nvPicPr>
          <p:cNvPr id="4" name="Объект 3">
            <a:extLst>
              <a:ext uri="{FF2B5EF4-FFF2-40B4-BE49-F238E27FC236}">
                <a16:creationId xmlns:a16="http://schemas.microsoft.com/office/drawing/2014/main" id="{0F26F0E7-4944-4F84-93A4-4B47E0A098BA}"/>
              </a:ext>
            </a:extLst>
          </p:cNvPr>
          <p:cNvPicPr>
            <a:picLocks noGrp="1" noChangeAspect="1"/>
          </p:cNvPicPr>
          <p:nvPr>
            <p:ph idx="1"/>
          </p:nvPr>
        </p:nvPicPr>
        <p:blipFill>
          <a:blip r:embed="rId2"/>
          <a:stretch>
            <a:fillRect/>
          </a:stretch>
        </p:blipFill>
        <p:spPr>
          <a:xfrm>
            <a:off x="1841443" y="2077375"/>
            <a:ext cx="8501042" cy="4415500"/>
          </a:xfrm>
          <a:prstGeom prst="rect">
            <a:avLst/>
          </a:prstGeom>
        </p:spPr>
      </p:pic>
    </p:spTree>
    <p:extLst>
      <p:ext uri="{BB962C8B-B14F-4D97-AF65-F5344CB8AC3E}">
        <p14:creationId xmlns:p14="http://schemas.microsoft.com/office/powerpoint/2010/main" val="2814090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630C5B-7E02-4E67-9D64-DCA8D26163EB}"/>
              </a:ext>
            </a:extLst>
          </p:cNvPr>
          <p:cNvSpPr>
            <a:spLocks noGrp="1"/>
          </p:cNvSpPr>
          <p:nvPr>
            <p:ph type="title"/>
          </p:nvPr>
        </p:nvSpPr>
        <p:spPr>
          <a:solidFill>
            <a:srgbClr val="92D050"/>
          </a:solidFill>
        </p:spPr>
        <p:txBody>
          <a:bodyPr/>
          <a:lstStyle/>
          <a:p>
            <a:pPr algn="ctr"/>
            <a:r>
              <a:rPr lang="ru-RU" dirty="0"/>
              <a:t>Расскажите, как вы пришли к выбору данной книги?</a:t>
            </a:r>
          </a:p>
        </p:txBody>
      </p:sp>
      <p:pic>
        <p:nvPicPr>
          <p:cNvPr id="4" name="Объект 3">
            <a:extLst>
              <a:ext uri="{FF2B5EF4-FFF2-40B4-BE49-F238E27FC236}">
                <a16:creationId xmlns:a16="http://schemas.microsoft.com/office/drawing/2014/main" id="{34BDEFBE-CAF3-4DAE-81FE-8305555A3F61}"/>
              </a:ext>
            </a:extLst>
          </p:cNvPr>
          <p:cNvPicPr>
            <a:picLocks noGrp="1" noChangeAspect="1"/>
          </p:cNvPicPr>
          <p:nvPr>
            <p:ph idx="1"/>
          </p:nvPr>
        </p:nvPicPr>
        <p:blipFill>
          <a:blip r:embed="rId2"/>
          <a:stretch>
            <a:fillRect/>
          </a:stretch>
        </p:blipFill>
        <p:spPr>
          <a:xfrm>
            <a:off x="2143218" y="1780165"/>
            <a:ext cx="8066103" cy="4549614"/>
          </a:xfrm>
          <a:prstGeom prst="rect">
            <a:avLst/>
          </a:prstGeom>
        </p:spPr>
      </p:pic>
    </p:spTree>
    <p:extLst>
      <p:ext uri="{BB962C8B-B14F-4D97-AF65-F5344CB8AC3E}">
        <p14:creationId xmlns:p14="http://schemas.microsoft.com/office/powerpoint/2010/main" val="3531491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A4DC4D-885B-4631-9A15-E1CD13C7F69C}"/>
              </a:ext>
            </a:extLst>
          </p:cNvPr>
          <p:cNvSpPr>
            <a:spLocks noGrp="1"/>
          </p:cNvSpPr>
          <p:nvPr>
            <p:ph type="title"/>
          </p:nvPr>
        </p:nvSpPr>
        <p:spPr>
          <a:xfrm>
            <a:off x="838200" y="365125"/>
            <a:ext cx="10720526" cy="1676739"/>
          </a:xfrm>
          <a:solidFill>
            <a:srgbClr val="92D050"/>
          </a:solidFill>
        </p:spPr>
        <p:txBody>
          <a:bodyPr>
            <a:normAutofit/>
          </a:bodyPr>
          <a:lstStyle/>
          <a:p>
            <a:r>
              <a:rPr lang="ru-RU" sz="2800" dirty="0">
                <a:solidFill>
                  <a:srgbClr val="000000"/>
                </a:solidFill>
                <a:latin typeface="Times New Roman" panose="02020603050405020304" pitchFamily="18" charset="0"/>
                <a:cs typeface="Times New Roman" panose="02020603050405020304" pitchFamily="18" charset="0"/>
              </a:rPr>
              <a:t>  Н</a:t>
            </a:r>
            <a:r>
              <a:rPr lang="ru-RU" sz="2800" b="0" i="0" u="none" strike="noStrike" baseline="0" dirty="0">
                <a:solidFill>
                  <a:srgbClr val="000000"/>
                </a:solidFill>
                <a:latin typeface="Times New Roman" panose="02020603050405020304" pitchFamily="18" charset="0"/>
                <a:cs typeface="Times New Roman" panose="02020603050405020304" pitchFamily="18" charset="0"/>
              </a:rPr>
              <a:t>а выбор книги повлияли ваши увлечения и интересы. </a:t>
            </a:r>
            <a:br>
              <a:rPr lang="ru-RU" sz="2800" b="0" i="0" u="none" strike="noStrike" baseline="0" dirty="0">
                <a:solidFill>
                  <a:srgbClr val="000000"/>
                </a:solidFill>
                <a:latin typeface="Times New Roman" panose="02020603050405020304" pitchFamily="18" charset="0"/>
                <a:cs typeface="Times New Roman" panose="02020603050405020304" pitchFamily="18" charset="0"/>
              </a:rPr>
            </a:br>
            <a:r>
              <a:rPr lang="ru-RU" sz="2800" dirty="0">
                <a:solidFill>
                  <a:srgbClr val="000000"/>
                </a:solidFill>
                <a:latin typeface="Times New Roman" panose="02020603050405020304" pitchFamily="18" charset="0"/>
                <a:cs typeface="Times New Roman" panose="02020603050405020304" pitchFamily="18" charset="0"/>
              </a:rPr>
              <a:t>К</a:t>
            </a:r>
            <a:r>
              <a:rPr lang="ru-RU" sz="2800" b="0" i="0" u="none" strike="noStrike" baseline="0" dirty="0">
                <a:solidFill>
                  <a:srgbClr val="000000"/>
                </a:solidFill>
                <a:latin typeface="Times New Roman" panose="02020603050405020304" pitchFamily="18" charset="0"/>
                <a:cs typeface="Times New Roman" panose="02020603050405020304" pitchFamily="18" charset="0"/>
              </a:rPr>
              <a:t>аждый из нас постоянно делает выбор в своей жизни. Рассмотрите фотографию, можно ли сравнить выбор с пересечением нескольких дорог на пути?  Почему?</a:t>
            </a:r>
            <a:endParaRPr lang="ru-RU" sz="2800" dirty="0">
              <a:latin typeface="Times New Roman" panose="02020603050405020304" pitchFamily="18" charset="0"/>
              <a:cs typeface="Times New Roman" panose="02020603050405020304" pitchFamily="18" charset="0"/>
            </a:endParaRPr>
          </a:p>
        </p:txBody>
      </p:sp>
      <p:pic>
        <p:nvPicPr>
          <p:cNvPr id="5" name="Объект 4">
            <a:extLst>
              <a:ext uri="{FF2B5EF4-FFF2-40B4-BE49-F238E27FC236}">
                <a16:creationId xmlns:a16="http://schemas.microsoft.com/office/drawing/2014/main" id="{5B46ED3B-1DA3-4A20-AC49-E31A01C7E5EA}"/>
              </a:ext>
            </a:extLst>
          </p:cNvPr>
          <p:cNvPicPr>
            <a:picLocks noGrp="1" noChangeAspect="1"/>
          </p:cNvPicPr>
          <p:nvPr>
            <p:ph idx="1"/>
          </p:nvPr>
        </p:nvPicPr>
        <p:blipFill>
          <a:blip r:embed="rId2"/>
          <a:stretch>
            <a:fillRect/>
          </a:stretch>
        </p:blipFill>
        <p:spPr>
          <a:xfrm>
            <a:off x="1447059" y="2237173"/>
            <a:ext cx="9561251" cy="4145872"/>
          </a:xfrm>
        </p:spPr>
      </p:pic>
    </p:spTree>
    <p:extLst>
      <p:ext uri="{BB962C8B-B14F-4D97-AF65-F5344CB8AC3E}">
        <p14:creationId xmlns:p14="http://schemas.microsoft.com/office/powerpoint/2010/main" val="2541197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0DC09C-4152-41C5-9895-D67988DBB75B}"/>
              </a:ext>
            </a:extLst>
          </p:cNvPr>
          <p:cNvSpPr>
            <a:spLocks noGrp="1"/>
          </p:cNvSpPr>
          <p:nvPr>
            <p:ph type="title"/>
          </p:nvPr>
        </p:nvSpPr>
        <p:spPr>
          <a:solidFill>
            <a:srgbClr val="92D050"/>
          </a:solidFill>
        </p:spPr>
        <p:txBody>
          <a:bodyPr>
            <a:noAutofit/>
          </a:bodyPr>
          <a:lstStyle/>
          <a:p>
            <a:r>
              <a:rPr lang="ru-RU" sz="3200" b="0" i="0" u="none" strike="noStrike" baseline="0" dirty="0">
                <a:solidFill>
                  <a:srgbClr val="000000"/>
                </a:solidFill>
                <a:latin typeface="Times New Roman" panose="02020603050405020304" pitchFamily="18" charset="0"/>
              </a:rPr>
              <a:t>Действительно, выбор пути, по которому вы будете  двигаться, может быть разным, а зависит это от очень многих вещей, которые мы можем делать уже сейчас. </a:t>
            </a:r>
            <a:endParaRPr lang="ru-RU" sz="3200" dirty="0"/>
          </a:p>
        </p:txBody>
      </p:sp>
      <p:pic>
        <p:nvPicPr>
          <p:cNvPr id="4" name="Объект 3">
            <a:extLst>
              <a:ext uri="{FF2B5EF4-FFF2-40B4-BE49-F238E27FC236}">
                <a16:creationId xmlns:a16="http://schemas.microsoft.com/office/drawing/2014/main" id="{065AEEA3-8291-4DE9-8712-1CEB6F1AAEA1}"/>
              </a:ext>
            </a:extLst>
          </p:cNvPr>
          <p:cNvPicPr>
            <a:picLocks noGrp="1" noChangeAspect="1"/>
          </p:cNvPicPr>
          <p:nvPr>
            <p:ph idx="1"/>
          </p:nvPr>
        </p:nvPicPr>
        <p:blipFill rotWithShape="1">
          <a:blip r:embed="rId2"/>
          <a:srcRect l="6866" t="4376" r="13754" b="6198"/>
          <a:stretch/>
        </p:blipFill>
        <p:spPr>
          <a:xfrm>
            <a:off x="1864312" y="1750042"/>
            <a:ext cx="8256232" cy="4482081"/>
          </a:xfrm>
          <a:prstGeom prst="rect">
            <a:avLst/>
          </a:prstGeom>
        </p:spPr>
      </p:pic>
    </p:spTree>
    <p:extLst>
      <p:ext uri="{BB962C8B-B14F-4D97-AF65-F5344CB8AC3E}">
        <p14:creationId xmlns:p14="http://schemas.microsoft.com/office/powerpoint/2010/main" val="3466796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615176" y="231309"/>
            <a:ext cx="11127850" cy="5979919"/>
          </a:xfrm>
          <a:prstGeom prst="rect">
            <a:avLst/>
          </a:prstGeom>
        </p:spPr>
      </p:pic>
    </p:spTree>
    <p:extLst>
      <p:ext uri="{BB962C8B-B14F-4D97-AF65-F5344CB8AC3E}">
        <p14:creationId xmlns:p14="http://schemas.microsoft.com/office/powerpoint/2010/main" val="424658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6EB361-04DB-40C3-86C0-E35CD95E8622}"/>
              </a:ext>
            </a:extLst>
          </p:cNvPr>
          <p:cNvSpPr>
            <a:spLocks noGrp="1"/>
          </p:cNvSpPr>
          <p:nvPr>
            <p:ph type="title"/>
          </p:nvPr>
        </p:nvSpPr>
        <p:spPr>
          <a:xfrm>
            <a:off x="838200" y="294104"/>
            <a:ext cx="10515600" cy="1325563"/>
          </a:xfrm>
          <a:solidFill>
            <a:srgbClr val="92D050"/>
          </a:solidFill>
        </p:spPr>
        <p:txBody>
          <a:bodyPr>
            <a:normAutofit/>
          </a:bodyPr>
          <a:lstStyle/>
          <a:p>
            <a:r>
              <a:rPr lang="ru-RU" sz="2800" dirty="0">
                <a:solidFill>
                  <a:srgbClr val="000000"/>
                </a:solidFill>
                <a:latin typeface="Times New Roman" panose="02020603050405020304" pitchFamily="18" charset="0"/>
              </a:rPr>
              <a:t>Ч</a:t>
            </a:r>
            <a:r>
              <a:rPr lang="ru-RU" sz="2800" b="0" i="0" u="none" strike="noStrike" baseline="0" dirty="0">
                <a:solidFill>
                  <a:srgbClr val="000000"/>
                </a:solidFill>
                <a:latin typeface="Times New Roman" panose="02020603050405020304" pitchFamily="18" charset="0"/>
              </a:rPr>
              <a:t>то-то мы можем делать уже сейчас. Но как? Об этом мы сегодня с вами и поговорим: об определении своего выбора, о понимании своего места в жизни общества. </a:t>
            </a:r>
            <a:endParaRPr lang="ru-RU" sz="2800" dirty="0"/>
          </a:p>
        </p:txBody>
      </p:sp>
      <p:pic>
        <p:nvPicPr>
          <p:cNvPr id="4" name="Объект 3"/>
          <p:cNvPicPr>
            <a:picLocks noGrp="1" noChangeAspect="1"/>
          </p:cNvPicPr>
          <p:nvPr>
            <p:ph idx="1"/>
          </p:nvPr>
        </p:nvPicPr>
        <p:blipFill rotWithShape="1">
          <a:blip r:embed="rId2"/>
          <a:srcRect t="10471"/>
          <a:stretch/>
        </p:blipFill>
        <p:spPr>
          <a:xfrm>
            <a:off x="1706136" y="1619667"/>
            <a:ext cx="8584528" cy="5133585"/>
          </a:xfrm>
          <a:prstGeom prst="rect">
            <a:avLst/>
          </a:prstGeom>
        </p:spPr>
      </p:pic>
    </p:spTree>
    <p:extLst>
      <p:ext uri="{BB962C8B-B14F-4D97-AF65-F5344CB8AC3E}">
        <p14:creationId xmlns:p14="http://schemas.microsoft.com/office/powerpoint/2010/main" val="372627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5E9DD6-33DB-4D51-9417-F71C7CC14B09}"/>
              </a:ext>
            </a:extLst>
          </p:cNvPr>
          <p:cNvSpPr>
            <a:spLocks noGrp="1"/>
          </p:cNvSpPr>
          <p:nvPr>
            <p:ph type="title"/>
          </p:nvPr>
        </p:nvSpPr>
        <p:spPr>
          <a:xfrm>
            <a:off x="838200" y="226381"/>
            <a:ext cx="10515600" cy="1464307"/>
          </a:xfrm>
          <a:solidFill>
            <a:srgbClr val="92D050"/>
          </a:solidFill>
        </p:spPr>
        <p:txBody>
          <a:bodyPr>
            <a:noAutofit/>
          </a:bodyPr>
          <a:lstStyle/>
          <a:p>
            <a:r>
              <a:rPr lang="ru-RU" sz="2400" b="0" i="0" u="none" strike="noStrike" baseline="0" dirty="0">
                <a:solidFill>
                  <a:srgbClr val="000000"/>
                </a:solidFill>
                <a:latin typeface="Times New Roman" panose="02020603050405020304" pitchFamily="18" charset="0"/>
              </a:rPr>
              <a:t>Как вы понимаете выражение «человек служит своему делу»? Можно ли служить своему делу? Любому делу можно служить? Может ли человек работать добросовестно, но при этом не любить свою профессию, потому что он мечтал заниматься чем-то другим? </a:t>
            </a:r>
            <a:endParaRPr lang="ru-RU" sz="2400" dirty="0"/>
          </a:p>
        </p:txBody>
      </p:sp>
      <p:sp>
        <p:nvSpPr>
          <p:cNvPr id="3" name="Объект 2">
            <a:extLst>
              <a:ext uri="{FF2B5EF4-FFF2-40B4-BE49-F238E27FC236}">
                <a16:creationId xmlns:a16="http://schemas.microsoft.com/office/drawing/2014/main" id="{0C27A239-0B6B-4BD9-B5CE-53BF1C9895FF}"/>
              </a:ext>
            </a:extLst>
          </p:cNvPr>
          <p:cNvSpPr>
            <a:spLocks noGrp="1"/>
          </p:cNvSpPr>
          <p:nvPr>
            <p:ph idx="1"/>
          </p:nvPr>
        </p:nvSpPr>
        <p:spPr>
          <a:xfrm>
            <a:off x="838200" y="1766656"/>
            <a:ext cx="10515600" cy="4864963"/>
          </a:xfrm>
          <a:solidFill>
            <a:srgbClr val="FFFF00"/>
          </a:solidFill>
        </p:spPr>
        <p:txBody>
          <a:bodyPr>
            <a:normAutofit/>
          </a:bodyPr>
          <a:lstStyle/>
          <a:p>
            <a:r>
              <a:rPr lang="ru-RU" sz="2000" b="0" i="0" u="none" strike="noStrike" baseline="0" dirty="0">
                <a:solidFill>
                  <a:srgbClr val="000000"/>
                </a:solidFill>
                <a:latin typeface="Times New Roman" panose="02020603050405020304" pitchFamily="18" charset="0"/>
              </a:rPr>
              <a:t>Если сравнить значение слов «служить» и «работать», то мы понимаем, что когда говорится о «служении своему делу», то это выражение описывает человека – мастера своего дела, который </a:t>
            </a:r>
            <a:r>
              <a:rPr lang="ru-RU" sz="2000" b="0" i="0" u="none" strike="noStrike" baseline="0" dirty="0">
                <a:solidFill>
                  <a:srgbClr val="232C32"/>
                </a:solidFill>
                <a:latin typeface="Times New Roman" panose="02020603050405020304" pitchFamily="18" charset="0"/>
              </a:rPr>
              <a:t>не только обладает профессиональными знаниями и умениями, но и любит то, чем занимается, понимает ценность своей профессии и отдаёт ей все свои силы. </a:t>
            </a:r>
            <a:endParaRPr lang="ru-RU" sz="2000" dirty="0"/>
          </a:p>
        </p:txBody>
      </p:sp>
      <p:pic>
        <p:nvPicPr>
          <p:cNvPr id="4" name="Рисунок 3">
            <a:extLst>
              <a:ext uri="{FF2B5EF4-FFF2-40B4-BE49-F238E27FC236}">
                <a16:creationId xmlns:a16="http://schemas.microsoft.com/office/drawing/2014/main" id="{657E23DB-4276-44A8-B743-CBD1C6909E4B}"/>
              </a:ext>
            </a:extLst>
          </p:cNvPr>
          <p:cNvPicPr>
            <a:picLocks noChangeAspect="1"/>
          </p:cNvPicPr>
          <p:nvPr/>
        </p:nvPicPr>
        <p:blipFill>
          <a:blip r:embed="rId2"/>
          <a:stretch>
            <a:fillRect/>
          </a:stretch>
        </p:blipFill>
        <p:spPr>
          <a:xfrm>
            <a:off x="1216239" y="3089429"/>
            <a:ext cx="4675573" cy="3243648"/>
          </a:xfrm>
          <a:prstGeom prst="rect">
            <a:avLst/>
          </a:prstGeom>
        </p:spPr>
      </p:pic>
      <p:pic>
        <p:nvPicPr>
          <p:cNvPr id="5" name="Рисунок 4">
            <a:extLst>
              <a:ext uri="{FF2B5EF4-FFF2-40B4-BE49-F238E27FC236}">
                <a16:creationId xmlns:a16="http://schemas.microsoft.com/office/drawing/2014/main" id="{E108E2A2-CCE1-4704-B05F-AC041D865DCA}"/>
              </a:ext>
            </a:extLst>
          </p:cNvPr>
          <p:cNvPicPr>
            <a:picLocks noChangeAspect="1"/>
          </p:cNvPicPr>
          <p:nvPr/>
        </p:nvPicPr>
        <p:blipFill rotWithShape="1">
          <a:blip r:embed="rId3"/>
          <a:srcRect l="3903"/>
          <a:stretch/>
        </p:blipFill>
        <p:spPr>
          <a:xfrm>
            <a:off x="6269852" y="3089429"/>
            <a:ext cx="4785690" cy="3243648"/>
          </a:xfrm>
          <a:prstGeom prst="rect">
            <a:avLst/>
          </a:prstGeom>
        </p:spPr>
      </p:pic>
    </p:spTree>
    <p:extLst>
      <p:ext uri="{BB962C8B-B14F-4D97-AF65-F5344CB8AC3E}">
        <p14:creationId xmlns:p14="http://schemas.microsoft.com/office/powerpoint/2010/main" val="3548617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5E10AC-7ABB-4592-8487-519152A86F06}"/>
              </a:ext>
            </a:extLst>
          </p:cNvPr>
          <p:cNvSpPr>
            <a:spLocks noGrp="1"/>
          </p:cNvSpPr>
          <p:nvPr>
            <p:ph type="title"/>
          </p:nvPr>
        </p:nvSpPr>
        <p:spPr>
          <a:xfrm>
            <a:off x="838200" y="365125"/>
            <a:ext cx="10515600" cy="878381"/>
          </a:xfrm>
          <a:solidFill>
            <a:srgbClr val="FFFF00"/>
          </a:solidFill>
        </p:spPr>
        <p:txBody>
          <a:bodyPr>
            <a:normAutofit/>
          </a:bodyPr>
          <a:lstStyle/>
          <a:p>
            <a:r>
              <a:rPr lang="ru-RU" sz="3600" b="0" i="0" u="none" strike="noStrike" baseline="0" dirty="0">
                <a:solidFill>
                  <a:srgbClr val="232C32"/>
                </a:solidFill>
                <a:latin typeface="Times New Roman" panose="02020603050405020304" pitchFamily="18" charset="0"/>
              </a:rPr>
              <a:t>О каких качествах мастера говорят эти пословицы? </a:t>
            </a:r>
            <a:endParaRPr lang="ru-RU" sz="3600" dirty="0"/>
          </a:p>
        </p:txBody>
      </p:sp>
      <p:sp>
        <p:nvSpPr>
          <p:cNvPr id="3" name="Объект 2">
            <a:extLst>
              <a:ext uri="{FF2B5EF4-FFF2-40B4-BE49-F238E27FC236}">
                <a16:creationId xmlns:a16="http://schemas.microsoft.com/office/drawing/2014/main" id="{742B5790-385A-4D4C-8E8B-C1171A4AA606}"/>
              </a:ext>
            </a:extLst>
          </p:cNvPr>
          <p:cNvSpPr>
            <a:spLocks noGrp="1"/>
          </p:cNvSpPr>
          <p:nvPr>
            <p:ph idx="1"/>
          </p:nvPr>
        </p:nvSpPr>
        <p:spPr>
          <a:xfrm>
            <a:off x="838200" y="1402672"/>
            <a:ext cx="10515600" cy="5228947"/>
          </a:xfrm>
          <a:solidFill>
            <a:srgbClr val="92D050"/>
          </a:solidFill>
        </p:spPr>
        <p:txBody>
          <a:bodyPr>
            <a:normAutofit/>
          </a:bodyPr>
          <a:lstStyle/>
          <a:p>
            <a:r>
              <a:rPr lang="ru-RU" sz="3600" b="0" i="0" u="none" strike="noStrike" baseline="0" dirty="0">
                <a:solidFill>
                  <a:srgbClr val="1A1A1A"/>
                </a:solidFill>
                <a:latin typeface="Times New Roman" panose="02020603050405020304" pitchFamily="18" charset="0"/>
              </a:rPr>
              <a:t>Без любви к делу не станешь мастером. </a:t>
            </a:r>
          </a:p>
          <a:p>
            <a:r>
              <a:rPr lang="ru-RU" sz="3600" b="0" i="0" u="none" strike="noStrike" baseline="0" dirty="0">
                <a:solidFill>
                  <a:srgbClr val="1A1A1A"/>
                </a:solidFill>
                <a:latin typeface="Times New Roman" panose="02020603050405020304" pitchFamily="18" charset="0"/>
              </a:rPr>
              <a:t>Люби дело – мастером будешь. </a:t>
            </a:r>
            <a:endParaRPr lang="ru-RU" sz="3600" b="0" i="0" u="none" strike="noStrike" baseline="0" dirty="0">
              <a:solidFill>
                <a:srgbClr val="000000"/>
              </a:solidFill>
              <a:latin typeface="Times New Roman" panose="02020603050405020304" pitchFamily="18" charset="0"/>
            </a:endParaRPr>
          </a:p>
          <a:p>
            <a:r>
              <a:rPr lang="ru-RU" sz="3600" b="0" i="0" u="none" strike="noStrike" baseline="0" dirty="0">
                <a:solidFill>
                  <a:srgbClr val="1A1A1A"/>
                </a:solidFill>
                <a:latin typeface="Times New Roman" panose="02020603050405020304" pitchFamily="18" charset="0"/>
              </a:rPr>
              <a:t>В руках мастера и кривое полено выпрямляется. </a:t>
            </a:r>
          </a:p>
        </p:txBody>
      </p:sp>
      <p:pic>
        <p:nvPicPr>
          <p:cNvPr id="4" name="Рисунок 3">
            <a:extLst>
              <a:ext uri="{FF2B5EF4-FFF2-40B4-BE49-F238E27FC236}">
                <a16:creationId xmlns:a16="http://schemas.microsoft.com/office/drawing/2014/main" id="{3305E926-5B70-4069-BF7B-42A98ACD8131}"/>
              </a:ext>
            </a:extLst>
          </p:cNvPr>
          <p:cNvPicPr>
            <a:picLocks noChangeAspect="1"/>
          </p:cNvPicPr>
          <p:nvPr/>
        </p:nvPicPr>
        <p:blipFill rotWithShape="1">
          <a:blip r:embed="rId2"/>
          <a:srcRect l="1553"/>
          <a:stretch/>
        </p:blipFill>
        <p:spPr>
          <a:xfrm>
            <a:off x="3630967" y="3357977"/>
            <a:ext cx="5113537" cy="3134897"/>
          </a:xfrm>
          <a:prstGeom prst="rect">
            <a:avLst/>
          </a:prstGeom>
        </p:spPr>
      </p:pic>
    </p:spTree>
    <p:extLst>
      <p:ext uri="{BB962C8B-B14F-4D97-AF65-F5344CB8AC3E}">
        <p14:creationId xmlns:p14="http://schemas.microsoft.com/office/powerpoint/2010/main" val="179596995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514</Words>
  <Application>Microsoft Office PowerPoint</Application>
  <PresentationFormat>Широкоэкранный</PresentationFormat>
  <Paragraphs>29</Paragraphs>
  <Slides>21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Calibri</vt:lpstr>
      <vt:lpstr>Calibri Light</vt:lpstr>
      <vt:lpstr>Times New Roman</vt:lpstr>
      <vt:lpstr>Тема Office</vt:lpstr>
      <vt:lpstr>Разговоры о важном. Как найти своё место в обществе?</vt:lpstr>
      <vt:lpstr>Рассмотрите фотографии. Где находятся ребята? О каком выборе они размышляют? </vt:lpstr>
      <vt:lpstr>Расскажите, как вы пришли к выбору данной книги?</vt:lpstr>
      <vt:lpstr>  На выбор книги повлияли ваши увлечения и интересы.  Каждый из нас постоянно делает выбор в своей жизни. Рассмотрите фотографию, можно ли сравнить выбор с пересечением нескольких дорог на пути?  Почему?</vt:lpstr>
      <vt:lpstr>Действительно, выбор пути, по которому вы будете  двигаться, может быть разным, а зависит это от очень многих вещей, которые мы можем делать уже сейчас. </vt:lpstr>
      <vt:lpstr>Презентация PowerPoint</vt:lpstr>
      <vt:lpstr>Что-то мы можем делать уже сейчас. Но как? Об этом мы сегодня с вами и поговорим: об определении своего выбора, о понимании своего места в жизни общества. </vt:lpstr>
      <vt:lpstr>Как вы понимаете выражение «человек служит своему делу»? Можно ли служить своему делу? Любому делу можно служить? Может ли человек работать добросовестно, но при этом не любить свою профессию, потому что он мечтал заниматься чем-то другим? </vt:lpstr>
      <vt:lpstr>О каких качествах мастера говорят эти пословицы? </vt:lpstr>
      <vt:lpstr>Как вы думаете, какими качествами обладает человек, который верен своему призванию, своей профессии? </vt:lpstr>
      <vt:lpstr>А теперь послушайте басню Л.Н. Толстого. Каким показан главный герой? Какой он? Чему учит эта басня? </vt:lpstr>
      <vt:lpstr>Герой трудится бескорыстно, он не думает о каких-то выгодах для себя. Ведь надо успеть в своей жизни сделать побольше хороших дел, чтобы потомки потом о тебе вспоминали добрым словом и гордились тобой. </vt:lpstr>
      <vt:lpstr>А что МЫ можем сделать с вами уже сейчас? </vt:lpstr>
      <vt:lpstr>А что МЫ можем сделать с вами уже сейчас? </vt:lpstr>
      <vt:lpstr>«Величина человека определяется не толщиной кошелька, а полезными делами». Как вы понимаете эту фразу? Всегда ли нужно много денег, чтобы люди тебя уважали? Что в человеке могут ценить и уважать другие люди? </vt:lpstr>
      <vt:lpstr>Иди, мой друг, всегда иди дорогою добра! </vt:lpstr>
      <vt:lpstr>Каждому важно верить в себя.</vt:lpstr>
      <vt:lpstr>Тарасов Алексей Владимирович </vt:lpstr>
      <vt:lpstr>Презентация PowerPoint</vt:lpstr>
      <vt:lpstr>Что сегодня в нашем разговоре было для вас самым значимым и важным? О чём вы задумались? </vt:lpstr>
      <vt:lpstr>До новых встреч, ребята!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Разговоры о важном. Как найти своё место в обществе?</dc:title>
  <dc:creator>Пользователь</dc:creator>
  <cp:lastModifiedBy>Microsoft</cp:lastModifiedBy>
  <cp:revision>8</cp:revision>
  <dcterms:created xsi:type="dcterms:W3CDTF">2024-03-02T14:11:57Z</dcterms:created>
  <dcterms:modified xsi:type="dcterms:W3CDTF">2024-03-10T21:47:30Z</dcterms:modified>
</cp:coreProperties>
</file>