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sldIdLst>
    <p:sldId id="256" r:id="rId2"/>
    <p:sldId id="298" r:id="rId3"/>
    <p:sldId id="297" r:id="rId4"/>
    <p:sldId id="310" r:id="rId5"/>
    <p:sldId id="311" r:id="rId6"/>
    <p:sldId id="312" r:id="rId7"/>
    <p:sldId id="276" r:id="rId8"/>
    <p:sldId id="266" r:id="rId9"/>
    <p:sldId id="289" r:id="rId10"/>
    <p:sldId id="322" r:id="rId11"/>
    <p:sldId id="325" r:id="rId12"/>
    <p:sldId id="318" r:id="rId13"/>
    <p:sldId id="305" r:id="rId14"/>
    <p:sldId id="323" r:id="rId15"/>
    <p:sldId id="260" r:id="rId16"/>
    <p:sldId id="262" r:id="rId17"/>
    <p:sldId id="279" r:id="rId18"/>
    <p:sldId id="327" r:id="rId19"/>
    <p:sldId id="329" r:id="rId20"/>
    <p:sldId id="326" r:id="rId21"/>
    <p:sldId id="328" r:id="rId22"/>
    <p:sldId id="333" r:id="rId23"/>
    <p:sldId id="334" r:id="rId24"/>
    <p:sldId id="336" r:id="rId25"/>
    <p:sldId id="302" r:id="rId26"/>
    <p:sldId id="299" r:id="rId27"/>
    <p:sldId id="332" r:id="rId28"/>
    <p:sldId id="330" r:id="rId29"/>
    <p:sldId id="331" r:id="rId30"/>
    <p:sldId id="303" r:id="rId31"/>
    <p:sldId id="304" r:id="rId32"/>
    <p:sldId id="301" r:id="rId33"/>
    <p:sldId id="335" r:id="rId34"/>
    <p:sldId id="338" r:id="rId35"/>
    <p:sldId id="259" r:id="rId36"/>
    <p:sldId id="281" r:id="rId37"/>
    <p:sldId id="337" r:id="rId38"/>
    <p:sldId id="321" r:id="rId39"/>
    <p:sldId id="320" r:id="rId40"/>
    <p:sldId id="316" r:id="rId41"/>
    <p:sldId id="32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>
      <p:cViewPr>
        <p:scale>
          <a:sx n="70" d="100"/>
          <a:sy n="70" d="100"/>
        </p:scale>
        <p:origin x="-1747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E1EBE-89DD-4E36-8ACD-F183FC8FDDCF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385C6-C931-4350-BFFC-2F65134D5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38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385C6-C931-4350-BFFC-2F65134D59F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422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AD2C7-293D-4CE7-9889-C92FE313CEF1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2C6CB-3CF4-4B22-BEFD-3DDF4F0DD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47;&#1088;&#1110;&#1089;&#1090;%20&#1091;&#1095;&#1085;&#1110;&#1074;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hyperlink" Target="&#1042;&#1072;&#1075;&#1072;%20&#1091;&#1095;&#1085;&#1110;&#1074;.doc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iControlMyMoney.ex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88640"/>
            <a:ext cx="63081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Математика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вокруг нас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290" name="AutoShape 2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0" name="AutoShape 12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4" name="Picture 16" descr="http://ostriv.in.ua/images/publications/4/12325/1343302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573016"/>
            <a:ext cx="3548272" cy="2304256"/>
          </a:xfrm>
          <a:prstGeom prst="rect">
            <a:avLst/>
          </a:prstGeom>
          <a:noFill/>
        </p:spPr>
      </p:pic>
      <p:pic>
        <p:nvPicPr>
          <p:cNvPr id="12306" name="Picture 18" descr="https://fc.vseosvita.ua/001zap-9fb7/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780928"/>
            <a:ext cx="2857500" cy="2686051"/>
          </a:xfrm>
          <a:prstGeom prst="rect">
            <a:avLst/>
          </a:prstGeom>
          <a:noFill/>
        </p:spPr>
      </p:pic>
      <p:pic>
        <p:nvPicPr>
          <p:cNvPr id="12308" name="Picture 20" descr="http://bezpredelka.com/wp-content/uploads/2013/12/%D0%BC%D0%B0%D1%82%D0%B5%D0%B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332656"/>
            <a:ext cx="1187097" cy="1086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771800" y="1916832"/>
            <a:ext cx="277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6C31"/>
                </a:solidFill>
              </a:rPr>
              <a:t> </a:t>
            </a:r>
            <a:endParaRPr lang="ru-RU" sz="3200" b="1" dirty="0">
              <a:solidFill>
                <a:srgbClr val="006C3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88492" y="2653331"/>
            <a:ext cx="38085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Применение пропорции:</a:t>
            </a:r>
            <a:endParaRPr lang="ru-RU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8004" y="1894933"/>
            <a:ext cx="237626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Кулинария</a:t>
            </a:r>
            <a:endParaRPr lang="ru-RU" sz="28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12228" y="3050582"/>
            <a:ext cx="237626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Химия </a:t>
            </a:r>
            <a:endParaRPr lang="ru-RU" sz="28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00187" y="4150446"/>
            <a:ext cx="237626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География </a:t>
            </a:r>
            <a:endParaRPr lang="ru-RU" sz="28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65970" y="3163189"/>
            <a:ext cx="237626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Физика </a:t>
            </a:r>
            <a:endParaRPr lang="ru-RU" sz="28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28184" y="4185628"/>
            <a:ext cx="237626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Архитектура </a:t>
            </a:r>
            <a:endParaRPr lang="ru-RU" sz="28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46684" y="4862989"/>
            <a:ext cx="273630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Моделирование </a:t>
            </a:r>
            <a:endParaRPr lang="ru-RU" sz="28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3563888" y="2269869"/>
            <a:ext cx="432048" cy="489922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5220072" y="2269869"/>
            <a:ext cx="573705" cy="534552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4554140" y="2082818"/>
            <a:ext cx="0" cy="72160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3367819" y="3900232"/>
            <a:ext cx="603461" cy="401134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592761" y="4005064"/>
            <a:ext cx="45763" cy="649438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373785" y="3948231"/>
            <a:ext cx="651721" cy="489425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688493" y="3415500"/>
            <a:ext cx="716136" cy="1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824584" y="3481241"/>
            <a:ext cx="672446" cy="41657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476" y="1341835"/>
            <a:ext cx="2402032" cy="749873"/>
          </a:xfrm>
          <a:prstGeom prst="rect">
            <a:avLst/>
          </a:prstGeom>
        </p:spPr>
      </p:pic>
      <p:sp>
        <p:nvSpPr>
          <p:cNvPr id="57" name="Скругленный прямоугольник 56"/>
          <p:cNvSpPr/>
          <p:nvPr/>
        </p:nvSpPr>
        <p:spPr>
          <a:xfrm>
            <a:off x="753192" y="1894933"/>
            <a:ext cx="2376264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Кулинария</a:t>
            </a:r>
            <a:endParaRPr lang="ru-RU" sz="2800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043128" y="1868464"/>
            <a:ext cx="2499037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С</a:t>
            </a:r>
            <a:r>
              <a:rPr lang="ru-RU" sz="2800" smtClean="0"/>
              <a:t>троительство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36728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9" y="-144463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01427" y="1599141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Слово «пропорция» ввел в употребление Цицерон в 1 веке до н. э., переводя на латынь платоновский термин «аналогия», который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YS Text"/>
              </a:rPr>
              <a:t>означал «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соотношение». С тех пор вот уже 2000 лет пропорцией в математике называют равенство между отношениями четырёх величин a, b, c, d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YS Text"/>
              </a:rPr>
              <a:t>: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YS Tex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3464" y="415613"/>
            <a:ext cx="4824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Пропорция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767" t="19231" r="29270" b="16346"/>
          <a:stretch/>
        </p:blipFill>
        <p:spPr>
          <a:xfrm>
            <a:off x="3221707" y="3925560"/>
            <a:ext cx="2736304" cy="241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094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100" cy="6858000"/>
          </a:xfrm>
          <a:prstGeom prst="rect">
            <a:avLst/>
          </a:prstGeom>
          <a:noFill/>
        </p:spPr>
      </p:pic>
      <p:pic>
        <p:nvPicPr>
          <p:cNvPr id="5121" name="Picture 1" descr="f6"/>
          <p:cNvPicPr>
            <a:picLocks noChangeAspect="1" noChangeArrowheads="1"/>
          </p:cNvPicPr>
          <p:nvPr/>
        </p:nvPicPr>
        <p:blipFill>
          <a:blip r:embed="rId3" cstate="print"/>
          <a:srcRect t="23624"/>
          <a:stretch>
            <a:fillRect/>
          </a:stretch>
        </p:blipFill>
        <p:spPr bwMode="auto">
          <a:xfrm>
            <a:off x="755576" y="2564904"/>
            <a:ext cx="7513582" cy="377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764704"/>
            <a:ext cx="338437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Фалес –Милетский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(625-547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гг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до н.э.)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100" cy="6858000"/>
          </a:xfrm>
          <a:prstGeom prst="rect">
            <a:avLst/>
          </a:prstGeom>
          <a:noFill/>
        </p:spPr>
      </p:pic>
      <p:pic>
        <p:nvPicPr>
          <p:cNvPr id="17410" name="Рисунок 1" descr="Картинки по запросу подобие треугольников по т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628398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35696" y="692696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Чему </a:t>
            </a:r>
            <a:r>
              <a:rPr lang="ru-RU" sz="2800" b="1" dirty="0" smtClean="0">
                <a:solidFill>
                  <a:srgbClr val="FF0000"/>
                </a:solidFill>
              </a:rPr>
              <a:t>равна высота дома?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99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118443"/>
            <a:ext cx="3301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География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988840"/>
            <a:ext cx="7678022" cy="42612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23928" y="919261"/>
            <a:ext cx="2172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Масштаб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01911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://adrian.com.ua/images/117003_55dbedee57afc55dbedee57b3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052736"/>
            <a:ext cx="5603917" cy="3888432"/>
          </a:xfrm>
          <a:prstGeom prst="rect">
            <a:avLst/>
          </a:prstGeom>
          <a:noFill/>
        </p:spPr>
      </p:pic>
      <p:pic>
        <p:nvPicPr>
          <p:cNvPr id="8196" name="Picture 4" descr="ÐÐ°ÑÑÐ¸Ð½ÐºÐ¸ Ð¿Ð¾ Ð·Ð°Ð¿ÑÐ¾ÑÑ Ð·Ð²Ð°ÑÐ¸ÑÐ¸ ÐºÐ°ÑÑ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052736"/>
            <a:ext cx="2466975" cy="1847851"/>
          </a:xfrm>
          <a:prstGeom prst="rect">
            <a:avLst/>
          </a:prstGeom>
          <a:noFill/>
        </p:spPr>
      </p:pic>
      <p:pic>
        <p:nvPicPr>
          <p:cNvPr id="8198" name="Picture 6" descr="ÐÐ°ÑÑÐ¸Ð½ÐºÐ¸ Ð¿Ð¾ Ð·Ð°Ð¿ÑÐ¾ÑÑ Ð·Ð²Ð°ÑÐ¸ÑÐ¸ ÐºÐ°ÑÑ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996951"/>
            <a:ext cx="2376264" cy="2106689"/>
          </a:xfrm>
          <a:prstGeom prst="rect">
            <a:avLst/>
          </a:prstGeom>
          <a:noFill/>
        </p:spPr>
      </p:pic>
      <p:pic>
        <p:nvPicPr>
          <p:cNvPr id="8200" name="Picture 8" descr="ÐÐ°ÑÑÐ¸Ð½ÐºÐ¸ Ð¿Ð¾ Ð·Ð°Ð¿ÑÐ¾ÑÑ Ð²Ð°ÑÐ¸ÑÐ¸ ÐºÐ°ÑÑ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085184"/>
            <a:ext cx="2857500" cy="1600200"/>
          </a:xfrm>
          <a:prstGeom prst="rect">
            <a:avLst/>
          </a:prstGeom>
          <a:noFill/>
        </p:spPr>
      </p:pic>
      <p:pic>
        <p:nvPicPr>
          <p:cNvPr id="8202" name="Picture 10" descr="ÐÐ°ÑÑÐ¸Ð½ÐºÐ¸ Ð¿Ð¾ Ð·Ð°Ð¿ÑÐ¾ÑÑ Ð²Ð°ÑÐ¸ÑÐ¸ ÐºÐ°ÑÑ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5085184"/>
            <a:ext cx="3028950" cy="15144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347864" y="0"/>
            <a:ext cx="2034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КАША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 descr="http://liubavyshka.ru/_ph/222/1/652737833.jp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-315416"/>
            <a:ext cx="1800225" cy="2000251"/>
          </a:xfrm>
          <a:prstGeom prst="rect">
            <a:avLst/>
          </a:prstGeom>
          <a:noFill/>
        </p:spPr>
      </p:pic>
      <p:pic>
        <p:nvPicPr>
          <p:cNvPr id="7172" name="Picture 4" descr="http://zabavnik.club/wp-content/uploads/2018/07/POVARENOK_6_1304454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5157192"/>
            <a:ext cx="1340768" cy="13407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http://blestiashky.narod.ru/1/smayl7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8640"/>
            <a:ext cx="1872208" cy="1632474"/>
          </a:xfrm>
          <a:prstGeom prst="rect">
            <a:avLst/>
          </a:prstGeom>
          <a:noFill/>
        </p:spPr>
      </p:pic>
      <p:pic>
        <p:nvPicPr>
          <p:cNvPr id="19458" name="Picture 2" descr="http://st.stranamam.ru/data/cache/2015apr/29/19/15907032_656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988840"/>
            <a:ext cx="6967364" cy="379732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20181203_170225.jpg"/>
          <p:cNvPicPr>
            <a:picLocks noChangeAspect="1"/>
          </p:cNvPicPr>
          <p:nvPr/>
        </p:nvPicPr>
        <p:blipFill>
          <a:blip r:embed="rId3" cstate="print"/>
          <a:srcRect t="13583" b="2657"/>
          <a:stretch>
            <a:fillRect/>
          </a:stretch>
        </p:blipFill>
        <p:spPr>
          <a:xfrm>
            <a:off x="3491880" y="188640"/>
            <a:ext cx="2549083" cy="3558506"/>
          </a:xfrm>
          <a:prstGeom prst="rect">
            <a:avLst/>
          </a:prstGeom>
        </p:spPr>
      </p:pic>
      <p:pic>
        <p:nvPicPr>
          <p:cNvPr id="8" name="Рисунок 7" descr="IMG-62cccccd12d9a59b70b2b5ecb5e23213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764704"/>
            <a:ext cx="2538282" cy="3384376"/>
          </a:xfrm>
          <a:prstGeom prst="rect">
            <a:avLst/>
          </a:prstGeom>
        </p:spPr>
      </p:pic>
      <p:pic>
        <p:nvPicPr>
          <p:cNvPr id="9" name="Рисунок 8" descr="IMG_6681.JPG"/>
          <p:cNvPicPr>
            <a:picLocks noChangeAspect="1"/>
          </p:cNvPicPr>
          <p:nvPr/>
        </p:nvPicPr>
        <p:blipFill>
          <a:blip r:embed="rId5" cstate="print"/>
          <a:srcRect l="16404" r="21872"/>
          <a:stretch>
            <a:fillRect/>
          </a:stretch>
        </p:blipFill>
        <p:spPr>
          <a:xfrm>
            <a:off x="3491880" y="3849511"/>
            <a:ext cx="2592288" cy="2799947"/>
          </a:xfrm>
          <a:prstGeom prst="rect">
            <a:avLst/>
          </a:prstGeom>
        </p:spPr>
      </p:pic>
      <p:pic>
        <p:nvPicPr>
          <p:cNvPr id="10" name="Рисунок 9" descr="IMG_20181203_2206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4365104"/>
            <a:ext cx="2736304" cy="2204864"/>
          </a:xfrm>
          <a:prstGeom prst="rect">
            <a:avLst/>
          </a:prstGeom>
        </p:spPr>
      </p:pic>
      <p:pic>
        <p:nvPicPr>
          <p:cNvPr id="6146" name="Picture 2" descr="http://blestiashky.narod.ru/1/smayl70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0"/>
            <a:ext cx="936104" cy="816237"/>
          </a:xfrm>
          <a:prstGeom prst="rect">
            <a:avLst/>
          </a:prstGeom>
          <a:noFill/>
        </p:spPr>
      </p:pic>
      <p:pic>
        <p:nvPicPr>
          <p:cNvPr id="12" name="Рисунок 11" descr="IMG_20190117_22340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188640"/>
            <a:ext cx="2448272" cy="3315749"/>
          </a:xfrm>
          <a:prstGeom prst="rect">
            <a:avLst/>
          </a:prstGeom>
        </p:spPr>
      </p:pic>
      <p:pic>
        <p:nvPicPr>
          <p:cNvPr id="2" name="Picture 2" descr="D:\Портфолио 2015 Бобров А П\6а клас\Готовим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3645023"/>
            <a:ext cx="2448272" cy="30723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1" y="1407878"/>
            <a:ext cx="6717813" cy="48294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41898" y="339236"/>
            <a:ext cx="3937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Архитектура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4636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7" y="2238466"/>
            <a:ext cx="4353272" cy="4353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7594" y="391806"/>
            <a:ext cx="3409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Медицина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7909" y="1272276"/>
            <a:ext cx="73946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Лекарственные препараты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9362" y="2472693"/>
            <a:ext cx="4257578" cy="341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9741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100" cy="6858000"/>
          </a:xfrm>
          <a:prstGeom prst="rect">
            <a:avLst/>
          </a:prstGeom>
          <a:noFill/>
        </p:spPr>
      </p:pic>
      <p:pic>
        <p:nvPicPr>
          <p:cNvPr id="2" name="Picture 2" descr="http://baby-boomers.ru/uploads/sites/48/posts/2014-07/d7b87d84464aa5dad1a7afab1478bd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430519" cy="4176464"/>
          </a:xfrm>
          <a:prstGeom prst="rect">
            <a:avLst/>
          </a:prstGeom>
          <a:noFill/>
        </p:spPr>
      </p:pic>
      <p:pic>
        <p:nvPicPr>
          <p:cNvPr id="6" name="Picture 2" descr="http://baby-boomers.ru/uploads/sites/48/posts/2014-07/d7b87d84464aa5dad1a7afab1478bd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976" y="701080"/>
            <a:ext cx="7430519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748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340768"/>
            <a:ext cx="6841398" cy="5040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160338"/>
            <a:ext cx="76166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Пропорции в теле человека</a:t>
            </a:r>
            <a:endParaRPr lang="ru-RU" sz="4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94746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7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5" y="1565439"/>
            <a:ext cx="4832073" cy="48459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20603" y="307555"/>
            <a:ext cx="5186228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Золотое сечение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4732" y="2060848"/>
            <a:ext cx="34112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5499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692696"/>
            <a:ext cx="7488832" cy="553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8865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957" y="1412776"/>
            <a:ext cx="5421536" cy="49227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70593" y="160338"/>
            <a:ext cx="5648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Конструирование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3771347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 rotWithShape="1">
          <a:blip r:embed="rId2" cstate="print"/>
          <a:srcRect l="-200" t="326" r="597" b="3337"/>
          <a:stretch/>
        </p:blipFill>
        <p:spPr bwMode="auto">
          <a:xfrm>
            <a:off x="0" y="0"/>
            <a:ext cx="9144000" cy="6624000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" t="-3" r="1661" b="27339"/>
          <a:stretch/>
        </p:blipFill>
        <p:spPr>
          <a:xfrm>
            <a:off x="1644908" y="1314782"/>
            <a:ext cx="6444000" cy="410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79912" y="195726"/>
            <a:ext cx="2173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Химия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226977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100" cy="685800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 l="14388" t="1968" r="16324" b="10826"/>
          <a:stretch>
            <a:fillRect/>
          </a:stretch>
        </p:blipFill>
        <p:spPr bwMode="auto">
          <a:xfrm>
            <a:off x="1475656" y="836712"/>
            <a:ext cx="6480720" cy="458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585" y="7937"/>
            <a:ext cx="9178585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http://turizm.beluo.ru/images/otrav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22" y="1707026"/>
            <a:ext cx="7510435" cy="504056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79712" y="137366"/>
            <a:ext cx="55446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Способы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измерения расстояния 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на местности</a:t>
            </a:r>
            <a:endParaRPr lang="ru-RU" sz="32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4" t="8329" r="17632" b="6073"/>
          <a:stretch/>
        </p:blipFill>
        <p:spPr>
          <a:xfrm>
            <a:off x="1115616" y="698633"/>
            <a:ext cx="7200800" cy="543373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44450"/>
          </a:sp3d>
        </p:spPr>
      </p:pic>
    </p:spTree>
    <p:extLst>
      <p:ext uri="{BB962C8B-B14F-4D97-AF65-F5344CB8AC3E}">
        <p14:creationId xmlns:p14="http://schemas.microsoft.com/office/powerpoint/2010/main" val="65191943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19020"/>
            <a:ext cx="7937178" cy="499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869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196752"/>
            <a:ext cx="799288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189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0" name="AutoShape 2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0" name="AutoShape 12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475656" y="188640"/>
            <a:ext cx="72008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uk-UA" sz="2400" b="1" dirty="0" smtClean="0">
              <a:solidFill>
                <a:srgbClr val="7030A0"/>
              </a:solidFill>
              <a:latin typeface="Batang" pitchFamily="18" charset="-127"/>
              <a:ea typeface="Batang" pitchFamily="18" charset="-127"/>
              <a:cs typeface="FrankRuehl" pitchFamily="34" charset="-79"/>
            </a:endParaRPr>
          </a:p>
          <a:p>
            <a:pPr algn="ctr"/>
            <a:r>
              <a:rPr lang="uk-UA" sz="2400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Каждый из учеников, изучая</a:t>
            </a:r>
          </a:p>
          <a:p>
            <a:pPr algn="ctr"/>
            <a:r>
              <a:rPr lang="uk-UA" sz="2400" b="1" dirty="0" smtClean="0">
                <a:solidFill>
                  <a:srgbClr val="7030A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математику, задаёт себе или учителю такой вопрос</a:t>
            </a:r>
            <a:r>
              <a:rPr lang="uk-UA" sz="24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: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“</a:t>
            </a:r>
            <a:r>
              <a:rPr lang="uk-UA" sz="2400" b="1" i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А где мне пригодятся</a:t>
            </a:r>
          </a:p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 полученные знания, </a:t>
            </a:r>
          </a:p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какую пользу они принесут</a:t>
            </a:r>
          </a:p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cs typeface="FrankRuehl" pitchFamily="34" charset="-79"/>
              </a:rPr>
              <a:t>мне в будущем? “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tang" pitchFamily="18" charset="-127"/>
              <a:ea typeface="Batang" pitchFamily="18" charset="-127"/>
              <a:cs typeface="FrankRuehl" pitchFamily="34" charset="-79"/>
            </a:endParaRPr>
          </a:p>
        </p:txBody>
      </p:sp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501008"/>
            <a:ext cx="4499826" cy="300613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100" y="0"/>
            <a:ext cx="91661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59632" y="620688"/>
          <a:ext cx="6552728" cy="5719902"/>
        </p:xfrm>
        <a:graphic>
          <a:graphicData uri="http://schemas.openxmlformats.org/drawingml/2006/table">
            <a:tbl>
              <a:tblPr/>
              <a:tblGrid>
                <a:gridCol w="3276364"/>
                <a:gridCol w="3276364"/>
              </a:tblGrid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700" dirty="0"/>
                        <a:t>Наименование предмета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/>
                        <a:t>Расстояние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700" dirty="0"/>
                        <a:t>(в километрах)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Большие башни, церкви, элеваторы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16-21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Населенные пункты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11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Крупные здания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9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Заводские трубы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6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Отдельные дома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5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Окна в домах без переплетов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4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Трубы на крышах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Отдельные деревья, столбы, люди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2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Машины, повозки на земле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1,5-1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(в метрах)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Шасси самолета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Лошади, скот- различаются ноги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700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Переплеты в окнах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Голова человека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Цвета и части одежды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Черепица, доски на крышах, листья деревьев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Пуговицы, подробности одежды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Лица людей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115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Выражение лица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36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Глаза человека - точками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53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Белки глаз</a:t>
                      </a:r>
                    </a:p>
                  </a:txBody>
                  <a:tcPr marL="64851" marR="64851" marT="32426" marB="3242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4851" marR="64851" marT="32426" marB="32426"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100" y="0"/>
            <a:ext cx="9166100" cy="6858000"/>
          </a:xfrm>
          <a:prstGeom prst="rect">
            <a:avLst/>
          </a:prstGeom>
          <a:noFill/>
        </p:spPr>
      </p:pic>
      <p:pic>
        <p:nvPicPr>
          <p:cNvPr id="29698" name="Picture 2" descr="http://www.demetra5.kiev.ua/images/catalog/Sokkia/NETx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40768"/>
            <a:ext cx="6010343" cy="49685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99792" y="404664"/>
            <a:ext cx="3521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Тахеометр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916832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Процент</a:t>
            </a:r>
            <a:r>
              <a:rPr lang="ru-RU" sz="2400" dirty="0" smtClean="0"/>
              <a:t> - имеет латинское происхождение: «</a:t>
            </a:r>
            <a:r>
              <a:rPr lang="ru-RU" sz="2400" dirty="0" err="1" smtClean="0"/>
              <a:t>pro</a:t>
            </a:r>
            <a:r>
              <a:rPr lang="ru-RU" sz="2400" dirty="0" smtClean="0"/>
              <a:t> </a:t>
            </a:r>
            <a:r>
              <a:rPr lang="ru-RU" sz="2400" dirty="0" err="1" smtClean="0"/>
              <a:t>centum</a:t>
            </a:r>
            <a:r>
              <a:rPr lang="ru-RU" sz="2400" dirty="0" smtClean="0"/>
              <a:t>» - это «на сто». Процентом называется сотая часть числа. Проценты были известны в Индии ещё в V в</a:t>
            </a:r>
            <a:endParaRPr lang="ru-RU" sz="2400" dirty="0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619672" y="836712"/>
            <a:ext cx="538467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на проценты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40" y="-12177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472470"/>
            <a:ext cx="7848079" cy="58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675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26569" y="513938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мл воды необходимо добавить  в 200 мл 9%-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уксуса, чтобы получить 6%-й раствор уксуса?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86618"/>
            <a:ext cx="1931987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59493"/>
            <a:ext cx="4768893" cy="3464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23732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0"/>
            <a:ext cx="33762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Золото</a:t>
            </a:r>
            <a:endParaRPr lang="ru-RU" sz="5400" b="1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750 проба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http://goldinside.ru/wp-content/uploads/2015/03/obruchalnoe-kolco-750-proba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700808"/>
            <a:ext cx="3316588" cy="266429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55576" y="4653136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2800" b="1" dirty="0" smtClean="0">
                <a:solidFill>
                  <a:srgbClr val="FF0000"/>
                </a:solidFill>
              </a:rPr>
              <a:t>Скольки процентов чистого золота содержит</a:t>
            </a:r>
          </a:p>
          <a:p>
            <a:pPr marL="342900" indent="-342900"/>
            <a:r>
              <a:rPr lang="uk-UA" sz="2800" b="1" dirty="0" smtClean="0">
                <a:solidFill>
                  <a:srgbClr val="FF0000"/>
                </a:solidFill>
              </a:rPr>
              <a:t> это кольцо ?</a:t>
            </a:r>
          </a:p>
          <a:p>
            <a:pPr marL="342900" indent="-342900"/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15616" y="836712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Шоколад </a:t>
            </a:r>
            <a:r>
              <a:rPr lang="uk-UA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кондитерской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фабрики «</a:t>
            </a:r>
            <a:r>
              <a:rPr lang="uk-UA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Победа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масса которого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 г, содержит 72 % какао.</a:t>
            </a:r>
          </a:p>
          <a:p>
            <a:pPr algn="just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Скольки граммов какао содержит этот шоколад?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s://cdn1.ozone.ru/multimedia/10183303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08" y="2204864"/>
            <a:ext cx="7362743" cy="358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15616" y="836712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Пачка масла весит 500 г. Как без помощи весов отрезать от пачки 350 г?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87" y="1988840"/>
            <a:ext cx="5192481" cy="320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86618"/>
            <a:ext cx="1931987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0464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математика фон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kolesnikovalud.ucoz.ru/_ph/4/41877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100" y="0"/>
            <a:ext cx="91661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692696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1 кг свеклы стоит 28 руб. Какова стоимость:</a:t>
            </a:r>
          </a:p>
          <a:p>
            <a:pPr marL="342900" indent="-342900"/>
            <a:r>
              <a:rPr lang="ru-RU" sz="2400" dirty="0" smtClean="0">
                <a:solidFill>
                  <a:srgbClr val="FF0000"/>
                </a:solidFill>
              </a:rPr>
              <a:t>1) 4 кг свеклы; </a:t>
            </a:r>
          </a:p>
          <a:p>
            <a:pPr marL="342900" indent="-342900"/>
            <a:r>
              <a:rPr lang="ru-RU" sz="2400" dirty="0" smtClean="0">
                <a:solidFill>
                  <a:srgbClr val="FF0000"/>
                </a:solidFill>
              </a:rPr>
              <a:t>2) 1,3 кг свеклы ?</a:t>
            </a:r>
          </a:p>
          <a:p>
            <a:pPr marL="342900" indent="-342900"/>
            <a:r>
              <a:rPr lang="ru-RU" sz="2400" dirty="0" smtClean="0">
                <a:solidFill>
                  <a:srgbClr val="FF0000"/>
                </a:solidFill>
              </a:rPr>
              <a:t>2. 1 кВт электроэнергии стоит  </a:t>
            </a:r>
            <a:r>
              <a:rPr lang="ru-RU" sz="2400" dirty="0" smtClean="0">
                <a:solidFill>
                  <a:srgbClr val="FF0000"/>
                </a:solidFill>
              </a:rPr>
              <a:t>1,08 </a:t>
            </a:r>
            <a:r>
              <a:rPr lang="ru-RU" sz="2400" dirty="0" err="1" smtClean="0">
                <a:solidFill>
                  <a:srgbClr val="FF0000"/>
                </a:solidFill>
              </a:rPr>
              <a:t>руб</a:t>
            </a:r>
            <a:r>
              <a:rPr lang="ru-RU" sz="2400" dirty="0" smtClean="0">
                <a:solidFill>
                  <a:srgbClr val="FF0000"/>
                </a:solidFill>
              </a:rPr>
              <a:t> (до </a:t>
            </a:r>
            <a:r>
              <a:rPr lang="ru-RU" sz="2400" dirty="0">
                <a:solidFill>
                  <a:srgbClr val="FF0000"/>
                </a:solidFill>
              </a:rPr>
              <a:t>7</a:t>
            </a:r>
            <a:r>
              <a:rPr lang="ru-RU" sz="2400" dirty="0" smtClean="0">
                <a:solidFill>
                  <a:srgbClr val="FF0000"/>
                </a:solidFill>
              </a:rPr>
              <a:t>0 </a:t>
            </a:r>
            <a:r>
              <a:rPr lang="ru-RU" sz="2400" dirty="0" smtClean="0">
                <a:solidFill>
                  <a:srgbClr val="FF0000"/>
                </a:solidFill>
              </a:rPr>
              <a:t>кВт) и </a:t>
            </a:r>
            <a:r>
              <a:rPr lang="ru-RU" sz="2400" dirty="0" smtClean="0">
                <a:solidFill>
                  <a:srgbClr val="FF0000"/>
                </a:solidFill>
              </a:rPr>
              <a:t>2,48 </a:t>
            </a:r>
            <a:r>
              <a:rPr lang="ru-RU" sz="2400" dirty="0" err="1" smtClean="0">
                <a:solidFill>
                  <a:srgbClr val="FF0000"/>
                </a:solidFill>
              </a:rPr>
              <a:t>руб</a:t>
            </a:r>
            <a:r>
              <a:rPr lang="ru-RU" sz="2400" dirty="0" smtClean="0">
                <a:solidFill>
                  <a:srgbClr val="FF0000"/>
                </a:solidFill>
              </a:rPr>
              <a:t> за   1 </a:t>
            </a:r>
            <a:r>
              <a:rPr lang="ru-RU" sz="2400" dirty="0" smtClean="0">
                <a:solidFill>
                  <a:srgbClr val="FF0000"/>
                </a:solidFill>
              </a:rPr>
              <a:t>кВт  </a:t>
            </a:r>
            <a:r>
              <a:rPr lang="ru-RU" sz="2400" dirty="0" smtClean="0">
                <a:solidFill>
                  <a:srgbClr val="FF0000"/>
                </a:solidFill>
              </a:rPr>
              <a:t>при потреблении </a:t>
            </a:r>
            <a:r>
              <a:rPr lang="ru-RU" sz="2400" dirty="0" smtClean="0">
                <a:solidFill>
                  <a:srgbClr val="FF0000"/>
                </a:solidFill>
              </a:rPr>
              <a:t>от </a:t>
            </a:r>
            <a:r>
              <a:rPr lang="ru-RU" sz="2400" dirty="0">
                <a:solidFill>
                  <a:srgbClr val="FF0000"/>
                </a:solidFill>
              </a:rPr>
              <a:t>7</a:t>
            </a:r>
            <a:r>
              <a:rPr lang="ru-RU" sz="2400" dirty="0" smtClean="0">
                <a:solidFill>
                  <a:srgbClr val="FF0000"/>
                </a:solidFill>
              </a:rPr>
              <a:t>0 кВт до 800кВт.</a:t>
            </a:r>
            <a:endParaRPr lang="ru-RU" sz="2400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ru-RU" sz="2400" dirty="0" smtClean="0">
                <a:solidFill>
                  <a:srgbClr val="FF0000"/>
                </a:solidFill>
              </a:rPr>
              <a:t>     Какую сумму должен заплатить  потребитель, если он израсходовал за месяц 200 </a:t>
            </a:r>
            <a:r>
              <a:rPr lang="ru-RU" sz="2400" dirty="0" smtClean="0">
                <a:solidFill>
                  <a:srgbClr val="FF0000"/>
                </a:solidFill>
              </a:rPr>
              <a:t>кВт </a:t>
            </a:r>
            <a:r>
              <a:rPr lang="ru-RU" sz="2400" dirty="0" smtClean="0">
                <a:solidFill>
                  <a:srgbClr val="FF0000"/>
                </a:solidFill>
              </a:rPr>
              <a:t>электроэнергии?</a:t>
            </a:r>
          </a:p>
          <a:p>
            <a:pPr marL="342900" indent="-342900"/>
            <a:r>
              <a:rPr lang="ru-RU" sz="2400" dirty="0" smtClean="0">
                <a:solidFill>
                  <a:srgbClr val="FF0000"/>
                </a:solidFill>
              </a:rPr>
              <a:t>3. 1 м3 газа стоит 3,79 руб. Какую сумму должен заплатить  потребитель, если он израсходовал за месяц  370 м3</a:t>
            </a:r>
            <a:r>
              <a:rPr lang="ru-RU" sz="2400" dirty="0" smtClean="0">
                <a:solidFill>
                  <a:srgbClr val="FF0000"/>
                </a:solidFill>
              </a:rPr>
              <a:t>?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15616" y="836712"/>
            <a:ext cx="69127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1.Банк даёт кредит под 8% годовых. Какую сумму должен выплатить кредитор через год, если он занял в банке 5000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Вкладчик вложил в банк 5000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под 6% годовых. Какую сумму получит вкладчик:</a:t>
            </a:r>
          </a:p>
          <a:p>
            <a:pPr marL="457200" indent="-457200" algn="just">
              <a:buAutoNum type="arabicParenR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год;</a:t>
            </a:r>
          </a:p>
          <a:p>
            <a:pPr marL="457200" indent="-457200" algn="just">
              <a:buAutoNum type="arabicParenR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два года?</a:t>
            </a:r>
          </a:p>
          <a:p>
            <a:pPr marL="457200" lvl="0" indent="-457200"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Согласно российским законам заработок человека облагается так называемым подоходным налогом, который равен 13% зарплаты. Какую сумму в качестве подоходного налога должен заплатить человек, заработавший 12 000 рублей, и сколько он получит  «на руки»?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Из молока получается 10% творога. Сколько творога получают из 40 кг молока</a:t>
            </a:r>
            <a:r>
              <a:rPr lang="ru-RU" sz="2000" dirty="0" smtClean="0">
                <a:solidFill>
                  <a:srgbClr val="FF0000"/>
                </a:solidFill>
              </a:rPr>
              <a:t>?</a:t>
            </a:r>
          </a:p>
          <a:p>
            <a:pPr marL="457200" indent="-457200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0" name="AutoShape 2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0" name="AutoShape 12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7" name="Рисунок 4" descr="Картинки по запросу кривая эббингауз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6"/>
            <a:ext cx="8034492" cy="572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187624" y="683404"/>
            <a:ext cx="7200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.В 200 г воды растворили 50 г соли. Какова концентрация полученного раствора?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6.В чайную ложку помещается 10 г. сахара. В 200 мл воды добавили 2 чайных ложки сахара. Какой стала концентрация сахара в воде?</a:t>
            </a:r>
          </a:p>
          <a:p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Мясо теряет при варке 35% своей массы. Сколько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нужно взять сырого мяса, чтобы получить 520 г вареного?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8.Цена товара снизилась с 40 рублей до 30 рублей.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сколько процентов снизилась цена?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9.Во время сушки грибы теряют 89% своей массы. Сколько сушеных грибов получится из 70 кг свежих?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00310" y="2204864"/>
            <a:ext cx="69076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за внимание!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22349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0" name="AutoShape 2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0" name="AutoShape 12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4" name="Рисунок 1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92696"/>
            <a:ext cx="7640064" cy="549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0" name="AutoShape 2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0" name="AutoShape 12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0" name="Picture 2" descr="Картинки по запросу кривая забывания эббингауза и повтор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8280920" cy="57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0" name="AutoShape 2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vignette.wikia.nocookie.net/prikolchik/images/3/34/%D0%9C%D0%B0%D1%82%D0%B5%D0%BC-2.jpeg/revision/latest?cb=20151210131532&amp;path-prefix=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0" name="AutoShape 12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ÐÐ°ÑÐµÐ¼-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187624" y="1401162"/>
            <a:ext cx="743408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математики начинается всё: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ребёнок только родился, а первые цифры в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жизни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 звучат: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т, вес.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6" descr="https://babymir.net/wp-content/uploads/2016/06/novorogdenniy_rost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293096"/>
            <a:ext cx="2736304" cy="1997093"/>
          </a:xfrm>
          <a:prstGeom prst="rect">
            <a:avLst/>
          </a:prstGeom>
          <a:noFill/>
        </p:spPr>
      </p:pic>
      <p:pic>
        <p:nvPicPr>
          <p:cNvPr id="27" name="Picture 4" descr="http://kids365.ru/wp-content/uploads/2016/03/tablica-rosta-i-vesa-detej-na-vesah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293096"/>
            <a:ext cx="3251973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01870" y="908720"/>
            <a:ext cx="16510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питание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10225" y="1412776"/>
            <a:ext cx="18322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обучение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48001" y="3933056"/>
            <a:ext cx="15957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лечение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3823" y="1412776"/>
            <a:ext cx="30692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оплата жилища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0257" y="3933056"/>
            <a:ext cx="13017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отдых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84887" y="3212976"/>
            <a:ext cx="177324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Товары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 услуги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03683" y="332656"/>
            <a:ext cx="40342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Семейний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бюджет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556792"/>
            <a:ext cx="2168712" cy="1584176"/>
          </a:xfrm>
          <a:prstGeom prst="rect">
            <a:avLst/>
          </a:prstGeom>
          <a:noFill/>
        </p:spPr>
      </p:pic>
      <p:pic>
        <p:nvPicPr>
          <p:cNvPr id="4100" name="Picture 4" descr="https://img5.lalafo.com/i/posters/api/72/d0/5997bd538adb8c6a09d2836421f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527" y="1860004"/>
            <a:ext cx="2663179" cy="1857028"/>
          </a:xfrm>
          <a:prstGeom prst="rect">
            <a:avLst/>
          </a:prstGeom>
          <a:noFill/>
        </p:spPr>
      </p:pic>
      <p:pic>
        <p:nvPicPr>
          <p:cNvPr id="410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988840"/>
            <a:ext cx="2088232" cy="1584176"/>
          </a:xfrm>
          <a:prstGeom prst="rect">
            <a:avLst/>
          </a:prstGeom>
          <a:noFill/>
        </p:spPr>
      </p:pic>
      <p:pic>
        <p:nvPicPr>
          <p:cNvPr id="4104" name="Picture 8" descr="http://www.neuroplus.ru/sites/default/files/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4581128"/>
            <a:ext cx="2009800" cy="1507350"/>
          </a:xfrm>
          <a:prstGeom prst="rect">
            <a:avLst/>
          </a:prstGeom>
          <a:noFill/>
        </p:spPr>
      </p:pic>
      <p:pic>
        <p:nvPicPr>
          <p:cNvPr id="4106" name="Picture 10" descr="https://cs11.pikabu.ru/post_img/big/2018/06/04/10/15281311061449952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509120"/>
            <a:ext cx="2343586" cy="1800861"/>
          </a:xfrm>
          <a:prstGeom prst="rect">
            <a:avLst/>
          </a:prstGeom>
          <a:noFill/>
        </p:spPr>
      </p:pic>
      <p:pic>
        <p:nvPicPr>
          <p:cNvPr id="4108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63813" y="4221088"/>
            <a:ext cx="2581793" cy="17281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фоны рабочего стола\nabor_fonov №10\73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9"/>
            <a:ext cx="9108281" cy="6884999"/>
          </a:xfrm>
          <a:prstGeom prst="rect">
            <a:avLst/>
          </a:prstGeom>
          <a:noFill/>
        </p:spPr>
      </p:pic>
      <p:sp>
        <p:nvSpPr>
          <p:cNvPr id="1028" name="AutoShape 4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Ð¯ÐºÑ Ð¿ÑÐ¾ÑÐµÑÑÑ Ð±ÑÐ´ÑÑÑ Ð·Ð°ÑÑÐµÐ±ÑÐ²Ð°Ð½Ñ Ñ Ð´Ðµ Ð¿Ð»Ð°ÑÑÑÑ Ð½Ð°Ð¹Ð±ÑÐ»ÑÑÐµ Ð² Ð£ÐºÑÐ°ÑÐ½Ñ (ÑÐ½ÑÐ¾Ð³ÑÐ°ÑÑÐºÐ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 cstate="print"/>
          <a:srcRect t="1969" b="3937"/>
          <a:stretch>
            <a:fillRect/>
          </a:stretch>
        </p:blipFill>
        <p:spPr bwMode="auto">
          <a:xfrm>
            <a:off x="1115616" y="1124744"/>
            <a:ext cx="7488832" cy="537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87624" y="404664"/>
            <a:ext cx="741682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Программа “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hlinkClick r:id="rId4" action="ppaction://hlinkfile"/>
              </a:rPr>
              <a:t>Управляющий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деньгами»-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2228</TotalTime>
  <Words>626</Words>
  <Application>Microsoft Office PowerPoint</Application>
  <PresentationFormat>Экран (4:3)</PresentationFormat>
  <Paragraphs>122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RePack by Diakov</cp:lastModifiedBy>
  <cp:revision>242</cp:revision>
  <dcterms:created xsi:type="dcterms:W3CDTF">2019-01-14T19:12:45Z</dcterms:created>
  <dcterms:modified xsi:type="dcterms:W3CDTF">2024-03-15T18:36:22Z</dcterms:modified>
</cp:coreProperties>
</file>