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598EEB0-34F5-4FC3-A088-BB83EEA62424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  <p14:section name="Раздел без заголовка" id="{FB765C94-8292-414D-864D-E630B9AABCF3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>
      <p:cViewPr>
        <p:scale>
          <a:sx n="76" d="100"/>
          <a:sy n="76" d="100"/>
        </p:scale>
        <p:origin x="-546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0B1C78-9D30-4BB8-988E-AA72438D1911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A71267-DD30-4577-9B12-EF79F097F6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728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628774"/>
            <a:ext cx="9144000" cy="309636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Реформы 1860-1870-х гг.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213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0"/>
            <a:ext cx="7175351" cy="872774"/>
          </a:xfrm>
        </p:spPr>
        <p:txBody>
          <a:bodyPr/>
          <a:lstStyle/>
          <a:p>
            <a:r>
              <a:rPr lang="ru-RU" dirty="0" smtClean="0"/>
              <a:t>Земская реформа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2526" y="980728"/>
            <a:ext cx="9156526" cy="525658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Земство – орган местного самоуправления </a:t>
            </a:r>
          </a:p>
          <a:p>
            <a:r>
              <a:rPr lang="ru-RU" sz="3200" dirty="0" smtClean="0"/>
              <a:t>1 января 1864 императорским указом вводилось «Положение о губернских и уездных земских учреждениях».</a:t>
            </a:r>
          </a:p>
          <a:p>
            <a:r>
              <a:rPr lang="ru-RU" sz="3200" dirty="0" smtClean="0"/>
              <a:t>Причины:</a:t>
            </a:r>
          </a:p>
          <a:p>
            <a:r>
              <a:rPr lang="ru-RU" sz="3200" dirty="0" smtClean="0"/>
              <a:t>1.Решение нужд (здравоохранение, образование, транспорт и др.)</a:t>
            </a:r>
          </a:p>
          <a:p>
            <a:r>
              <a:rPr lang="ru-RU" sz="3200" dirty="0" smtClean="0"/>
              <a:t>2.Успокоить обиженное дворянство (они будут лидировать в земствах)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4086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7999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Компетенция. </a:t>
            </a:r>
          </a:p>
          <a:p>
            <a:r>
              <a:rPr lang="ru-RU" sz="2400" dirty="0" smtClean="0"/>
              <a:t>Обязательные: почта, тюрьма и др. </a:t>
            </a:r>
            <a:r>
              <a:rPr lang="ru-RU" sz="2400" dirty="0" err="1" smtClean="0"/>
              <a:t>гос</a:t>
            </a:r>
            <a:r>
              <a:rPr lang="ru-RU" sz="2400" dirty="0" smtClean="0"/>
              <a:t>-е потребности</a:t>
            </a:r>
          </a:p>
          <a:p>
            <a:r>
              <a:rPr lang="ru-RU" sz="2400" dirty="0" smtClean="0"/>
              <a:t>Необязательные: здравоохранение, просвещение, ветеринарная служба.</a:t>
            </a:r>
          </a:p>
          <a:p>
            <a:r>
              <a:rPr lang="ru-RU" sz="2400" dirty="0" smtClean="0"/>
              <a:t>Губернским земствам не разрешалось общаться между собой.</a:t>
            </a:r>
          </a:p>
          <a:p>
            <a:r>
              <a:rPr lang="ru-RU" sz="2400" dirty="0" smtClean="0"/>
              <a:t>Избиратели делились на три курии (разряда)</a:t>
            </a:r>
          </a:p>
          <a:p>
            <a:r>
              <a:rPr lang="ru-RU" sz="2400" dirty="0" smtClean="0"/>
              <a:t>1.Земледельцы сообществ</a:t>
            </a:r>
          </a:p>
          <a:p>
            <a:r>
              <a:rPr lang="ru-RU" sz="2400" dirty="0" smtClean="0"/>
              <a:t>2. Городские избиратели</a:t>
            </a:r>
          </a:p>
          <a:p>
            <a:r>
              <a:rPr lang="ru-RU" sz="2400" dirty="0" smtClean="0"/>
              <a:t>3. Выборы от сельских</a:t>
            </a:r>
          </a:p>
          <a:p>
            <a:r>
              <a:rPr lang="ru-RU" sz="2400" dirty="0" smtClean="0"/>
              <a:t>Выборы в крестьянской курии были многоступенчатыми: сначала сельские сходы выбирали представителей на волостные сходы. На волостных сходах выбирали выборщиков, которые затем выдвигали представителей в уездные органы самоуправления.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71600" y="-1793167"/>
            <a:ext cx="7175351" cy="1793167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036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332656"/>
            <a:ext cx="9144000" cy="6336704"/>
          </a:xfrm>
        </p:spPr>
        <p:txBody>
          <a:bodyPr/>
          <a:lstStyle/>
          <a:p>
            <a:r>
              <a:rPr lang="ru-RU" dirty="0" smtClean="0"/>
              <a:t>Земские органы делились на распорядительные (земские собрания) и исполнительные (земские управы).</a:t>
            </a:r>
          </a:p>
          <a:p>
            <a:r>
              <a:rPr lang="ru-RU" dirty="0" err="1" smtClean="0"/>
              <a:t>З.р</a:t>
            </a:r>
            <a:r>
              <a:rPr lang="ru-RU" dirty="0" smtClean="0"/>
              <a:t>. Имела недостатки. Выборы строились по сословному признаку. Преимущество дворянам.</a:t>
            </a:r>
          </a:p>
          <a:p>
            <a:r>
              <a:rPr lang="ru-RU" dirty="0" smtClean="0"/>
              <a:t>Политические вопросы в земствах не обсуждались.</a:t>
            </a:r>
          </a:p>
          <a:p>
            <a:r>
              <a:rPr lang="ru-RU" dirty="0" smtClean="0"/>
              <a:t>После 1905-1907 гг. земство свернуло свою активность.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99592" y="-1798847"/>
            <a:ext cx="7175351" cy="1793167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67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20688"/>
            <a:ext cx="9144000" cy="6237311"/>
          </a:xfrm>
        </p:spPr>
        <p:txBody>
          <a:bodyPr/>
          <a:lstStyle/>
          <a:p>
            <a:r>
              <a:rPr lang="ru-RU" dirty="0" smtClean="0"/>
              <a:t>Заменила прежние сословные городские думы всесословными выборными городскими учреждениями – городскими думами и городскими управами.</a:t>
            </a:r>
          </a:p>
          <a:p>
            <a:r>
              <a:rPr lang="ru-RU" dirty="0" smtClean="0"/>
              <a:t>Правом выбора в городскую думу пользовались мужчины, достигшие 25 лет и платившие налоги.</a:t>
            </a:r>
          </a:p>
          <a:p>
            <a:r>
              <a:rPr lang="ru-RU" dirty="0" smtClean="0"/>
              <a:t>Гласные (члены дум) избирались на 4 года.</a:t>
            </a:r>
          </a:p>
          <a:p>
            <a:r>
              <a:rPr lang="ru-RU" dirty="0" smtClean="0"/>
              <a:t>Все избиратели делились на три курии в соответствии с величиной уплачиваемых в пользу города сборов.</a:t>
            </a:r>
          </a:p>
          <a:p>
            <a:r>
              <a:rPr lang="ru-RU" dirty="0" smtClean="0"/>
              <a:t>Их деятельность контролировалась государством.</a:t>
            </a:r>
          </a:p>
          <a:p>
            <a:r>
              <a:rPr lang="ru-RU" dirty="0" smtClean="0"/>
              <a:t>Способ приобщения широких слоев населения к решению вопросов управления, что послужило предпосылкой для формирования в России гражданского общества и правового государства.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87624" y="13142"/>
            <a:ext cx="7175351" cy="584742"/>
          </a:xfrm>
        </p:spPr>
        <p:txBody>
          <a:bodyPr/>
          <a:lstStyle/>
          <a:p>
            <a:r>
              <a:rPr lang="ru-RU" sz="2800" dirty="0" smtClean="0"/>
              <a:t>Городская реформа 1870 г.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7237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92696"/>
            <a:ext cx="9144000" cy="6165303"/>
          </a:xfrm>
        </p:spPr>
        <p:txBody>
          <a:bodyPr/>
          <a:lstStyle/>
          <a:p>
            <a:r>
              <a:rPr lang="ru-RU" dirty="0" smtClean="0"/>
              <a:t>ОКП превратила объекты права в субъекты права. Надо было создавать новую систему правоотношений.</a:t>
            </a:r>
          </a:p>
          <a:p>
            <a:r>
              <a:rPr lang="ru-RU" dirty="0" smtClean="0"/>
              <a:t>Старый суд, который был в России при крепостной системе давно изжил себя. Он был закрытым. В рассмотрении дела было достаточно признания вины.</a:t>
            </a:r>
          </a:p>
          <a:p>
            <a:r>
              <a:rPr lang="ru-RU" dirty="0" smtClean="0"/>
              <a:t>Новый суд строился на:</a:t>
            </a:r>
          </a:p>
          <a:p>
            <a:r>
              <a:rPr lang="ru-RU" dirty="0" smtClean="0"/>
              <a:t>Равенство всех сословий перед законом</a:t>
            </a:r>
          </a:p>
          <a:p>
            <a:r>
              <a:rPr lang="ru-RU" dirty="0" smtClean="0"/>
              <a:t>Гласность суда</a:t>
            </a:r>
          </a:p>
          <a:p>
            <a:r>
              <a:rPr lang="ru-RU" dirty="0" smtClean="0"/>
              <a:t>Независимость судей</a:t>
            </a:r>
          </a:p>
          <a:p>
            <a:r>
              <a:rPr lang="ru-RU" dirty="0" smtClean="0"/>
              <a:t>Состязательность некоторых судебных органов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27584" y="16225"/>
            <a:ext cx="7175351" cy="820488"/>
          </a:xfrm>
        </p:spPr>
        <p:txBody>
          <a:bodyPr/>
          <a:lstStyle/>
          <a:p>
            <a:r>
              <a:rPr lang="ru-RU" sz="2800" dirty="0" smtClean="0"/>
              <a:t>Судебная реформа (1864)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60839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16632"/>
            <a:ext cx="9144000" cy="6120679"/>
          </a:xfrm>
        </p:spPr>
        <p:txBody>
          <a:bodyPr/>
          <a:lstStyle/>
          <a:p>
            <a:r>
              <a:rPr lang="ru-RU" dirty="0" smtClean="0"/>
              <a:t>Две системы судов</a:t>
            </a:r>
          </a:p>
          <a:p>
            <a:r>
              <a:rPr lang="ru-RU" dirty="0" smtClean="0"/>
              <a:t>Мировые (рассматривали мелкие уголовные и гражданские дела)</a:t>
            </a:r>
          </a:p>
          <a:p>
            <a:r>
              <a:rPr lang="ru-RU" dirty="0" smtClean="0"/>
              <a:t>Общие (крупные уголовные и гражданские дела)</a:t>
            </a:r>
          </a:p>
          <a:p>
            <a:r>
              <a:rPr lang="ru-RU" dirty="0" smtClean="0"/>
              <a:t>Вводился суд присяжных заседателей.</a:t>
            </a:r>
          </a:p>
          <a:p>
            <a:r>
              <a:rPr lang="ru-RU" dirty="0" smtClean="0"/>
              <a:t>Царь не мог изменить приговор. Он мог только помиловать.</a:t>
            </a:r>
          </a:p>
          <a:p>
            <a:r>
              <a:rPr lang="ru-RU" dirty="0" smtClean="0"/>
              <a:t>Итоги: самодержавие переставало быть самодержавием, потому что появлялась сфера неподконтрольная напрямую его власти. 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43608" y="-2115616"/>
            <a:ext cx="7175351" cy="1793167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397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4452" y="548680"/>
            <a:ext cx="9119548" cy="6309320"/>
          </a:xfrm>
        </p:spPr>
        <p:txBody>
          <a:bodyPr/>
          <a:lstStyle/>
          <a:p>
            <a:r>
              <a:rPr lang="ru-RU" dirty="0" smtClean="0"/>
              <a:t>Преобразования:</a:t>
            </a:r>
          </a:p>
          <a:p>
            <a:pPr marL="342900" indent="-342900">
              <a:buFontTx/>
              <a:buChar char="-"/>
            </a:pPr>
            <a:r>
              <a:rPr lang="ru-RU" dirty="0" smtClean="0"/>
              <a:t>Сократить армию в мирное время и увеличить во время войны</a:t>
            </a:r>
          </a:p>
          <a:p>
            <a:pPr marL="342900" indent="-342900">
              <a:buFontTx/>
              <a:buChar char="-"/>
            </a:pPr>
            <a:r>
              <a:rPr lang="ru-RU" dirty="0" smtClean="0"/>
              <a:t>Вместо рекрутских наборов вводилась всеобщая воинская повинность</a:t>
            </a:r>
          </a:p>
          <a:p>
            <a:r>
              <a:rPr lang="ru-RU" dirty="0" smtClean="0"/>
              <a:t>Призыву подлежали лица всех сословий с 20 лет (затем с 21 года)</a:t>
            </a:r>
          </a:p>
          <a:p>
            <a:r>
              <a:rPr lang="ru-RU" dirty="0" smtClean="0"/>
              <a:t>От службы освобождались единственные сыновья и единственные кормильцы семьи. После 15 лет молодой человек не может уехать за границу, не отслужив.</a:t>
            </a:r>
          </a:p>
          <a:p>
            <a:r>
              <a:rPr lang="ru-RU" dirty="0" smtClean="0"/>
              <a:t>Были отменены телесные наказания, улучшилось питание, расширилась сеть солдатских школ.</a:t>
            </a:r>
          </a:p>
          <a:p>
            <a:r>
              <a:rPr lang="ru-RU" dirty="0" smtClean="0"/>
              <a:t>Улучшение армии и флота.</a:t>
            </a:r>
          </a:p>
          <a:p>
            <a:r>
              <a:rPr lang="ru-RU" dirty="0" smtClean="0"/>
              <a:t>В результате этих реформ Россия получила массовую армию современного типа. Солдаты учились не только воевать, но и обучались грамоте.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99592" y="0"/>
            <a:ext cx="7175351" cy="584742"/>
          </a:xfrm>
        </p:spPr>
        <p:txBody>
          <a:bodyPr/>
          <a:lstStyle/>
          <a:p>
            <a:r>
              <a:rPr lang="ru-RU" sz="2800" dirty="0" smtClean="0"/>
              <a:t>Военная реформа (1874). </a:t>
            </a:r>
            <a:r>
              <a:rPr lang="ru-RU" sz="2800" dirty="0" err="1" smtClean="0"/>
              <a:t>Милютин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49202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620688"/>
            <a:ext cx="9144000" cy="6048672"/>
          </a:xfrm>
        </p:spPr>
        <p:txBody>
          <a:bodyPr/>
          <a:lstStyle/>
          <a:p>
            <a:r>
              <a:rPr lang="ru-RU" dirty="0" smtClean="0"/>
              <a:t>1864 год – создание начальных школ. Обучались три года.</a:t>
            </a:r>
          </a:p>
          <a:p>
            <a:r>
              <a:rPr lang="ru-RU" dirty="0" smtClean="0"/>
              <a:t>Гимназии:</a:t>
            </a:r>
          </a:p>
          <a:p>
            <a:r>
              <a:rPr lang="ru-RU" dirty="0" smtClean="0"/>
              <a:t>Классические; реальные</a:t>
            </a:r>
          </a:p>
          <a:p>
            <a:r>
              <a:rPr lang="ru-RU" dirty="0" smtClean="0"/>
              <a:t>1864 год – устав университетов, который восстанавливал автономию.</a:t>
            </a:r>
          </a:p>
          <a:p>
            <a:r>
              <a:rPr lang="ru-RU" dirty="0" smtClean="0"/>
              <a:t>Открывались высшие курсы для женщин.</a:t>
            </a:r>
          </a:p>
          <a:p>
            <a:r>
              <a:rPr lang="ru-RU" dirty="0" smtClean="0"/>
              <a:t>1865 год – «Временные правила о печати», смягчившие цензуру для некоторых </a:t>
            </a:r>
            <a:r>
              <a:rPr lang="ru-RU" smtClean="0"/>
              <a:t>видов изданий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99592" y="0"/>
            <a:ext cx="7175351" cy="584742"/>
          </a:xfrm>
        </p:spPr>
        <p:txBody>
          <a:bodyPr/>
          <a:lstStyle/>
          <a:p>
            <a:r>
              <a:rPr lang="ru-RU" sz="2800" dirty="0" smtClean="0"/>
              <a:t>Реформа образования (1864)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5843730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716</TotalTime>
  <Words>534</Words>
  <Application>Microsoft Office PowerPoint</Application>
  <PresentationFormat>Экран (4:3)</PresentationFormat>
  <Paragraphs>57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Реформы 1860-1870-х гг.</vt:lpstr>
      <vt:lpstr>Земская реформа</vt:lpstr>
      <vt:lpstr>Презентация PowerPoint</vt:lpstr>
      <vt:lpstr>Презентация PowerPoint</vt:lpstr>
      <vt:lpstr>Городская реформа 1870 г.</vt:lpstr>
      <vt:lpstr>Судебная реформа (1864)</vt:lpstr>
      <vt:lpstr>Презентация PowerPoint</vt:lpstr>
      <vt:lpstr>Военная реформа (1874). Милютин</vt:lpstr>
      <vt:lpstr>Реформа образования (1864)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Коренной перелом в ходе  Великой Отечественной Войне</dc:title>
  <dc:creator>Люба</dc:creator>
  <cp:lastModifiedBy>1</cp:lastModifiedBy>
  <cp:revision>120</cp:revision>
  <dcterms:created xsi:type="dcterms:W3CDTF">2012-01-22T03:05:34Z</dcterms:created>
  <dcterms:modified xsi:type="dcterms:W3CDTF">2020-03-10T15:33:11Z</dcterms:modified>
</cp:coreProperties>
</file>