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477" r:id="rId2"/>
    <p:sldId id="533" r:id="rId3"/>
    <p:sldId id="502" r:id="rId4"/>
    <p:sldId id="534" r:id="rId5"/>
    <p:sldId id="535" r:id="rId6"/>
    <p:sldId id="536" r:id="rId7"/>
    <p:sldId id="537" r:id="rId8"/>
    <p:sldId id="538" r:id="rId9"/>
    <p:sldId id="539" r:id="rId10"/>
    <p:sldId id="540" r:id="rId11"/>
    <p:sldId id="541" r:id="rId12"/>
    <p:sldId id="542" r:id="rId13"/>
    <p:sldId id="543" r:id="rId14"/>
    <p:sldId id="545" r:id="rId15"/>
    <p:sldId id="548" r:id="rId16"/>
    <p:sldId id="547" r:id="rId17"/>
    <p:sldId id="546" r:id="rId18"/>
    <p:sldId id="544" r:id="rId19"/>
    <p:sldId id="549" r:id="rId20"/>
    <p:sldId id="550" r:id="rId21"/>
    <p:sldId id="551" r:id="rId22"/>
    <p:sldId id="552" r:id="rId23"/>
    <p:sldId id="553" r:id="rId24"/>
    <p:sldId id="554" r:id="rId25"/>
    <p:sldId id="555" r:id="rId26"/>
    <p:sldId id="556" r:id="rId27"/>
    <p:sldId id="557" r:id="rId28"/>
    <p:sldId id="558" r:id="rId29"/>
    <p:sldId id="559" r:id="rId30"/>
    <p:sldId id="560" r:id="rId31"/>
    <p:sldId id="561" r:id="rId32"/>
    <p:sldId id="562" r:id="rId33"/>
    <p:sldId id="563" r:id="rId34"/>
    <p:sldId id="564" r:id="rId35"/>
    <p:sldId id="565" r:id="rId36"/>
    <p:sldId id="566" r:id="rId37"/>
    <p:sldId id="567" r:id="rId3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167E8C"/>
    <a:srgbClr val="81C8F3"/>
    <a:srgbClr val="20B6CA"/>
    <a:srgbClr val="148FDA"/>
    <a:srgbClr val="5799D5"/>
    <a:srgbClr val="9BBCFF"/>
    <a:srgbClr val="6699FF"/>
    <a:srgbClr val="FCBA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08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3FAD18-9F75-4D3C-84AF-FD35F9FA62EC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FA446E-14BC-434A-859A-7541112410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226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92DDE-E13A-42CF-AC97-A96B482666BC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AF798-F029-4E6F-AA97-83F05CB237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1675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92DDE-E13A-42CF-AC97-A96B482666BC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AF798-F029-4E6F-AA97-83F05CB237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2923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92DDE-E13A-42CF-AC97-A96B482666BC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AF798-F029-4E6F-AA97-83F05CB237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8248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92DDE-E13A-42CF-AC97-A96B482666BC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AF798-F029-4E6F-AA97-83F05CB237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5753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92DDE-E13A-42CF-AC97-A96B482666BC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AF798-F029-4E6F-AA97-83F05CB237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1565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92DDE-E13A-42CF-AC97-A96B482666BC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AF798-F029-4E6F-AA97-83F05CB237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0764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92DDE-E13A-42CF-AC97-A96B482666BC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AF798-F029-4E6F-AA97-83F05CB237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2539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92DDE-E13A-42CF-AC97-A96B482666BC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AF798-F029-4E6F-AA97-83F05CB237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54764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92DDE-E13A-42CF-AC97-A96B482666BC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AF798-F029-4E6F-AA97-83F05CB237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4436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92DDE-E13A-42CF-AC97-A96B482666BC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AF798-F029-4E6F-AA97-83F05CB237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9474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92DDE-E13A-42CF-AC97-A96B482666BC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AF798-F029-4E6F-AA97-83F05CB237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4674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292DDE-E13A-42CF-AC97-A96B482666BC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FAF798-F029-4E6F-AA97-83F05CB237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1901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slide" Target="slide8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2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slide" Target="slide8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2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8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2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8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2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8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slide" Target="slide8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2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8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2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8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3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8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3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8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3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8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3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8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3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8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3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8.xml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3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8.xml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3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8.xml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3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8.xml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3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8.xml"/><Relationship Id="rId4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4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8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hyperlink" Target="3%20&#1042;&#1080;&#1076;&#1077;&#1086;/1.%20&#1050;&#1056;&#1067;&#1052;.mp4" TargetMode="Externa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4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8.xml"/><Relationship Id="rId4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4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8.xml"/><Relationship Id="rId4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4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8.xml"/><Relationship Id="rId4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4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8.xml"/><Relationship Id="rId4" Type="http://schemas.openxmlformats.org/officeDocument/2006/relationships/image" Target="../media/image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8.jpeg"/><Relationship Id="rId7" Type="http://schemas.openxmlformats.org/officeDocument/2006/relationships/hyperlink" Target="&#1050;&#1088;&#1099;&#1084;%20&#1074;%20&#1089;&#1077;&#1088;&#1076;&#1094;&#1077;%20&#1082;&#1072;&#1078;&#1076;&#1086;&#1075;&#1086;%20&#1080;&#1079;%20&#1085;&#1072;&#1089;.mp4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6.png"/><Relationship Id="rId4" Type="http://schemas.openxmlformats.org/officeDocument/2006/relationships/image" Target="../media/image9.png"/><Relationship Id="rId9" Type="http://schemas.openxmlformats.org/officeDocument/2006/relationships/hyperlink" Target="https://razgovor.edsoo.ru/video/5063/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hyperlink" Target="3%20&#1042;&#1080;&#1076;&#1077;&#1086;/2.%20&#1050;&#1088;&#1099;&#1084;%20&#1074;%20&#1089;&#1077;&#1088;&#1076;&#1094;&#1077;%20&#1082;&#1072;&#1078;&#1076;&#1086;&#1075;&#1086;%20&#1080;&#1079;%20&#1085;&#1072;&#1089;.mp4" TargetMode="Externa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8.jpeg"/><Relationship Id="rId7" Type="http://schemas.openxmlformats.org/officeDocument/2006/relationships/image" Target="../media/image1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hyperlink" Target="&#1050;&#1088;&#1099;&#1084;%20&#1080;%20&#1057;&#1077;&#1074;&#1072;&#1089;&#1090;&#1086;&#1087;&#1086;&#1083;&#1100;%20&#1074;&#1086;&#1079;&#1074;&#1088;&#1072;&#1097;&#1072;&#1102;&#1090;&#1089;&#1103;%20&#1074;%20&#1088;&#1086;&#1076;&#1085;&#1091;&#1102;%20&#1075;&#1072;&#1074;&#1072;&#1085;&#1100;.mp4" TargetMode="External"/><Relationship Id="rId5" Type="http://schemas.openxmlformats.org/officeDocument/2006/relationships/hyperlink" Target="https://razgovor.edsoo.ru/video/5018/" TargetMode="Externa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6.jpe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hyperlink" Target="&#1042;&#1086;&#1089;&#1089;&#1086;&#1077;&#1076;&#1080;&#1085;&#1077;&#1085;&#1080;&#1077;%20&#1050;&#1088;&#1099;&#1084;&#1072;%20&#1089;%20&#1056;&#1086;&#1089;&#1089;&#1080;&#1077;&#1081;%201-2%20&#1082;&#1083;&#1072;&#1089;&#1089;&#1099;%20&#8212;%20&#1082;&#1086;&#1087;&#1080;&#1103;.pptx#-1,12,&#1055;&#1088;&#1077;&#1079;&#1077;&#1085;&#1090;&#1072;&#1094;&#1080;&#1103; PowerPoint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jpeg"/><Relationship Id="rId9" Type="http://schemas.openxmlformats.org/officeDocument/2006/relationships/hyperlink" Target="https://razgovor-cdn.edsoo.ru/media/ie/crimea2024-34-1/index.html?back_url=/topic/91/grade/34/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13" Type="http://schemas.openxmlformats.org/officeDocument/2006/relationships/slide" Target="slide19.xml"/><Relationship Id="rId18" Type="http://schemas.openxmlformats.org/officeDocument/2006/relationships/slide" Target="slide16.xml"/><Relationship Id="rId26" Type="http://schemas.openxmlformats.org/officeDocument/2006/relationships/slide" Target="slide33.xml"/><Relationship Id="rId3" Type="http://schemas.openxmlformats.org/officeDocument/2006/relationships/image" Target="../media/image8.jpeg"/><Relationship Id="rId21" Type="http://schemas.openxmlformats.org/officeDocument/2006/relationships/slide" Target="slide32.xml"/><Relationship Id="rId7" Type="http://schemas.openxmlformats.org/officeDocument/2006/relationships/slide" Target="slide10.xml"/><Relationship Id="rId12" Type="http://schemas.openxmlformats.org/officeDocument/2006/relationships/slide" Target="slide14.xml"/><Relationship Id="rId17" Type="http://schemas.openxmlformats.org/officeDocument/2006/relationships/slide" Target="slide21.xml"/><Relationship Id="rId25" Type="http://schemas.openxmlformats.org/officeDocument/2006/relationships/slide" Target="slide12.xml"/><Relationship Id="rId2" Type="http://schemas.openxmlformats.org/officeDocument/2006/relationships/image" Target="../media/image7.png"/><Relationship Id="rId16" Type="http://schemas.openxmlformats.org/officeDocument/2006/relationships/slide" Target="slide31.xml"/><Relationship Id="rId20" Type="http://schemas.openxmlformats.org/officeDocument/2006/relationships/slide" Target="slide11.xml"/><Relationship Id="rId29" Type="http://schemas.openxmlformats.org/officeDocument/2006/relationships/slide" Target="slide2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11" Type="http://schemas.openxmlformats.org/officeDocument/2006/relationships/slide" Target="slide20.xml"/><Relationship Id="rId24" Type="http://schemas.openxmlformats.org/officeDocument/2006/relationships/slide" Target="slide27.xml"/><Relationship Id="rId32" Type="http://schemas.openxmlformats.org/officeDocument/2006/relationships/slide" Target="slide34.xml"/><Relationship Id="rId5" Type="http://schemas.openxmlformats.org/officeDocument/2006/relationships/image" Target="../media/image19.png"/><Relationship Id="rId15" Type="http://schemas.openxmlformats.org/officeDocument/2006/relationships/slide" Target="slide30.xml"/><Relationship Id="rId23" Type="http://schemas.openxmlformats.org/officeDocument/2006/relationships/slide" Target="slide17.xml"/><Relationship Id="rId28" Type="http://schemas.openxmlformats.org/officeDocument/2006/relationships/slide" Target="slide18.xml"/><Relationship Id="rId10" Type="http://schemas.openxmlformats.org/officeDocument/2006/relationships/slide" Target="slide15.xml"/><Relationship Id="rId19" Type="http://schemas.openxmlformats.org/officeDocument/2006/relationships/slide" Target="slide26.xml"/><Relationship Id="rId31" Type="http://schemas.openxmlformats.org/officeDocument/2006/relationships/image" Target="../media/image6.png"/><Relationship Id="rId4" Type="http://schemas.openxmlformats.org/officeDocument/2006/relationships/image" Target="../media/image9.png"/><Relationship Id="rId9" Type="http://schemas.openxmlformats.org/officeDocument/2006/relationships/slide" Target="slide25.xml"/><Relationship Id="rId14" Type="http://schemas.openxmlformats.org/officeDocument/2006/relationships/slide" Target="slide29.xml"/><Relationship Id="rId22" Type="http://schemas.openxmlformats.org/officeDocument/2006/relationships/slide" Target="slide22.xml"/><Relationship Id="rId27" Type="http://schemas.openxmlformats.org/officeDocument/2006/relationships/slide" Target="slide23.xml"/><Relationship Id="rId30" Type="http://schemas.openxmlformats.org/officeDocument/2006/relationships/slide" Target="slide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2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8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dn.culture.ru/images/44907ea3-8012-5aa9-8867-5079182f72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705" y="4274970"/>
            <a:ext cx="4268340" cy="23061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6565954" y="5588279"/>
            <a:ext cx="28263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>
                  <a:solidFill>
                    <a:srgbClr val="272AA1"/>
                  </a:solidFill>
                </a:ln>
                <a:solidFill>
                  <a:srgbClr val="20B6CA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+mn-lt"/>
              </a:rPr>
              <a:t>3 - 4 </a:t>
            </a:r>
            <a:r>
              <a:rPr lang="ru-RU" sz="4000" b="1" dirty="0">
                <a:ln>
                  <a:solidFill>
                    <a:srgbClr val="272AA1"/>
                  </a:solidFill>
                </a:ln>
                <a:solidFill>
                  <a:srgbClr val="20B6CA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+mn-lt"/>
              </a:rPr>
              <a:t>классы </a:t>
            </a:r>
            <a:endParaRPr lang="ru-RU" sz="2400" dirty="0">
              <a:solidFill>
                <a:srgbClr val="20B6CA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+mn-lt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44125" y="-6499"/>
            <a:ext cx="2047875" cy="881536"/>
          </a:xfrm>
          <a:prstGeom prst="rect">
            <a:avLst/>
          </a:prstGeom>
        </p:spPr>
      </p:pic>
      <p:pic>
        <p:nvPicPr>
          <p:cNvPr id="2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4843" y="-6498"/>
            <a:ext cx="1958966" cy="881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6619565" y="26015"/>
            <a:ext cx="1540222" cy="835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4191520" y="770762"/>
            <a:ext cx="973273" cy="239207"/>
          </a:xfrm>
          <a:prstGeom prst="rect">
            <a:avLst/>
          </a:prstGeom>
          <a:solidFill>
            <a:srgbClr val="82C4D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218248" y="770763"/>
            <a:ext cx="973273" cy="239207"/>
          </a:xfrm>
          <a:prstGeom prst="rect">
            <a:avLst/>
          </a:prstGeom>
          <a:solidFill>
            <a:srgbClr val="00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244975" y="770763"/>
            <a:ext cx="973273" cy="23920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271702" y="770763"/>
            <a:ext cx="973273" cy="239207"/>
          </a:xfrm>
          <a:prstGeom prst="rect">
            <a:avLst/>
          </a:prstGeom>
          <a:solidFill>
            <a:srgbClr val="82C4D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98429" y="770762"/>
            <a:ext cx="973273" cy="239207"/>
          </a:xfrm>
          <a:prstGeom prst="rect">
            <a:avLst/>
          </a:prstGeom>
          <a:solidFill>
            <a:srgbClr val="00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164794" y="770762"/>
            <a:ext cx="973273" cy="239207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10065738" y="4585476"/>
            <a:ext cx="973273" cy="239207"/>
          </a:xfrm>
          <a:prstGeom prst="rect">
            <a:avLst/>
          </a:prstGeom>
          <a:solidFill>
            <a:srgbClr val="82C4D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9092466" y="4585477"/>
            <a:ext cx="973273" cy="239207"/>
          </a:xfrm>
          <a:prstGeom prst="rect">
            <a:avLst/>
          </a:prstGeom>
          <a:solidFill>
            <a:srgbClr val="00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8119193" y="4585477"/>
            <a:ext cx="973273" cy="23920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7145920" y="4585477"/>
            <a:ext cx="973273" cy="239207"/>
          </a:xfrm>
          <a:prstGeom prst="rect">
            <a:avLst/>
          </a:prstGeom>
          <a:solidFill>
            <a:srgbClr val="82C4D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172647" y="4585477"/>
            <a:ext cx="973273" cy="239207"/>
          </a:xfrm>
          <a:prstGeom prst="rect">
            <a:avLst/>
          </a:prstGeom>
          <a:solidFill>
            <a:srgbClr val="00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1039012" y="4585476"/>
            <a:ext cx="973273" cy="239207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2827748" y="51090"/>
            <a:ext cx="33804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ln>
                  <a:solidFill>
                    <a:srgbClr val="272AA1"/>
                  </a:solidFill>
                </a:ln>
                <a:solidFill>
                  <a:srgbClr val="20B6CA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+mn-lt"/>
              </a:rPr>
              <a:t>18 марта 2024 г.</a:t>
            </a:r>
            <a:endParaRPr lang="ru-RU" sz="2000" dirty="0">
              <a:solidFill>
                <a:srgbClr val="20B6CA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+mn-lt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297755" y="1187895"/>
            <a:ext cx="184031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>
                  <a:solidFill>
                    <a:srgbClr val="272AA1"/>
                  </a:solidFill>
                </a:ln>
                <a:solidFill>
                  <a:srgbClr val="20B6CA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+mn-lt"/>
              </a:rPr>
              <a:t>Тема:</a:t>
            </a:r>
            <a:endParaRPr lang="ru-RU" sz="3600" dirty="0">
              <a:solidFill>
                <a:srgbClr val="20B6CA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+mn-lt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002572" y="1992789"/>
            <a:ext cx="991254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i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Крым и Севастополь: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i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10 лет в родной гавани</a:t>
            </a:r>
            <a:endParaRPr lang="ru-RU" sz="4400" i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3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9392268" y="938124"/>
            <a:ext cx="2301661" cy="1401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25813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013238" y="-8786"/>
            <a:ext cx="29295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- 20</a:t>
            </a:r>
            <a:endParaRPr lang="ru-RU" sz="40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7958507" y="782673"/>
            <a:ext cx="2253902" cy="137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462557" y="2016034"/>
            <a:ext cx="539684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Оборону, какого города показал на картине </a:t>
            </a:r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Александр Александрович 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Дейнека?</a:t>
            </a:r>
          </a:p>
        </p:txBody>
      </p:sp>
      <p:pic>
        <p:nvPicPr>
          <p:cNvPr id="1026" name="Picture 2" descr="https://papik.pro/izobr/uploads/posts/2023-03/1679396552_papik-pro-p-oborona-sevastopolya-kartina-deineki-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746" y="782673"/>
            <a:ext cx="5910318" cy="37493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34108" y="4648992"/>
            <a:ext cx="1067386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«Оборона Севастополя» – она стала одним из самых ожесточённых сражений Великой Отечественной войны. 250 дней город не сдавался, отбивая яростные атаки </a:t>
            </a:r>
            <a:r>
              <a:rPr lang="ru-RU" sz="24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немецко-фашистских </a:t>
            </a:r>
            <a:r>
              <a:rPr lang="ru-RU" sz="24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войск, всеми силами стремясь </a:t>
            </a:r>
            <a:r>
              <a:rPr lang="ru-RU" sz="24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                          не </a:t>
            </a:r>
            <a:r>
              <a:rPr lang="ru-RU" sz="24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допустить врага на родную землю.</a:t>
            </a:r>
          </a:p>
        </p:txBody>
      </p:sp>
      <p:sp>
        <p:nvSpPr>
          <p:cNvPr id="16" name="Стрелка вправо 15">
            <a:hlinkClick r:id="rId7" action="ppaction://hlinksldjump"/>
          </p:cNvPr>
          <p:cNvSpPr/>
          <p:nvPr/>
        </p:nvSpPr>
        <p:spPr>
          <a:xfrm>
            <a:off x="1704109" y="6126480"/>
            <a:ext cx="1745673" cy="665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Возврат в меню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878173" y="6126480"/>
            <a:ext cx="1455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Ответ:</a:t>
            </a:r>
            <a:endParaRPr lang="ru-RU" sz="2800" i="1" u="sng" dirty="0"/>
          </a:p>
        </p:txBody>
      </p:sp>
    </p:spTree>
    <p:extLst>
      <p:ext uri="{BB962C8B-B14F-4D97-AF65-F5344CB8AC3E}">
        <p14:creationId xmlns:p14="http://schemas.microsoft.com/office/powerpoint/2010/main" val="2314881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3781911" y="4963667"/>
            <a:ext cx="2253902" cy="137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5">
            <a:hlinkClick r:id="rId6" action="ppaction://hlinksldjump"/>
          </p:cNvPr>
          <p:cNvSpPr/>
          <p:nvPr/>
        </p:nvSpPr>
        <p:spPr>
          <a:xfrm>
            <a:off x="1704109" y="6126480"/>
            <a:ext cx="1745673" cy="665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Возврат в меню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45310" y="1006226"/>
            <a:ext cx="834639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Кто в 1783 году издал указ о вхождении </a:t>
            </a:r>
            <a:endParaRPr lang="en-US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полуострова 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Крым в состав Российского государства? </a:t>
            </a:r>
            <a:endParaRPr lang="ru-RU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endParaRPr lang="ru-RU" sz="3200" b="1" dirty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Иван 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Грозный </a:t>
            </a:r>
            <a:endParaRPr lang="ru-RU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Пётр </a:t>
            </a:r>
            <a:r>
              <a:rPr lang="en-US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I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Екатерина </a:t>
            </a:r>
            <a:r>
              <a:rPr lang="en-US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II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Николай </a:t>
            </a:r>
            <a:r>
              <a:rPr lang="en-US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II</a:t>
            </a:r>
            <a:endParaRPr lang="ru-RU" sz="3200" b="1" dirty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33877" y="942955"/>
            <a:ext cx="692386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В далёком 1783 году, российская императрица Екатерина Великая издала указ о вхождении полуострова Крым в состав Российского государства. Это стало результатом блестящих побед русской армии, возглавляемой Александром Суворовым.</a:t>
            </a:r>
          </a:p>
        </p:txBody>
      </p:sp>
      <p:pic>
        <p:nvPicPr>
          <p:cNvPr id="5122" name="Picture 2" descr="https://artmiro.ru/_bl/3/2654956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2014" y="1022484"/>
            <a:ext cx="3991595" cy="39915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013238" y="-8786"/>
            <a:ext cx="29295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- </a:t>
            </a:r>
            <a:r>
              <a:rPr lang="en-US" sz="40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ru-RU" sz="40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878173" y="6126480"/>
            <a:ext cx="1455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Ответ:</a:t>
            </a:r>
            <a:endParaRPr lang="ru-RU" sz="2800" i="1" u="sng" dirty="0"/>
          </a:p>
        </p:txBody>
      </p:sp>
    </p:spTree>
    <p:extLst>
      <p:ext uri="{BB962C8B-B14F-4D97-AF65-F5344CB8AC3E}">
        <p14:creationId xmlns:p14="http://schemas.microsoft.com/office/powerpoint/2010/main" val="125276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1704109" y="6126480"/>
            <a:ext cx="1745673" cy="665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Возврат в меню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13238" y="-8786"/>
            <a:ext cx="29295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- 40</a:t>
            </a:r>
            <a:endParaRPr lang="ru-RU" sz="40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24253" y="874766"/>
            <a:ext cx="873076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Это прославленный адмирал, под командованием которого Черноморский флот не проиграл ни одной битвы. </a:t>
            </a:r>
            <a:endParaRPr lang="en-US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endParaRPr lang="en-US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Д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. Донской </a:t>
            </a:r>
            <a:endParaRPr lang="en-US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А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. В. Суворов </a:t>
            </a:r>
            <a:endParaRPr lang="en-US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М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. И. Кутузов </a:t>
            </a:r>
            <a:endParaRPr lang="en-US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Ф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. Ф. Ушаков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27993" y="1155026"/>
            <a:ext cx="6096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Черноморский флот под командованием великого русского адмирала Фёдора Фёдоровича Ушакова прославил себя многочисленными победами над превосходящими силами противника. </a:t>
            </a:r>
          </a:p>
        </p:txBody>
      </p:sp>
      <p:pic>
        <p:nvPicPr>
          <p:cNvPr id="4098" name="Picture 2" descr="https://avatars.dzeninfra.ru/get-zen_doc/4341754/pub_621881f592dc855fe5ff81b3_6218828a5615ef42d4849658/scale_120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7733" y="1008288"/>
            <a:ext cx="3508060" cy="41290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3781911" y="4963667"/>
            <a:ext cx="2253902" cy="137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5878173" y="6126480"/>
            <a:ext cx="1455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Ответ:</a:t>
            </a:r>
            <a:endParaRPr lang="ru-RU" sz="2800" i="1" u="sng" dirty="0"/>
          </a:p>
        </p:txBody>
      </p:sp>
    </p:spTree>
    <p:extLst>
      <p:ext uri="{BB962C8B-B14F-4D97-AF65-F5344CB8AC3E}">
        <p14:creationId xmlns:p14="http://schemas.microsoft.com/office/powerpoint/2010/main" val="218859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1704109" y="6126480"/>
            <a:ext cx="1745673" cy="665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Возврат в меню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13238" y="-8786"/>
            <a:ext cx="29295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- 50</a:t>
            </a:r>
            <a:endParaRPr lang="ru-RU" sz="40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64223" y="1095447"/>
            <a:ext cx="679352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Какой князь в 988 году в стенах древнего города Херсонеса принял крещение? </a:t>
            </a:r>
            <a:endParaRPr lang="en-US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endParaRPr lang="en-US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Александр 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Невский </a:t>
            </a:r>
            <a:endParaRPr lang="en-US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Владимир 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Великий </a:t>
            </a:r>
            <a:endParaRPr lang="en-US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Дмитрий 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Донской </a:t>
            </a:r>
            <a:endParaRPr lang="en-US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Иван 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Грозный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68788" y="1058656"/>
            <a:ext cx="721848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С Херсонеса начинается история русского Крыма, в 988 году в стенах этого древнего города принял крещение князь Владимир Великий. Приняв крещение сам, Владимир установил христианство на всей Руси. Херсонес можно по праву назвать началом истории православной Руси. </a:t>
            </a:r>
          </a:p>
        </p:txBody>
      </p:sp>
      <p:pic>
        <p:nvPicPr>
          <p:cNvPr id="12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3781911" y="4963667"/>
            <a:ext cx="2253902" cy="137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p.calameoassets.com/150426215601-8f185c8cc004312291efe5dd583078a8/p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0" b="8765"/>
          <a:stretch/>
        </p:blipFill>
        <p:spPr bwMode="auto">
          <a:xfrm>
            <a:off x="8087272" y="984737"/>
            <a:ext cx="3477248" cy="43258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878173" y="6126480"/>
            <a:ext cx="1455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Ответ:</a:t>
            </a:r>
            <a:endParaRPr lang="ru-RU" sz="2800" i="1" u="sng" dirty="0"/>
          </a:p>
        </p:txBody>
      </p:sp>
    </p:spTree>
    <p:extLst>
      <p:ext uri="{BB962C8B-B14F-4D97-AF65-F5344CB8AC3E}">
        <p14:creationId xmlns:p14="http://schemas.microsoft.com/office/powerpoint/2010/main" val="3759117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1704109" y="6126480"/>
            <a:ext cx="1745673" cy="665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Возврат в меню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61935" y="-8786"/>
            <a:ext cx="26321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Города - 10</a:t>
            </a:r>
            <a:endParaRPr lang="ru-RU" sz="40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78173" y="6126480"/>
            <a:ext cx="1455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Ответ:</a:t>
            </a:r>
            <a:endParaRPr lang="ru-RU" sz="2800" i="1" u="sng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24400" y="1694519"/>
            <a:ext cx="98341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Этот город является столицей Республики Крым.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72617" y="1694519"/>
            <a:ext cx="568276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Симферополь – столица Республики. Именно здесь расположен международный аэропорт, построенный в 2018 году после воссоединения Крыма с Россией. </a:t>
            </a:r>
          </a:p>
        </p:txBody>
      </p:sp>
      <p:pic>
        <p:nvPicPr>
          <p:cNvPr id="13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3781911" y="4963667"/>
            <a:ext cx="2253902" cy="137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foksmarket.ru/image/cache/data/amazonka/simf4-600x400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4" r="2668"/>
          <a:stretch/>
        </p:blipFill>
        <p:spPr bwMode="auto">
          <a:xfrm>
            <a:off x="6466137" y="1028673"/>
            <a:ext cx="5389685" cy="381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62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61935" y="-8786"/>
            <a:ext cx="26321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Города - 20</a:t>
            </a:r>
            <a:endParaRPr lang="ru-RU" sz="40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1704109" y="6126480"/>
            <a:ext cx="1745673" cy="665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Возврат в меню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11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3781911" y="4963667"/>
            <a:ext cx="2253902" cy="137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4369" y="2046553"/>
            <a:ext cx="84875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Именно в этом городе была основана главная база Черноморского флота, а сейчас здесь базируется Военно-Морской Флот России.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52316" y="1396107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Севастополь – город русских моряков. История города неразрывно связана с именами прославленных русских флотоводцев: Нахимова, Корнилова, Ушакова.</a:t>
            </a:r>
          </a:p>
        </p:txBody>
      </p:sp>
      <p:pic>
        <p:nvPicPr>
          <p:cNvPr id="11266" name="Picture 2" descr="https://photocdn.photogoroda.com/source2/cn9908/r10227/c10251/1452481.jpg?v=2017121311213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0665" y="974070"/>
            <a:ext cx="5188081" cy="38910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5878173" y="6126480"/>
            <a:ext cx="1455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Ответ:</a:t>
            </a:r>
            <a:endParaRPr lang="ru-RU" sz="2800" i="1" u="sng" dirty="0"/>
          </a:p>
        </p:txBody>
      </p:sp>
    </p:spTree>
    <p:extLst>
      <p:ext uri="{BB962C8B-B14F-4D97-AF65-F5344CB8AC3E}">
        <p14:creationId xmlns:p14="http://schemas.microsoft.com/office/powerpoint/2010/main" val="167213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61935" y="-8786"/>
            <a:ext cx="26321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Города - 30</a:t>
            </a:r>
            <a:endParaRPr lang="ru-RU" sz="40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1704109" y="6126480"/>
            <a:ext cx="1745673" cy="665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Возврат в меню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86960" y="1868297"/>
            <a:ext cx="906486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Это знаменитый город-курорт на Южном берегу Крыма, окружённый горным массивом. Здесь выделяется вершина </a:t>
            </a:r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Ай-Петри 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– жемчужина Крымских гор.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3449" y="1128451"/>
            <a:ext cx="588116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Ялта – знаменитый город-курорт на Южном берегу Крыма. В окрестностях Ялты множество прекрасных дворцов и музеев. Самые известные – 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Ливадийский</a:t>
            </a:r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, 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Воронцовский</a:t>
            </a:r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, «Ласточкино гнездо».</a:t>
            </a:r>
            <a:endParaRPr lang="ru-RU" sz="3200" b="1" dirty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pic>
        <p:nvPicPr>
          <p:cNvPr id="10242" name="Picture 2" descr="https://sportishka.com/uploads/posts/2022-04/1650525188_12-sportishka-com-p-yalta-dostoprimechatelnosti-lastochkino-gn-1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805" y="904457"/>
            <a:ext cx="5636349" cy="40511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3781911" y="4963667"/>
            <a:ext cx="2253902" cy="137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5878173" y="6126480"/>
            <a:ext cx="1455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Ответ:</a:t>
            </a:r>
            <a:endParaRPr lang="ru-RU" sz="2800" i="1" u="sng" dirty="0"/>
          </a:p>
        </p:txBody>
      </p:sp>
    </p:spTree>
    <p:extLst>
      <p:ext uri="{BB962C8B-B14F-4D97-AF65-F5344CB8AC3E}">
        <p14:creationId xmlns:p14="http://schemas.microsoft.com/office/powerpoint/2010/main" val="2669526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61935" y="-8786"/>
            <a:ext cx="26321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Города - 40</a:t>
            </a:r>
            <a:endParaRPr lang="ru-RU" sz="40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1704109" y="6126480"/>
            <a:ext cx="1745673" cy="665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Возврат в меню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11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3781911" y="4963667"/>
            <a:ext cx="2253902" cy="137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5878173" y="6126480"/>
            <a:ext cx="1455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Ответ:</a:t>
            </a:r>
            <a:endParaRPr lang="ru-RU" sz="2800" i="1" u="sng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434929" y="1936458"/>
            <a:ext cx="84669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Это город-герой, который находится на побережье Керченского пролива между Чёрным и Азовским морями.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01782" y="1264401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Керчь – один из древнейших городов мира. Здесь множество памятников архитектуры, которые имеют отношение к древним эпохам и разным </a:t>
            </a:r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культурам.</a:t>
            </a:r>
            <a:endParaRPr lang="ru-RU" sz="3200" b="1" dirty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pic>
        <p:nvPicPr>
          <p:cNvPr id="9218" name="Picture 2" descr="https://i.ytimg.com/vi/wLDc-17ElV0/maxresdefault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40"/>
          <a:stretch/>
        </p:blipFill>
        <p:spPr bwMode="auto">
          <a:xfrm>
            <a:off x="6367942" y="902280"/>
            <a:ext cx="5559425" cy="41941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000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61935" y="-8786"/>
            <a:ext cx="26321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Города - 50</a:t>
            </a:r>
            <a:endParaRPr lang="ru-RU" sz="40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1704109" y="6126480"/>
            <a:ext cx="1745673" cy="665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Возврат в меню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78173" y="6126480"/>
            <a:ext cx="1455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Ответ:</a:t>
            </a:r>
            <a:endParaRPr lang="ru-RU" sz="2800" i="1" u="sng" dirty="0"/>
          </a:p>
        </p:txBody>
      </p:sp>
      <p:pic>
        <p:nvPicPr>
          <p:cNvPr id="12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3781911" y="4963667"/>
            <a:ext cx="2253902" cy="137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63168" y="2027771"/>
            <a:ext cx="893875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Это город-курорт и крупный морской порт </a:t>
            </a:r>
            <a:endParaRPr lang="ru-RU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на 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юго-восточном побережье Крыма. </a:t>
            </a:r>
            <a:endParaRPr lang="ru-RU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Здесь 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находится дом-музей Александра Грина.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39792" y="1401849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Феодосия – популярный город-курорт и крупный морской порт на </a:t>
            </a:r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юго-восточном 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побережье Крыма. В Феодосии находится дом-музей Александра Грина.</a:t>
            </a:r>
          </a:p>
        </p:txBody>
      </p:sp>
      <p:pic>
        <p:nvPicPr>
          <p:cNvPr id="8194" name="Picture 2" descr="https://i.ytimg.com/vi/gvkTR4PdAqc/maxresdefault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48"/>
          <a:stretch/>
        </p:blipFill>
        <p:spPr bwMode="auto">
          <a:xfrm>
            <a:off x="6173763" y="817936"/>
            <a:ext cx="5823390" cy="39893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215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92420" y="-8786"/>
            <a:ext cx="23712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Люди - 10</a:t>
            </a:r>
            <a:endParaRPr lang="ru-RU" sz="40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1704109" y="6126480"/>
            <a:ext cx="1745673" cy="665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Возврат в меню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78173" y="6126480"/>
            <a:ext cx="1455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Ответ:</a:t>
            </a:r>
            <a:endParaRPr lang="ru-RU" sz="2800" i="1" u="sng" dirty="0"/>
          </a:p>
        </p:txBody>
      </p:sp>
      <p:pic>
        <p:nvPicPr>
          <p:cNvPr id="12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3781911" y="4963667"/>
            <a:ext cx="2253902" cy="137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97622" y="1823161"/>
            <a:ext cx="859301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Автор «Сказки о рыбаке и рыбке», который написал о Крыме такие строки: «Прекрасны вы, брега Тавриды». Назовите этого писателя.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33911" y="1466625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В 1820 году Александр Сергеевич Пушкин побывал в Крыму. Он посетил Феодосию, Бахчисарай и некоторые другие города Крыма.</a:t>
            </a:r>
          </a:p>
        </p:txBody>
      </p:sp>
      <p:pic>
        <p:nvPicPr>
          <p:cNvPr id="7170" name="Picture 2" descr="https://proza.ru/pics/2021/01/27/160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285" y="1038172"/>
            <a:ext cx="5233993" cy="39254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240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13656" y="5656837"/>
            <a:ext cx="80718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167E8C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Какая </a:t>
            </a:r>
            <a:r>
              <a:rPr lang="ru-RU" b="1" dirty="0">
                <a:solidFill>
                  <a:srgbClr val="167E8C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тема их объединяет? </a:t>
            </a:r>
            <a:endParaRPr lang="ru-RU" b="1" dirty="0" smtClean="0">
              <a:solidFill>
                <a:srgbClr val="167E8C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ru-RU" b="1" dirty="0" smtClean="0">
                <a:solidFill>
                  <a:srgbClr val="167E8C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Догадайтесь</a:t>
            </a:r>
            <a:r>
              <a:rPr lang="ru-RU" b="1" dirty="0">
                <a:solidFill>
                  <a:srgbClr val="167E8C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, чему посвящено наше сегодняшнее </a:t>
            </a:r>
            <a:r>
              <a:rPr lang="ru-RU" b="1" dirty="0" smtClean="0">
                <a:solidFill>
                  <a:srgbClr val="167E8C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занятие?</a:t>
            </a:r>
            <a:endParaRPr lang="ru-RU" b="1" dirty="0">
              <a:solidFill>
                <a:srgbClr val="167E8C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763"/>
          <a:stretch/>
        </p:blipFill>
        <p:spPr>
          <a:xfrm>
            <a:off x="373930" y="987577"/>
            <a:ext cx="5637229" cy="42199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6" name="Picture 2" descr="https://gas-kvas.com/uploads/posts/2023-02/1676816793_gas-kvas-com-p-risunok-na-temu-prisoedinenie-krima-k-ross-4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6393" y="985336"/>
            <a:ext cx="5698129" cy="42221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89767" y="0"/>
            <a:ext cx="61514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Рассмотрите  рисунки  детей  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33404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92420" y="-8786"/>
            <a:ext cx="23712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Люди - 20</a:t>
            </a:r>
            <a:endParaRPr lang="ru-RU" sz="40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1704109" y="6126480"/>
            <a:ext cx="1745673" cy="665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Возврат в меню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78173" y="6126480"/>
            <a:ext cx="1455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Ответ:</a:t>
            </a:r>
            <a:endParaRPr lang="ru-RU" sz="2800" i="1" u="sng" dirty="0"/>
          </a:p>
        </p:txBody>
      </p:sp>
      <p:pic>
        <p:nvPicPr>
          <p:cNvPr id="12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3781911" y="4963667"/>
            <a:ext cx="2253902" cy="137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09247" y="1657282"/>
            <a:ext cx="977535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В своей усадьбе «Ясная поляна» этот писатель открыл школу для крестьянских детей, </a:t>
            </a:r>
            <a:endParaRPr lang="ru-RU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а 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ещё он был участником Крымской войны. </a:t>
            </a:r>
            <a:endParaRPr lang="ru-RU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Назовите 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этого писателя.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52557" y="1281470"/>
            <a:ext cx="746352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В ноябре 1854 года Л. Н. Толстой был переведён в Севастополь, где в течение десяти месяцев участвовал в Крымской войне. За участие в обороне Севастополя Толстой получил несколько наград, в том числе медаль «За защиту Севастополя».</a:t>
            </a:r>
          </a:p>
        </p:txBody>
      </p:sp>
      <p:pic>
        <p:nvPicPr>
          <p:cNvPr id="1028" name="Picture 4" descr="https://fsd.multiurok.ru/viewImage.php?image=http://gazeta-pensioner.ru/media/k2/items/cache/002e8e491b09a55f1bac8b9f7f969c26_XL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72771" y="826437"/>
            <a:ext cx="3659767" cy="4577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882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92420" y="-8786"/>
            <a:ext cx="23712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Люди - 30</a:t>
            </a:r>
            <a:endParaRPr lang="ru-RU" sz="40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1704109" y="6126480"/>
            <a:ext cx="1745673" cy="665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Возврат в меню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78173" y="6126480"/>
            <a:ext cx="1455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Ответ:</a:t>
            </a:r>
            <a:endParaRPr lang="ru-RU" sz="2800" i="1" u="sng" dirty="0"/>
          </a:p>
        </p:txBody>
      </p:sp>
      <p:pic>
        <p:nvPicPr>
          <p:cNvPr id="12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3781911" y="4963667"/>
            <a:ext cx="2253902" cy="137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90181" y="1800332"/>
            <a:ext cx="914693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Это автор известных рассказов «Барсучий нос», «Тёплый хлеб», «Корзина с еловыми шишками», а ещё его дом-музей находится в Старом Крыму. Назовите этого писателя.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8440" y="1307889"/>
            <a:ext cx="84790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Судьба и творчество Константина Паустовского были тесно связаны с Крымским полуостровом. О Тавриде, как ещё называют Крым, он писал: «Я понял, как прекрасна эта земля, омытая одним из самых праздничных морей земного шара». </a:t>
            </a:r>
          </a:p>
        </p:txBody>
      </p:sp>
      <p:pic>
        <p:nvPicPr>
          <p:cNvPr id="2050" name="Picture 2" descr="https://polinka.top/uploads/posts/2023-05/1685430197_polinka-top-p-paustovskii-kartinki-pinterest-58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05" t="6826" r="9141"/>
          <a:stretch/>
        </p:blipFill>
        <p:spPr bwMode="auto">
          <a:xfrm>
            <a:off x="8827476" y="815446"/>
            <a:ext cx="3068517" cy="470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549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92420" y="-8786"/>
            <a:ext cx="23712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Люди - 40</a:t>
            </a:r>
            <a:endParaRPr lang="ru-RU" sz="40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1704109" y="6126480"/>
            <a:ext cx="1745673" cy="665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Возврат в меню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78173" y="6126480"/>
            <a:ext cx="1455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Ответ:</a:t>
            </a:r>
            <a:endParaRPr lang="ru-RU" sz="2800" i="1" u="sng" dirty="0"/>
          </a:p>
        </p:txBody>
      </p:sp>
      <p:pic>
        <p:nvPicPr>
          <p:cNvPr id="12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3781911" y="4963667"/>
            <a:ext cx="2253902" cy="137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92822" y="2129888"/>
            <a:ext cx="863697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Это автор известных рассказов «Ванька», «Каштанка» и многих других, </a:t>
            </a:r>
            <a:endParaRPr lang="ru-RU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а 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в Ялте находится его дом-музей</a:t>
            </a:r>
            <a:r>
              <a:rPr lang="ru-RU" sz="3200" b="1" dirty="0">
                <a:solidFill>
                  <a:srgbClr val="002060"/>
                </a:solidFill>
              </a:rPr>
              <a:t>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10097" y="2094980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Дом-музей Антона Павловича Чехова находится в Ялте. Именно сюда переехал писатель в последние годы своей жизни. </a:t>
            </a:r>
          </a:p>
        </p:txBody>
      </p:sp>
      <p:pic>
        <p:nvPicPr>
          <p:cNvPr id="3074" name="Picture 2" descr="https://sun9-64.userapi.com/impg/yqBwdTvwVLcaYYc5rTSIbHP9OF-j-qRkhUqlEw/93HYbw7YZhM.jpg?size=1280x853&amp;quality=95&amp;sign=6e66b2ea36bd607528182df2130e47bc&amp;c_uniq_tag=WZvwIXUW2x846XEySrckrA98YHRSzufNYctok37wA1g&amp;type=album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6"/>
          <a:stretch/>
        </p:blipFill>
        <p:spPr bwMode="auto">
          <a:xfrm>
            <a:off x="6708531" y="1153505"/>
            <a:ext cx="5254326" cy="38350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569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92420" y="-8786"/>
            <a:ext cx="23712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Люди - 50</a:t>
            </a:r>
            <a:endParaRPr lang="ru-RU" sz="40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1704109" y="6126480"/>
            <a:ext cx="1745673" cy="665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Возврат в меню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78173" y="6126480"/>
            <a:ext cx="1455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Ответ:</a:t>
            </a:r>
            <a:endParaRPr lang="ru-RU" sz="2800" i="1" u="sng" dirty="0"/>
          </a:p>
        </p:txBody>
      </p:sp>
      <p:pic>
        <p:nvPicPr>
          <p:cNvPr id="12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3781911" y="4963667"/>
            <a:ext cx="2253902" cy="137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4176" y="2276239"/>
            <a:ext cx="825011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Это автор известных картин о море, </a:t>
            </a:r>
            <a:endParaRPr lang="ru-RU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его 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дом-музей находится в Феодосии. Назовите художника.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5718" y="1781292"/>
            <a:ext cx="61322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Иван Константинович Айвазовский родился и всю свою жизнь прожил в Феодосии. </a:t>
            </a:r>
            <a:endParaRPr lang="ru-RU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 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жизни этого прославленного художника можно узнать в его доме-музее. </a:t>
            </a:r>
          </a:p>
        </p:txBody>
      </p:sp>
      <p:pic>
        <p:nvPicPr>
          <p:cNvPr id="4098" name="Picture 2" descr="https://lib-pestyaki.ivn.muzkult.ru/media/2022/07/28/1299829706/Slajd4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3" t="5489" r="5740" b="6306"/>
          <a:stretch/>
        </p:blipFill>
        <p:spPr bwMode="auto">
          <a:xfrm>
            <a:off x="6367942" y="914865"/>
            <a:ext cx="5674369" cy="43233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5159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44569" y="-8786"/>
            <a:ext cx="30669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Природа - 10</a:t>
            </a:r>
            <a:endParaRPr lang="ru-RU" sz="40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1704109" y="6126480"/>
            <a:ext cx="1745673" cy="665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Возврат в меню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78173" y="6126480"/>
            <a:ext cx="1455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Ответ:</a:t>
            </a:r>
            <a:endParaRPr lang="ru-RU" sz="2800" i="1" u="sng" dirty="0"/>
          </a:p>
        </p:txBody>
      </p:sp>
      <p:pic>
        <p:nvPicPr>
          <p:cNvPr id="12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3781911" y="4963667"/>
            <a:ext cx="2253902" cy="137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6304" y="1843130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Рассмотрите фотографию. </a:t>
            </a:r>
            <a:endParaRPr lang="ru-RU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Какой 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цветок можно встретить на Керченском полуострове?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6304" y="1319168"/>
            <a:ext cx="60960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На Керченском полуострове можно встретить ещё одно прекрасное явление – цветение диких тюльпанов прямо у морского побережья. Они носят название «тюльпаны </a:t>
            </a:r>
            <a:r>
              <a:rPr lang="ru-RU" sz="32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Шренка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» </a:t>
            </a:r>
            <a:endParaRPr lang="ru-RU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и 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входят в списки Красной книги России.</a:t>
            </a:r>
          </a:p>
        </p:txBody>
      </p:sp>
      <p:pic>
        <p:nvPicPr>
          <p:cNvPr id="5122" name="Picture 2" descr="https://s.mediasole.ru/images/551/551447/03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2" b="2816"/>
          <a:stretch/>
        </p:blipFill>
        <p:spPr bwMode="auto">
          <a:xfrm>
            <a:off x="6211940" y="1046286"/>
            <a:ext cx="5807043" cy="40203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337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44569" y="-8786"/>
            <a:ext cx="30669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Природа - 20</a:t>
            </a:r>
            <a:endParaRPr lang="ru-RU" sz="40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1704109" y="6126480"/>
            <a:ext cx="1745673" cy="665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Возврат в меню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78173" y="6126480"/>
            <a:ext cx="1455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Ответ:</a:t>
            </a:r>
            <a:endParaRPr lang="ru-RU" sz="2800" i="1" u="sng" dirty="0"/>
          </a:p>
        </p:txBody>
      </p:sp>
      <p:pic>
        <p:nvPicPr>
          <p:cNvPr id="12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3781911" y="4963667"/>
            <a:ext cx="2253902" cy="137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1782" y="1843130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Рассмотрите фотографию. </a:t>
            </a:r>
            <a:endParaRPr lang="ru-RU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Какое 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хвойное дерево часто встречается в Крыму?</a:t>
            </a:r>
          </a:p>
        </p:txBody>
      </p:sp>
      <p:pic>
        <p:nvPicPr>
          <p:cNvPr id="6146" name="Picture 2" descr="https://vsegda-pomnim.com/uploads/posts/2022-04/thumbs/1649594036_49-vsegda-pomnim-com-p-sosna-pitsundskaya-foto-5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4076" y="889321"/>
            <a:ext cx="5725539" cy="42941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2316" y="889321"/>
            <a:ext cx="60960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В Крыму некогда были целые леса из этого дерева, крымской сосны. Её можно отличить по тёмной, почти чёрной, коре ствола и очень густой и плотной длинной хвое. Крымская сосна стала своего рода символом флоры полуострова.</a:t>
            </a:r>
          </a:p>
        </p:txBody>
      </p:sp>
    </p:spTree>
    <p:extLst>
      <p:ext uri="{BB962C8B-B14F-4D97-AF65-F5344CB8AC3E}">
        <p14:creationId xmlns:p14="http://schemas.microsoft.com/office/powerpoint/2010/main" val="172407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44569" y="-8786"/>
            <a:ext cx="30669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Природа - 30</a:t>
            </a:r>
            <a:endParaRPr lang="ru-RU" sz="40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1704109" y="6126480"/>
            <a:ext cx="1745673" cy="665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Возврат в меню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78173" y="6126480"/>
            <a:ext cx="1455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Ответ:</a:t>
            </a:r>
            <a:endParaRPr lang="ru-RU" sz="2800" i="1" u="sng" dirty="0"/>
          </a:p>
        </p:txBody>
      </p:sp>
      <p:pic>
        <p:nvPicPr>
          <p:cNvPr id="12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3781911" y="4963667"/>
            <a:ext cx="2253902" cy="137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4765" y="1998360"/>
            <a:ext cx="54934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Какое животное встречается в водах Чёрного моря?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99082" y="1554111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Дельфины – подлинное украшение природы полуострова. Они являются самыми крупными морскими черноморскими обитателями. </a:t>
            </a:r>
          </a:p>
        </p:txBody>
      </p:sp>
      <p:pic>
        <p:nvPicPr>
          <p:cNvPr id="7172" name="Picture 4" descr="https://kartin.papik.pro/uploads/posts/2023-06/thumbs/1687872069_kartin-papik-pro-p-kartinki-delfini-chernogo-morya-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701" y="1002323"/>
            <a:ext cx="5948443" cy="41242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203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44569" y="-8786"/>
            <a:ext cx="30669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Природа - 40</a:t>
            </a:r>
            <a:endParaRPr lang="ru-RU" sz="40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1704109" y="6126480"/>
            <a:ext cx="1745673" cy="665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Возврат в меню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78173" y="6126480"/>
            <a:ext cx="1455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Ответ:</a:t>
            </a:r>
            <a:endParaRPr lang="ru-RU" sz="2800" i="1" u="sng" dirty="0"/>
          </a:p>
        </p:txBody>
      </p:sp>
      <p:pic>
        <p:nvPicPr>
          <p:cNvPr id="12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3781911" y="4963667"/>
            <a:ext cx="2253902" cy="137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75925" y="1934280"/>
            <a:ext cx="62119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Эти птицы дали название заповеднику в Крыму.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7028" y="1426456"/>
            <a:ext cx="529563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Заповедник «Лебяжьи острова» – это целое царство птиц. Здесь живут </a:t>
            </a:r>
            <a:endParaRPr lang="ru-RU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и 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останавливаются во время перелётов сотни видов пернатых.</a:t>
            </a:r>
          </a:p>
        </p:txBody>
      </p:sp>
      <p:pic>
        <p:nvPicPr>
          <p:cNvPr id="8194" name="Picture 2" descr="https://region82.su/wp-content/uploads/2021/05/1348-930x480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21"/>
          <a:stretch/>
        </p:blipFill>
        <p:spPr bwMode="auto">
          <a:xfrm>
            <a:off x="5878173" y="901248"/>
            <a:ext cx="6123052" cy="42204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0447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44568" y="-8786"/>
            <a:ext cx="30669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Природа </a:t>
            </a:r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- 50</a:t>
            </a:r>
            <a:endParaRPr lang="ru-RU" sz="40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1704109" y="6126480"/>
            <a:ext cx="1745673" cy="665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Возврат в меню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78173" y="6126480"/>
            <a:ext cx="1455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Ответ:</a:t>
            </a:r>
            <a:endParaRPr lang="ru-RU" sz="2800" i="1" u="sng" dirty="0"/>
          </a:p>
        </p:txBody>
      </p:sp>
      <p:pic>
        <p:nvPicPr>
          <p:cNvPr id="12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3781911" y="4963667"/>
            <a:ext cx="2253902" cy="137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1105" y="1628727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Это один из старейших Ботанических садов России, который находится недалеко </a:t>
            </a:r>
            <a:endParaRPr lang="ru-RU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от 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Ялты.</a:t>
            </a:r>
          </a:p>
        </p:txBody>
      </p:sp>
      <p:pic>
        <p:nvPicPr>
          <p:cNvPr id="9218" name="Picture 2" descr="https://avatars.mds.yandex.net/get-pdb/34158/3c9b7058-437e-41e5-a449-82e571083039/s600?webp=fals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131" y="992031"/>
            <a:ext cx="6263127" cy="41754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5543" y="1628727"/>
            <a:ext cx="527804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Никитский ботанический сад основан в 1812 году </a:t>
            </a:r>
            <a:endParaRPr lang="ru-RU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и 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по праву является одним из старейших учреждений нашей страны.</a:t>
            </a:r>
          </a:p>
        </p:txBody>
      </p:sp>
    </p:spTree>
    <p:extLst>
      <p:ext uri="{BB962C8B-B14F-4D97-AF65-F5344CB8AC3E}">
        <p14:creationId xmlns:p14="http://schemas.microsoft.com/office/powerpoint/2010/main" val="465305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08123" y="-8786"/>
            <a:ext cx="33398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Стоп-кадр - 10</a:t>
            </a:r>
            <a:endParaRPr lang="ru-RU" sz="40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1704109" y="6126480"/>
            <a:ext cx="1745673" cy="665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Возврат в меню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78173" y="6126480"/>
            <a:ext cx="1455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Ответ:</a:t>
            </a:r>
            <a:endParaRPr lang="ru-RU" sz="2800" i="1" u="sng" dirty="0"/>
          </a:p>
        </p:txBody>
      </p:sp>
      <p:pic>
        <p:nvPicPr>
          <p:cNvPr id="12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3781911" y="4963667"/>
            <a:ext cx="2253902" cy="137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7361" y="2572184"/>
            <a:ext cx="51417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Что это сфотографировано?</a:t>
            </a:r>
          </a:p>
        </p:txBody>
      </p:sp>
      <p:pic>
        <p:nvPicPr>
          <p:cNvPr id="10242" name="Picture 2" descr="https://img.razrisyika.ru/kart/90/358636-krymskiy-most-1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353" y="975946"/>
            <a:ext cx="6309263" cy="42061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7565" y="1063096"/>
            <a:ext cx="500111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Крымский мост – это символ воссоединения Крыма с Россией. </a:t>
            </a:r>
            <a:endParaRPr lang="ru-RU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Он 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состоит из двух дорог: железнодорожного пути </a:t>
            </a:r>
            <a:endParaRPr lang="ru-RU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и 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автомобильной трассы </a:t>
            </a:r>
            <a:endParaRPr lang="ru-RU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и 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считается самым протяжённым в Европе. </a:t>
            </a:r>
          </a:p>
        </p:txBody>
      </p:sp>
    </p:spTree>
    <p:extLst>
      <p:ext uri="{BB962C8B-B14F-4D97-AF65-F5344CB8AC3E}">
        <p14:creationId xmlns:p14="http://schemas.microsoft.com/office/powerpoint/2010/main" val="159412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964890" y="1729522"/>
            <a:ext cx="3227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167E8C"/>
                </a:solidFill>
              </a:rPr>
              <a:t> </a:t>
            </a:r>
            <a:endParaRPr lang="ru-RU" dirty="0">
              <a:solidFill>
                <a:srgbClr val="167E8C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9692" y="9757"/>
            <a:ext cx="73536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 мы едины – мы непобедимы!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Picture 4" descr="http://xn----7sbb7afchxwikby3c7f.xn----7sbevfyqr.xn--p1ai/wp-content/uploads/2022/04/My-vmeste.jpg">
            <a:hlinkClick r:id="rId5" action="ppaction://hlinkfile"/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0" t="5554" r="9157" b="-5897"/>
          <a:stretch/>
        </p:blipFill>
        <p:spPr bwMode="auto">
          <a:xfrm>
            <a:off x="414780" y="1155995"/>
            <a:ext cx="6221692" cy="42644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249212" y="1618972"/>
            <a:ext cx="4015819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167E8C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Мы </a:t>
            </a:r>
            <a:r>
              <a:rPr lang="ru-RU" b="1" dirty="0">
                <a:solidFill>
                  <a:srgbClr val="167E8C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– жители России, Крыма и Севастополя – едины! </a:t>
            </a:r>
            <a:endParaRPr lang="ru-RU" b="1" dirty="0" smtClean="0">
              <a:solidFill>
                <a:srgbClr val="167E8C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ru-RU" sz="2800" b="1" dirty="0" smtClean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18 </a:t>
            </a:r>
            <a:r>
              <a:rPr lang="ru-RU" sz="2800" b="1" dirty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марта 2014 года </a:t>
            </a:r>
            <a:r>
              <a:rPr lang="ru-RU" b="1" dirty="0">
                <a:solidFill>
                  <a:srgbClr val="167E8C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произошло воссоединение Крыма и Севастополя с Россией, и в этом году этому событию уже </a:t>
            </a:r>
            <a:r>
              <a:rPr lang="ru-RU" sz="2800" b="1" dirty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10 лет! </a:t>
            </a:r>
            <a:endParaRPr lang="ru-RU" sz="2800" b="1" dirty="0" smtClean="0"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endParaRPr lang="ru-RU" b="1" dirty="0" smtClean="0">
              <a:solidFill>
                <a:srgbClr val="167E8C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ru-RU" b="1" dirty="0" smtClean="0">
                <a:solidFill>
                  <a:srgbClr val="167E8C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С </a:t>
            </a:r>
            <a:r>
              <a:rPr lang="ru-RU" b="1" dirty="0">
                <a:solidFill>
                  <a:srgbClr val="167E8C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какими чувствами мы отмечаем этот день? Почему?</a:t>
            </a:r>
          </a:p>
        </p:txBody>
      </p:sp>
      <p:pic>
        <p:nvPicPr>
          <p:cNvPr id="16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6452080" y="4960044"/>
            <a:ext cx="2512810" cy="1529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425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08122" y="-8786"/>
            <a:ext cx="33398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Стоп-кадр - 20</a:t>
            </a:r>
            <a:endParaRPr lang="ru-RU" sz="40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1704109" y="6126480"/>
            <a:ext cx="1745673" cy="665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Возврат в меню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78173" y="6126480"/>
            <a:ext cx="1455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Ответ:</a:t>
            </a:r>
            <a:endParaRPr lang="ru-RU" sz="2800" i="1" u="sng" dirty="0"/>
          </a:p>
        </p:txBody>
      </p:sp>
      <p:pic>
        <p:nvPicPr>
          <p:cNvPr id="12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3781911" y="4963667"/>
            <a:ext cx="2253902" cy="137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97361" y="2572184"/>
            <a:ext cx="51417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Что это сфотографировано?</a:t>
            </a:r>
          </a:p>
        </p:txBody>
      </p:sp>
      <p:pic>
        <p:nvPicPr>
          <p:cNvPr id="16388" name="Picture 4" descr="https://avatars.dzeninfra.ru/get-zen_doc/271828/pub_657d56fcb59bb15e8f66153f_657d8f026fd1614fcfe63b3a/scale_120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9493" y="843166"/>
            <a:ext cx="6402924" cy="42686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4714" y="894801"/>
            <a:ext cx="511960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Международный аэропорт «Симферополь» открыт </a:t>
            </a:r>
            <a:endParaRPr lang="ru-RU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в 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2018 году. Здание аэропорта – это образ крымской волны. Внутри садовые дизайнеры создали зелёную стену </a:t>
            </a:r>
            <a:endParaRPr lang="ru-RU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из 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живых и искусственных растений.</a:t>
            </a:r>
          </a:p>
        </p:txBody>
      </p:sp>
    </p:spTree>
    <p:extLst>
      <p:ext uri="{BB962C8B-B14F-4D97-AF65-F5344CB8AC3E}">
        <p14:creationId xmlns:p14="http://schemas.microsoft.com/office/powerpoint/2010/main" val="2707034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08122" y="-8786"/>
            <a:ext cx="33398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Стоп-кадр - 30</a:t>
            </a:r>
            <a:endParaRPr lang="ru-RU" sz="40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1704109" y="6126480"/>
            <a:ext cx="1745673" cy="665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Возврат в меню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78173" y="6126480"/>
            <a:ext cx="1455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Ответ:</a:t>
            </a:r>
            <a:endParaRPr lang="ru-RU" sz="2800" i="1" u="sng" dirty="0"/>
          </a:p>
        </p:txBody>
      </p:sp>
      <p:pic>
        <p:nvPicPr>
          <p:cNvPr id="12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3781911" y="4963667"/>
            <a:ext cx="2253902" cy="137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97361" y="2572184"/>
            <a:ext cx="51417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Что это сфотографировано?</a:t>
            </a:r>
          </a:p>
        </p:txBody>
      </p:sp>
      <p:pic>
        <p:nvPicPr>
          <p:cNvPr id="15362" name="Picture 2" descr="https://5pudov.ru/wp-content/uploads/2015/08/lg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869" y="811167"/>
            <a:ext cx="6312877" cy="44905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6164" y="2076847"/>
            <a:ext cx="57176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Ласточкино гнездо – это замок, расположенный </a:t>
            </a:r>
            <a:endParaRPr lang="ru-RU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на 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отвесной </a:t>
            </a:r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40-метровой 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скале мыса Ай-</a:t>
            </a:r>
            <a:r>
              <a:rPr lang="ru-RU" sz="32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Тодор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92987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08122" y="-8786"/>
            <a:ext cx="33398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Стоп-кадр - 40</a:t>
            </a:r>
            <a:endParaRPr lang="ru-RU" sz="40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1704109" y="6126480"/>
            <a:ext cx="1745673" cy="665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Возврат в меню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78173" y="6126480"/>
            <a:ext cx="1455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Ответ:</a:t>
            </a:r>
            <a:endParaRPr lang="ru-RU" sz="2800" i="1" u="sng" dirty="0"/>
          </a:p>
        </p:txBody>
      </p:sp>
      <p:pic>
        <p:nvPicPr>
          <p:cNvPr id="12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3781911" y="4963667"/>
            <a:ext cx="2253902" cy="137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97361" y="2572184"/>
            <a:ext cx="51417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Что это сфотографировано?</a:t>
            </a:r>
          </a:p>
        </p:txBody>
      </p:sp>
      <p:pic>
        <p:nvPicPr>
          <p:cNvPr id="14338" name="Picture 2" descr="https://hotel-villaava.ru/wp-content/uploads/2019/04/zolotie-vorot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3081" y="844434"/>
            <a:ext cx="6286193" cy="43786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3432" y="1594732"/>
            <a:ext cx="567474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Золотые ворота – это причудливая скала, покрытая жёлтым лишайником, переливающимся на солнце </a:t>
            </a:r>
            <a:endParaRPr lang="ru-RU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и 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создающим ощущение, </a:t>
            </a:r>
            <a:endParaRPr lang="ru-RU" sz="32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что 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она покрыта золотом. </a:t>
            </a:r>
          </a:p>
        </p:txBody>
      </p:sp>
    </p:spTree>
    <p:extLst>
      <p:ext uri="{BB962C8B-B14F-4D97-AF65-F5344CB8AC3E}">
        <p14:creationId xmlns:p14="http://schemas.microsoft.com/office/powerpoint/2010/main" val="127881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08122" y="-8786"/>
            <a:ext cx="33398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Стоп-кадр - 50</a:t>
            </a:r>
            <a:endParaRPr lang="ru-RU" sz="40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1704109" y="6126480"/>
            <a:ext cx="1745673" cy="665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Возврат в меню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78173" y="6126480"/>
            <a:ext cx="1455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Ответ:</a:t>
            </a:r>
            <a:endParaRPr lang="ru-RU" sz="2800" i="1" u="sng" dirty="0"/>
          </a:p>
        </p:txBody>
      </p:sp>
      <p:pic>
        <p:nvPicPr>
          <p:cNvPr id="12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3781911" y="4963667"/>
            <a:ext cx="2253902" cy="137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97361" y="2572184"/>
            <a:ext cx="51417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Что это сфотографировано?</a:t>
            </a:r>
          </a:p>
        </p:txBody>
      </p:sp>
      <p:pic>
        <p:nvPicPr>
          <p:cNvPr id="13314" name="Picture 2" descr="https://554a875a-71dc-4f5f-b6bf-ae8967f137d5.selcdn.net/thumbs2/272c345a-963f-11ec-88d1-7e0b463053f7.800x600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5813" y="808892"/>
            <a:ext cx="5992372" cy="44142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5815" y="1094856"/>
            <a:ext cx="563845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Херсонес Таврический — древний город, переживший несколько эпох. Сегодня его живописные руины на берегу моря — одна из главных достопримечательностей Севастополя и Крыма.</a:t>
            </a:r>
          </a:p>
        </p:txBody>
      </p:sp>
    </p:spTree>
    <p:extLst>
      <p:ext uri="{BB962C8B-B14F-4D97-AF65-F5344CB8AC3E}">
        <p14:creationId xmlns:p14="http://schemas.microsoft.com/office/powerpoint/2010/main" val="1215214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83387" y="-8786"/>
            <a:ext cx="39892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Подводим  итоги</a:t>
            </a:r>
            <a:endParaRPr lang="ru-RU" sz="40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9515911" y="892829"/>
            <a:ext cx="2253902" cy="137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79158" y="5939135"/>
            <a:ext cx="93367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Вот с такими яркими, необычными событиями и местами Крыма и Севастополя мы познакомились сегодня. Что вам особенно понравилось или удивило? Расскажите</a:t>
            </a:r>
            <a:r>
              <a:rPr lang="ru-RU" sz="16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.</a:t>
            </a:r>
            <a:r>
              <a:rPr lang="ru-RU" sz="1600" dirty="0"/>
              <a:t> </a:t>
            </a:r>
            <a:r>
              <a:rPr lang="ru-RU" sz="16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Ребята, а кто путешествовал </a:t>
            </a:r>
            <a:endParaRPr lang="ru-RU" sz="16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ru-RU" sz="16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по </a:t>
            </a:r>
            <a:r>
              <a:rPr lang="ru-RU" sz="16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Крыму? Что вам особенно запомнилось? Поделитесь своими впечатлениями.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28" y="825286"/>
            <a:ext cx="8827730" cy="49655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459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9172" y="5470725"/>
            <a:ext cx="936673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Да, за прошедшие 10 лет Крым и Севастополь сильно изменились. Международный аэропорт </a:t>
            </a:r>
            <a:endParaRPr lang="ru-RU" sz="16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ru-RU" sz="16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в </a:t>
            </a:r>
            <a:r>
              <a:rPr lang="ru-RU" sz="16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Симферополе, автомобильная дорога «Таврида», Крымский мост – всё это результаты активного строительства и развития экономики полуострова. Масштабные изменения заметны во всём: появляются новые детские садики и школы, строятся медицинские и спортивные сооружения, </a:t>
            </a:r>
            <a:endParaRPr lang="ru-RU" sz="16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ru-RU" sz="16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всё</a:t>
            </a:r>
            <a:r>
              <a:rPr lang="ru-RU" sz="16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, чтобы комфортно жить и отдыхать.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483387" y="-8786"/>
            <a:ext cx="39892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Подводим  итоги</a:t>
            </a:r>
            <a:endParaRPr lang="ru-RU" sz="40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9515911" y="892829"/>
            <a:ext cx="2253902" cy="137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s://prim9001.ru/upload/iblock/540/3.-Stroitelstvo-i-rekonstruktsiya-federalnoi_-trassy-_Tavrida_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998" y="782515"/>
            <a:ext cx="7801464" cy="46512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300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981200" y="-63796"/>
            <a:ext cx="61939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Крым – здравница России!</a:t>
            </a:r>
            <a:endParaRPr lang="ru-RU" sz="40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9515911" y="892829"/>
            <a:ext cx="2253902" cy="137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8067" y="5931073"/>
            <a:ext cx="90792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Крым – это удивительное место с легендарной историей, подвигами, с уникальными пейзажами, </a:t>
            </a:r>
            <a:endParaRPr lang="ru-RU" sz="1600" b="1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ru-RU" sz="16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с </a:t>
            </a:r>
            <a:r>
              <a:rPr lang="ru-RU" sz="16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отвесными горами до облаков, разнообразной растительностью, водопадами, пещерами и двумя морями. И всё это в одном месте! Посмотрим видео.</a:t>
            </a:r>
          </a:p>
        </p:txBody>
      </p:sp>
      <p:pic>
        <p:nvPicPr>
          <p:cNvPr id="17410" name="Picture 2" descr="https://tunnel.ru/tmp/8e26NxuV5J7jai0nk3po/59565ac5c468f_dca-c-gumaa03vc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574" y="2156728"/>
            <a:ext cx="4772872" cy="31819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s://komiinform.ru/content/news/images/240705/172ed0943a28113b6a53bc1103571a37_list.jp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670" y="848235"/>
            <a:ext cx="6468406" cy="45942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1274" y="5532867"/>
            <a:ext cx="632519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hlinkClick r:id="rId9"/>
              </a:rPr>
              <a:t>Разговоры о важном - Крым и Севастополь: 10 лет в родной гавани (edsoo.ru)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455786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2833941" y="0"/>
            <a:ext cx="28279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вместе!</a:t>
            </a:r>
            <a:endParaRPr lang="ru-RU" sz="40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9515911" y="892829"/>
            <a:ext cx="2253902" cy="137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6064" y="5468624"/>
            <a:ext cx="95018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Давайте в заключение проведём игру «Крымская волна». Встаньте и возьмитесь за руки. А сейчас предлагаю каждому из вас по очереди назвать что-то одно, что больше всего запомнилось. Не бойтесь повторяться: что понравилось одному, может понравиться и другому. Тот, кто произносит слово, поднимает руки вверх, его соседи тоже в этот момент вместе с ним поднимают руки. Затем вместе опускают. У нас с вами получится морская волна – крымская волна! Мы – вместе!</a:t>
            </a:r>
          </a:p>
        </p:txBody>
      </p:sp>
      <p:pic>
        <p:nvPicPr>
          <p:cNvPr id="13" name="Picture 2" descr="https://primamediamts.servicecdn.ru/f/main/4277/4276566.jpeg?caf672ef0d351799eab1e33ed201656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73" y="682732"/>
            <a:ext cx="7125308" cy="47472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371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601146" y="1405637"/>
            <a:ext cx="44274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Вешний ветер флаги России целует, Песни, слёзы – плещется счастье волной, – Крым навеки в гавань причалил родную – Мы вернулись в нашу Россию домой.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08448" y="39282"/>
            <a:ext cx="65101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Крым в сердце каждого из нас!</a:t>
            </a:r>
            <a:endParaRPr lang="ru-RU" sz="36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8" descr="https://sun9-73.userapi.com/c636619/v636619938/45c4a/oJkOhJ5KJTg.jp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711" y="3351254"/>
            <a:ext cx="3003720" cy="1115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3221" y="5558337"/>
            <a:ext cx="9451653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167E8C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Конечно, с радостью. Ведь когда семья собирается вместе, </a:t>
            </a:r>
            <a:r>
              <a:rPr lang="ru-RU" b="1" dirty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со-</a:t>
            </a:r>
            <a:r>
              <a:rPr lang="ru-RU" b="1" dirty="0" err="1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единяется</a:t>
            </a:r>
            <a:r>
              <a:rPr lang="ru-RU" sz="1600" b="1" dirty="0">
                <a:solidFill>
                  <a:srgbClr val="167E8C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, это чувство радостной встречи объединяет всех. И такое важное событие, как </a:t>
            </a:r>
            <a:r>
              <a:rPr lang="ru-RU" b="1" dirty="0" err="1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воссо</a:t>
            </a:r>
            <a:r>
              <a:rPr lang="ru-RU" b="1" dirty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-единение,</a:t>
            </a:r>
            <a:r>
              <a:rPr lang="ru-RU" sz="1600" b="1" dirty="0">
                <a:solidFill>
                  <a:srgbClr val="167E8C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 произошло и в истории нашего государства </a:t>
            </a:r>
            <a:r>
              <a:rPr lang="ru-RU" b="1" dirty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18 марта 2014 года. </a:t>
            </a:r>
            <a:endParaRPr lang="ru-RU" b="1" dirty="0" smtClean="0"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ru-RU" sz="1600" b="1" dirty="0" smtClean="0">
                <a:solidFill>
                  <a:srgbClr val="167E8C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В </a:t>
            </a:r>
            <a:r>
              <a:rPr lang="ru-RU" sz="1600" b="1" dirty="0">
                <a:solidFill>
                  <a:srgbClr val="167E8C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этом году Дню воссоединения Крыма и Севастополя с Россией исполняется </a:t>
            </a:r>
            <a:r>
              <a:rPr lang="ru-RU" sz="2000" b="1" dirty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10 лет.</a:t>
            </a:r>
          </a:p>
        </p:txBody>
      </p:sp>
      <p:pic>
        <p:nvPicPr>
          <p:cNvPr id="2050" name="Picture 2" descr="https://gas-kvas.com/uploads/posts/2023-01/1673543612_gas-kvas-com-p-krimskii-most-risunok-detskii-32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" t="3724"/>
          <a:stretch/>
        </p:blipFill>
        <p:spPr bwMode="auto">
          <a:xfrm>
            <a:off x="589059" y="753278"/>
            <a:ext cx="6829506" cy="47373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421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0828" y="6136883"/>
            <a:ext cx="101998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167E8C"/>
                </a:solidFill>
              </a:rPr>
              <a:t>Давайте перенесёмся на 10 лет назад в тот самый момент, когда по образному выражению Президента России В. В. Путина, Крым и Севастополь вернулись «в родную гавань».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863174" y="39282"/>
            <a:ext cx="46006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Крым в моём сердце!</a:t>
            </a:r>
            <a:endParaRPr lang="ru-RU" sz="36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77745" y="3413611"/>
            <a:ext cx="300089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hlinkClick r:id="rId5"/>
              </a:rPr>
              <a:t>Разговоры о важном - Крым и Севастополь: 10 лет в родной гавани (edsoo.ru)</a:t>
            </a:r>
            <a:endParaRPr lang="ru-RU" sz="1400" dirty="0"/>
          </a:p>
        </p:txBody>
      </p:sp>
      <p:pic>
        <p:nvPicPr>
          <p:cNvPr id="4100" name="Picture 4" descr="https://ic.pics.livejournal.com/rezypov/50293132/276758/276758_original.jp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90" y="724513"/>
            <a:ext cx="7957232" cy="52904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9085458" y="1413164"/>
            <a:ext cx="2512810" cy="1529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49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9505" y="5677422"/>
            <a:ext cx="906087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Возвращение Крыма и Севастополя </a:t>
            </a:r>
            <a:r>
              <a:rPr lang="ru-RU" sz="1600" b="1" dirty="0">
                <a:solidFill>
                  <a:srgbClr val="167E8C"/>
                </a:solidFill>
              </a:rPr>
              <a:t>– это восстановление исторической справедливости, поскольку история России, история Русского мира неразрывно связаны с Крымом и Севастополем, с нашей общей историей и культурой. </a:t>
            </a:r>
            <a:r>
              <a:rPr lang="ru-RU" sz="1600" b="1" dirty="0" smtClean="0">
                <a:solidFill>
                  <a:srgbClr val="167E8C"/>
                </a:solidFill>
              </a:rPr>
              <a:t>Про </a:t>
            </a:r>
            <a:r>
              <a:rPr lang="ru-RU" sz="1600" b="1" dirty="0">
                <a:solidFill>
                  <a:srgbClr val="167E8C"/>
                </a:solidFill>
              </a:rPr>
              <a:t>Крым и Севастополь часто говорят – это «музей под открытым небом». Как вы думаете почему? Объясните.</a:t>
            </a:r>
            <a:endParaRPr lang="ru-RU" b="1" dirty="0">
              <a:solidFill>
                <a:srgbClr val="167E8C"/>
              </a:solidFill>
            </a:endParaRPr>
          </a:p>
        </p:txBody>
      </p:sp>
      <p:pic>
        <p:nvPicPr>
          <p:cNvPr id="5122" name="Picture 2" descr="https://crosti.ru/patterns/00/21/08/77_picture_923a47a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51" y="684243"/>
            <a:ext cx="8046720" cy="49931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83966" y="3757"/>
            <a:ext cx="74565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Крым – музей под открытым небом</a:t>
            </a:r>
            <a:endParaRPr lang="ru-RU" sz="36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9085458" y="1413164"/>
            <a:ext cx="2512810" cy="1529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9629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2" t="88" r="1074"/>
          <a:stretch/>
        </p:blipFill>
        <p:spPr>
          <a:xfrm>
            <a:off x="490098" y="847898"/>
            <a:ext cx="8279829" cy="49923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73083" y="5923987"/>
            <a:ext cx="81381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167E8C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Конечно, так говорят потому, что история полуострова с глубокой древности насыщена многими событиями, территория полуострова хранит множество загадок и тайн, которые можно открывать для себя. И сегодня мы с вами о некоторых историях узнаем.</a:t>
            </a:r>
          </a:p>
        </p:txBody>
      </p:sp>
      <p:pic>
        <p:nvPicPr>
          <p:cNvPr id="7" name="Picture 4" descr="http://www.carlopalermo.net/wp-content/uploads/2018/10/russia-flag-waving-small.png">
            <a:hlinkClick r:id="rId6" action="ppaction://hlinkpres?slideindex=12&amp;slidetitle=Презентация PowerPoint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515" y="2629194"/>
            <a:ext cx="655500" cy="436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414845" y="3757"/>
            <a:ext cx="33948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Знатоки  Крыма</a:t>
            </a:r>
            <a:endParaRPr lang="ru-RU" sz="36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9085458" y="1413164"/>
            <a:ext cx="2512810" cy="1529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641830" y="3527113"/>
            <a:ext cx="14453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hlinkClick r:id="rId9"/>
              </a:rPr>
              <a:t>Тест </a:t>
            </a:r>
            <a:r>
              <a:rPr lang="ru-RU" sz="1600" dirty="0">
                <a:hlinkClick r:id="rId9"/>
              </a:rPr>
              <a:t>(</a:t>
            </a:r>
            <a:r>
              <a:rPr lang="en-US" sz="1600" dirty="0">
                <a:hlinkClick r:id="rId9"/>
              </a:rPr>
              <a:t>edsoo.ru)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8496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0" t="11152" r="4341" b="23636"/>
          <a:stretch/>
        </p:blipFill>
        <p:spPr>
          <a:xfrm>
            <a:off x="523702" y="789709"/>
            <a:ext cx="11114116" cy="447224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667046" y="3757"/>
            <a:ext cx="48904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«Знатоки  Крыма»</a:t>
            </a:r>
            <a:endParaRPr lang="ru-RU" sz="36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75709" y="856211"/>
            <a:ext cx="1521229" cy="822960"/>
          </a:xfrm>
          <a:prstGeom prst="rect">
            <a:avLst/>
          </a:prstGeom>
          <a:solidFill>
            <a:srgbClr val="81C8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167E8C"/>
                </a:solidFill>
                <a:hlinkClick r:id="rId6" action="ppaction://hlinksldjump"/>
              </a:rPr>
              <a:t>10</a:t>
            </a:r>
            <a:endParaRPr lang="ru-RU" sz="2800" b="1" i="1" dirty="0">
              <a:solidFill>
                <a:srgbClr val="167E8C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1752" y="868680"/>
            <a:ext cx="1645516" cy="822960"/>
          </a:xfrm>
          <a:prstGeom prst="rect">
            <a:avLst/>
          </a:prstGeom>
          <a:solidFill>
            <a:srgbClr val="81C8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167E8C"/>
                </a:solidFill>
                <a:hlinkClick r:id="rId7" action="ppaction://hlinksldjump"/>
              </a:rPr>
              <a:t>20</a:t>
            </a:r>
            <a:endParaRPr lang="ru-RU" sz="2800" b="1" i="1" dirty="0">
              <a:solidFill>
                <a:srgbClr val="167E8C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75710" y="1740131"/>
            <a:ext cx="1521228" cy="822960"/>
          </a:xfrm>
          <a:prstGeom prst="rect">
            <a:avLst/>
          </a:prstGeom>
          <a:solidFill>
            <a:srgbClr val="81C8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167E8C"/>
                </a:solidFill>
                <a:hlinkClick r:id="rId8" action="ppaction://hlinksldjump"/>
              </a:rPr>
              <a:t>10</a:t>
            </a:r>
            <a:endParaRPr lang="ru-RU" sz="2800" b="1" i="1" dirty="0">
              <a:solidFill>
                <a:srgbClr val="167E8C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75910" y="1770611"/>
            <a:ext cx="1641358" cy="822960"/>
          </a:xfrm>
          <a:prstGeom prst="rect">
            <a:avLst/>
          </a:prstGeom>
          <a:solidFill>
            <a:srgbClr val="81C8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167E8C"/>
                </a:solidFill>
                <a:hlinkClick r:id="rId9" action="ppaction://hlinksldjump"/>
              </a:rPr>
              <a:t>20</a:t>
            </a:r>
            <a:endParaRPr lang="ru-RU" sz="2800" b="1" i="1" dirty="0">
              <a:solidFill>
                <a:srgbClr val="167E8C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75910" y="2670207"/>
            <a:ext cx="1641358" cy="822960"/>
          </a:xfrm>
          <a:prstGeom prst="rect">
            <a:avLst/>
          </a:prstGeom>
          <a:solidFill>
            <a:srgbClr val="81C8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167E8C"/>
                </a:solidFill>
                <a:hlinkClick r:id="rId10" action="ppaction://hlinksldjump"/>
              </a:rPr>
              <a:t>20</a:t>
            </a:r>
            <a:endParaRPr lang="ru-RU" sz="2800" b="1" i="1" dirty="0">
              <a:solidFill>
                <a:srgbClr val="167E8C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680065" y="3557847"/>
            <a:ext cx="1661161" cy="822960"/>
          </a:xfrm>
          <a:prstGeom prst="rect">
            <a:avLst/>
          </a:prstGeom>
          <a:solidFill>
            <a:srgbClr val="81C8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167E8C"/>
                </a:solidFill>
                <a:hlinkClick r:id="rId11" action="ppaction://hlinksldjump"/>
              </a:rPr>
              <a:t>20</a:t>
            </a:r>
            <a:endParaRPr lang="ru-RU" sz="2800" b="1" i="1" dirty="0">
              <a:solidFill>
                <a:srgbClr val="167E8C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075710" y="2660073"/>
            <a:ext cx="1529542" cy="822960"/>
          </a:xfrm>
          <a:prstGeom prst="rect">
            <a:avLst/>
          </a:prstGeom>
          <a:solidFill>
            <a:srgbClr val="81C8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167E8C"/>
                </a:solidFill>
                <a:hlinkClick r:id="rId12" action="ppaction://hlinksldjump"/>
              </a:rPr>
              <a:t>10</a:t>
            </a:r>
            <a:endParaRPr lang="ru-RU" sz="2800" b="1" i="1" dirty="0">
              <a:solidFill>
                <a:srgbClr val="167E8C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075709" y="3557847"/>
            <a:ext cx="1529542" cy="822960"/>
          </a:xfrm>
          <a:prstGeom prst="rect">
            <a:avLst/>
          </a:prstGeom>
          <a:solidFill>
            <a:srgbClr val="81C8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167E8C"/>
                </a:solidFill>
                <a:hlinkClick r:id="rId13" action="ppaction://hlinksldjump"/>
              </a:rPr>
              <a:t>10</a:t>
            </a:r>
            <a:endParaRPr lang="ru-RU" sz="2800" b="1" i="1" dirty="0">
              <a:solidFill>
                <a:srgbClr val="167E8C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075709" y="4427913"/>
            <a:ext cx="1529542" cy="822960"/>
          </a:xfrm>
          <a:prstGeom prst="rect">
            <a:avLst/>
          </a:prstGeom>
          <a:solidFill>
            <a:srgbClr val="81C8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167E8C"/>
                </a:solidFill>
                <a:hlinkClick r:id="rId14" action="ppaction://hlinksldjump"/>
              </a:rPr>
              <a:t>10</a:t>
            </a:r>
            <a:endParaRPr lang="ru-RU" sz="2800" b="1" i="1" dirty="0">
              <a:solidFill>
                <a:srgbClr val="167E8C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675910" y="4438997"/>
            <a:ext cx="1665316" cy="822960"/>
          </a:xfrm>
          <a:prstGeom prst="rect">
            <a:avLst/>
          </a:prstGeom>
          <a:solidFill>
            <a:srgbClr val="81C8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167E8C"/>
                </a:solidFill>
                <a:hlinkClick r:id="rId15" action="ppaction://hlinksldjump"/>
              </a:rPr>
              <a:t>20</a:t>
            </a:r>
            <a:endParaRPr lang="ru-RU" sz="2800" b="1" i="1" dirty="0">
              <a:solidFill>
                <a:srgbClr val="167E8C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416040" y="4441768"/>
            <a:ext cx="1497675" cy="822960"/>
          </a:xfrm>
          <a:prstGeom prst="rect">
            <a:avLst/>
          </a:prstGeom>
          <a:solidFill>
            <a:srgbClr val="81C8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167E8C"/>
                </a:solidFill>
                <a:hlinkClick r:id="rId16" action="ppaction://hlinksldjump"/>
              </a:rPr>
              <a:t>30</a:t>
            </a:r>
            <a:endParaRPr lang="ru-RU" sz="2800" b="1" i="1" dirty="0">
              <a:solidFill>
                <a:srgbClr val="167E8C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416040" y="3557847"/>
            <a:ext cx="1500041" cy="822960"/>
          </a:xfrm>
          <a:prstGeom prst="rect">
            <a:avLst/>
          </a:prstGeom>
          <a:solidFill>
            <a:srgbClr val="81C8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167E8C"/>
                </a:solidFill>
                <a:hlinkClick r:id="rId17" action="ppaction://hlinksldjump"/>
              </a:rPr>
              <a:t>30</a:t>
            </a:r>
            <a:endParaRPr lang="ru-RU" sz="2800" b="1" i="1" dirty="0">
              <a:solidFill>
                <a:srgbClr val="167E8C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406342" y="2660073"/>
            <a:ext cx="1509739" cy="822960"/>
          </a:xfrm>
          <a:prstGeom prst="rect">
            <a:avLst/>
          </a:prstGeom>
          <a:solidFill>
            <a:srgbClr val="81C8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167E8C"/>
                </a:solidFill>
                <a:hlinkClick r:id="rId18" action="ppaction://hlinksldjump"/>
              </a:rPr>
              <a:t>30</a:t>
            </a:r>
            <a:endParaRPr lang="ru-RU" sz="2800" b="1" i="1" dirty="0">
              <a:solidFill>
                <a:srgbClr val="167E8C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416040" y="1770611"/>
            <a:ext cx="1514302" cy="822960"/>
          </a:xfrm>
          <a:prstGeom prst="rect">
            <a:avLst/>
          </a:prstGeom>
          <a:solidFill>
            <a:srgbClr val="81C8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167E8C"/>
                </a:solidFill>
                <a:hlinkClick r:id="rId19" action="ppaction://hlinksldjump"/>
              </a:rPr>
              <a:t>30</a:t>
            </a:r>
            <a:endParaRPr lang="ru-RU" sz="2800" b="1" i="1" dirty="0">
              <a:solidFill>
                <a:srgbClr val="167E8C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406342" y="856211"/>
            <a:ext cx="1509739" cy="822960"/>
          </a:xfrm>
          <a:prstGeom prst="rect">
            <a:avLst/>
          </a:prstGeom>
          <a:solidFill>
            <a:srgbClr val="81C8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167E8C"/>
                </a:solidFill>
                <a:hlinkClick r:id="rId20" action="ppaction://hlinksldjump"/>
              </a:rPr>
              <a:t>30</a:t>
            </a:r>
            <a:endParaRPr lang="ru-RU" sz="2800" b="1" i="1" dirty="0">
              <a:solidFill>
                <a:srgbClr val="167E8C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005155" y="4438997"/>
            <a:ext cx="1759529" cy="822960"/>
          </a:xfrm>
          <a:prstGeom prst="rect">
            <a:avLst/>
          </a:prstGeom>
          <a:solidFill>
            <a:srgbClr val="81C8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167E8C"/>
                </a:solidFill>
                <a:hlinkClick r:id="rId21" action="ppaction://hlinksldjump"/>
              </a:rPr>
              <a:t>40</a:t>
            </a:r>
            <a:endParaRPr lang="ru-RU" sz="2800" b="1" i="1" dirty="0">
              <a:solidFill>
                <a:srgbClr val="167E8C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005155" y="3557847"/>
            <a:ext cx="1759529" cy="822960"/>
          </a:xfrm>
          <a:prstGeom prst="rect">
            <a:avLst/>
          </a:prstGeom>
          <a:solidFill>
            <a:srgbClr val="81C8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167E8C"/>
                </a:solidFill>
                <a:hlinkClick r:id="rId22" action="ppaction://hlinksldjump"/>
              </a:rPr>
              <a:t>40</a:t>
            </a:r>
            <a:endParaRPr lang="ru-RU" sz="2800" b="1" i="1" dirty="0">
              <a:solidFill>
                <a:srgbClr val="167E8C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8005155" y="2635135"/>
            <a:ext cx="1759529" cy="822960"/>
          </a:xfrm>
          <a:prstGeom prst="rect">
            <a:avLst/>
          </a:prstGeom>
          <a:solidFill>
            <a:srgbClr val="81C8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167E8C"/>
                </a:solidFill>
                <a:hlinkClick r:id="rId23" action="ppaction://hlinksldjump"/>
              </a:rPr>
              <a:t>40</a:t>
            </a:r>
            <a:endParaRPr lang="ru-RU" sz="2800" b="1" i="1" dirty="0">
              <a:solidFill>
                <a:srgbClr val="167E8C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005156" y="1745673"/>
            <a:ext cx="1759528" cy="822960"/>
          </a:xfrm>
          <a:prstGeom prst="rect">
            <a:avLst/>
          </a:prstGeom>
          <a:solidFill>
            <a:srgbClr val="81C8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167E8C"/>
                </a:solidFill>
                <a:hlinkClick r:id="rId24" action="ppaction://hlinksldjump"/>
              </a:rPr>
              <a:t>40</a:t>
            </a:r>
            <a:endParaRPr lang="ru-RU" sz="2800" b="1" i="1" dirty="0">
              <a:solidFill>
                <a:srgbClr val="167E8C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996844" y="856211"/>
            <a:ext cx="1770611" cy="822960"/>
          </a:xfrm>
          <a:prstGeom prst="rect">
            <a:avLst/>
          </a:prstGeom>
          <a:solidFill>
            <a:srgbClr val="81C8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167E8C"/>
                </a:solidFill>
                <a:hlinkClick r:id="rId25" action="ppaction://hlinksldjump"/>
              </a:rPr>
              <a:t>40</a:t>
            </a:r>
            <a:endParaRPr lang="ru-RU" sz="2800" b="1" i="1" dirty="0">
              <a:solidFill>
                <a:srgbClr val="167E8C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9856124" y="4438997"/>
            <a:ext cx="1706880" cy="822960"/>
          </a:xfrm>
          <a:prstGeom prst="rect">
            <a:avLst/>
          </a:prstGeom>
          <a:solidFill>
            <a:srgbClr val="81C8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167E8C"/>
                </a:solidFill>
                <a:hlinkClick r:id="rId26" action="ppaction://hlinksldjump"/>
              </a:rPr>
              <a:t>50</a:t>
            </a:r>
            <a:endParaRPr lang="ru-RU" sz="2800" b="1" dirty="0">
              <a:solidFill>
                <a:srgbClr val="167E8C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9839498" y="3557847"/>
            <a:ext cx="1723506" cy="822960"/>
          </a:xfrm>
          <a:prstGeom prst="rect">
            <a:avLst/>
          </a:prstGeom>
          <a:solidFill>
            <a:srgbClr val="81C8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167E8C"/>
                </a:solidFill>
                <a:hlinkClick r:id="rId27" action="ppaction://hlinksldjump"/>
              </a:rPr>
              <a:t>50</a:t>
            </a:r>
            <a:endParaRPr lang="ru-RU" sz="2800" b="1" i="1" dirty="0">
              <a:solidFill>
                <a:srgbClr val="167E8C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9842269" y="2651761"/>
            <a:ext cx="1720735" cy="822960"/>
          </a:xfrm>
          <a:prstGeom prst="rect">
            <a:avLst/>
          </a:prstGeom>
          <a:solidFill>
            <a:srgbClr val="81C8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167E8C"/>
                </a:solidFill>
                <a:hlinkClick r:id="rId28" action="ppaction://hlinksldjump"/>
              </a:rPr>
              <a:t>50</a:t>
            </a:r>
            <a:endParaRPr lang="ru-RU" sz="2800" b="1" i="1" dirty="0">
              <a:solidFill>
                <a:srgbClr val="167E8C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9839498" y="1753986"/>
            <a:ext cx="1723506" cy="822960"/>
          </a:xfrm>
          <a:prstGeom prst="rect">
            <a:avLst/>
          </a:prstGeom>
          <a:solidFill>
            <a:srgbClr val="81C8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167E8C"/>
                </a:solidFill>
                <a:hlinkClick r:id="rId29" action="ppaction://hlinksldjump"/>
              </a:rPr>
              <a:t>50</a:t>
            </a:r>
            <a:endParaRPr lang="ru-RU" sz="2800" b="1" i="1" dirty="0">
              <a:solidFill>
                <a:srgbClr val="167E8C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9842269" y="856211"/>
            <a:ext cx="1720735" cy="822960"/>
          </a:xfrm>
          <a:prstGeom prst="rect">
            <a:avLst/>
          </a:prstGeom>
          <a:solidFill>
            <a:srgbClr val="81C8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167E8C"/>
                </a:solidFill>
                <a:hlinkClick r:id="rId30" action="ppaction://hlinksldjump"/>
              </a:rPr>
              <a:t>50</a:t>
            </a:r>
            <a:endParaRPr lang="ru-RU" sz="2800" b="1" i="1" dirty="0">
              <a:solidFill>
                <a:srgbClr val="167E8C"/>
              </a:solidFill>
            </a:endParaRPr>
          </a:p>
        </p:txBody>
      </p:sp>
      <p:pic>
        <p:nvPicPr>
          <p:cNvPr id="35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5228352" y="5345083"/>
            <a:ext cx="2512810" cy="1529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Стрелка вправо 35">
            <a:hlinkClick r:id="rId32" action="ppaction://hlinksldjump"/>
          </p:cNvPr>
          <p:cNvSpPr/>
          <p:nvPr/>
        </p:nvSpPr>
        <p:spPr>
          <a:xfrm>
            <a:off x="1756863" y="6091468"/>
            <a:ext cx="1745673" cy="665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Дальше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38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42862" y="-6499"/>
            <a:ext cx="1549138" cy="666848"/>
          </a:xfrm>
          <a:prstGeom prst="rect">
            <a:avLst/>
          </a:prstGeom>
        </p:spPr>
      </p:pic>
      <p:pic>
        <p:nvPicPr>
          <p:cNvPr id="9" name="Picture 2" descr="https://www.surgpu.ru/media/uploads/2022/12/21/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980" y="-6499"/>
            <a:ext cx="1481882" cy="6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m-penza.ru/wp-content/uploads/2019/06/%D0%A0%D0%92%D0%98%D0%9E_1_%D0%BA%D0%B0%D1%80%D1%82%D0%B8%D0%BD%D0%BA%D0%B0_%D0%B2_%D1%82%D0%B5%D0%BA%D1%81%D1%82-1024x68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8" t="21528" r="15809" b="25780"/>
          <a:stretch/>
        </p:blipFill>
        <p:spPr bwMode="auto">
          <a:xfrm>
            <a:off x="7916081" y="9757"/>
            <a:ext cx="1169377" cy="6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0767" y="1690379"/>
            <a:ext cx="617090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Когда был подписан договор о принятии Республики Крым и города Севастополя в состав Российской Федерации?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78173" y="6126480"/>
            <a:ext cx="1455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Ответ:</a:t>
            </a:r>
            <a:endParaRPr lang="ru-RU" sz="2800" i="1" u="sng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7004" y="766736"/>
            <a:ext cx="573856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На </a:t>
            </a:r>
            <a:r>
              <a:rPr lang="ru-RU" sz="3200" b="1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общекрымском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 референдуме большинство жителей полуострова проголосовали за воссоединение с Россией. А 18 марта 2014 года в Москве был подписан договор о принятии Республики Крым и города Севастополя в состав Российской </a:t>
            </a:r>
            <a:r>
              <a:rPr lang="ru-RU" sz="32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Федерации</a:t>
            </a:r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013238" y="-8786"/>
            <a:ext cx="29295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- 10</a:t>
            </a:r>
            <a:endParaRPr lang="ru-RU" sz="4000" dirty="0"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Стрелка вправо 11">
            <a:hlinkClick r:id="rId5" action="ppaction://hlinksldjump"/>
          </p:cNvPr>
          <p:cNvSpPr/>
          <p:nvPr/>
        </p:nvSpPr>
        <p:spPr>
          <a:xfrm>
            <a:off x="1704109" y="6126480"/>
            <a:ext cx="1745673" cy="665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Возврат в меню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13" name="Picture 6" descr="https://lh5.ggpht.com/qzZU8Vtmnym6Vbc6NHHnUpD72j8VCZJ8idutCWRoimP0B816dAZv_PFQj5jM-myoYLc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8467"/>
          <a:stretch/>
        </p:blipFill>
        <p:spPr bwMode="auto">
          <a:xfrm>
            <a:off x="6907078" y="4754536"/>
            <a:ext cx="2253902" cy="137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www.peoples-rights.gumilev-center.ru/wp-content/uploads/2018/03/vossoed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626" y="1166429"/>
            <a:ext cx="5908720" cy="34625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3480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9232</TotalTime>
  <Words>1876</Words>
  <Application>Microsoft Office PowerPoint</Application>
  <PresentationFormat>Широкоэкранный</PresentationFormat>
  <Paragraphs>228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2" baseType="lpstr">
      <vt:lpstr>Arial</vt:lpstr>
      <vt:lpstr>Calibri</vt:lpstr>
      <vt:lpstr>Calibri Light</vt:lpstr>
      <vt:lpstr>Cambria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Важенина С.Н.</dc:creator>
  <cp:lastModifiedBy>Aleksey</cp:lastModifiedBy>
  <cp:revision>108</cp:revision>
  <dcterms:created xsi:type="dcterms:W3CDTF">2022-09-19T03:46:57Z</dcterms:created>
  <dcterms:modified xsi:type="dcterms:W3CDTF">2024-03-15T19:05:46Z</dcterms:modified>
</cp:coreProperties>
</file>