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75" r:id="rId3"/>
    <p:sldId id="258" r:id="rId4"/>
    <p:sldId id="259" r:id="rId5"/>
    <p:sldId id="260" r:id="rId6"/>
    <p:sldId id="261" r:id="rId7"/>
    <p:sldId id="257" r:id="rId8"/>
    <p:sldId id="262" r:id="rId9"/>
    <p:sldId id="264" r:id="rId10"/>
    <p:sldId id="277" r:id="rId11"/>
    <p:sldId id="263" r:id="rId12"/>
    <p:sldId id="266" r:id="rId13"/>
    <p:sldId id="265" r:id="rId14"/>
    <p:sldId id="267" r:id="rId15"/>
    <p:sldId id="282" r:id="rId16"/>
    <p:sldId id="268" r:id="rId17"/>
    <p:sldId id="269" r:id="rId18"/>
    <p:sldId id="270" r:id="rId19"/>
    <p:sldId id="280" r:id="rId20"/>
    <p:sldId id="271" r:id="rId21"/>
    <p:sldId id="281" r:id="rId22"/>
    <p:sldId id="278" r:id="rId23"/>
    <p:sldId id="283" r:id="rId24"/>
    <p:sldId id="274" r:id="rId25"/>
    <p:sldId id="272" r:id="rId26"/>
    <p:sldId id="273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800000"/>
    <a:srgbClr val="A69A93"/>
    <a:srgbClr val="CCC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18B2AF-AC63-4D92-9E9D-8A5B60B4E7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EB69797-3CD0-47D8-B410-766475B713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CE4D07-285A-40B4-AB14-528F1EADC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FAD920-D6E2-4CEB-9CAD-AF4F70266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E5DD1E-FC5E-4BE4-91C4-91299B390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966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CAEAFB-8824-43C6-9EC9-011B182F4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5568CB7-230F-4B16-BAB4-F1AA0E4AC0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76DEB2-AB8E-4E78-BF19-B92310C1C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BE037D-E303-4A85-BC40-AAF14A9EB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6AD214-95E1-41B3-9640-1032233A4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645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98133F4-5E59-48F8-AE99-1C44CF5663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2FA9DE-067A-4F13-A6BE-33999DE5B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F4DED7-21B3-4BD4-AC7F-406940CD2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B563A9-C293-4BF6-8BF9-7517D973A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165836-0538-45FB-BB1E-58D9AAB71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998EE-18D7-402A-AFF5-763B7974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C137EB-0364-4A6C-B204-E54F5ED9B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801EBF-8232-4DB3-ACC8-174B6B8FD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EE6527-116C-4B8F-A4A5-2AF961229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3BA47B-2D1B-4248-B7DA-43B83C5E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20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FF40C-527D-4A9C-9135-197235053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99200E-C6FB-4C68-99F8-6B534E135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65EB25-D494-4021-B18B-B8C8849DC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0AB20B-C86D-4B72-AE6F-B5E7BF508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94072E-7899-4877-8F0D-642F502AE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50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B8090-D6F8-4F37-84E5-D5AF2165A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36B97A-60F8-459F-A593-2046C4B2F0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FD5263-2DC6-4DA7-82F1-372E3AEB8F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C519DA-ED09-4BB9-9878-4BEA6828E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FF279B-BB1C-4914-B4ED-2D58A538C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B1B835-DD6B-4132-850B-2FF858149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61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28F0BA-F30F-4F67-9FEA-026707C4A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753529-694D-492D-88CC-C8C1EA879F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3E6DC6-A434-4CD1-AB78-236A58FBD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3CDB7B0-609D-45A3-81CE-7839367DE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4456EC-22E6-45A2-8C3E-54843B1D78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886946-3CEA-4BB0-BFB0-3FAA937B1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8B5F60B-3029-4026-B0DD-A269973A5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24D2187-E06F-4AE3-AF02-B63D12272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432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22362-B6F3-4804-8E49-97E2C3260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666477F-F459-4C89-A1B5-D03AB10B2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1FBD7D3-5307-44A4-A68C-A5CDAB2E7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35D1997-E6A7-4DE7-BEF9-A34976CE9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71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3B437FC-08D3-41BE-8C28-07EE7825E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202AE9-E7D9-42B9-AD38-1D8812B55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79D6D9-1001-4B5F-888A-4E27B49ED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77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B1DB3-6435-4E03-976A-540E992DD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984E53-E8B9-49D0-8C2E-4E7E8CEFA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BBC4F3-6E8E-493F-A701-555367A72C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F58F9E-5660-458A-8C5E-65D0F3721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88C2E0-E788-4080-A2CD-58B1BE52E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E0E7E9-B86A-4A65-9112-C1917E200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86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082AA-48E3-44F2-B46A-C7F8E64FC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6F882E-6F64-4608-9F17-E5E75A38DE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C2D637-35C4-468A-902F-84214C786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4A0525-D607-437E-BCEA-0DF597B8B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203AA4-6323-41D5-9768-D8E250D8A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22DC2D-D617-48BC-923D-563AC3BCD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80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E1367-236D-4642-88CD-29D07C713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0F5C09-0E48-495F-9D7D-69F9E6A7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BD0D5D-8292-4D00-B396-9C4D5155F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B1566-4235-43FA-B05F-A1ACC09C9A21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5502EE-7368-4960-8151-B88A91EA15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110048-B5D9-473F-9019-AA7DD20F2A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F36D3-30CB-4644-8CCB-A10FEEBA02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9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microsoft.com/office/2007/relationships/hdphoto" Target="../media/hdphoto17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microsoft.com/office/2007/relationships/hdphoto" Target="../media/hdphoto2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microsoft.com/office/2007/relationships/hdphoto" Target="../media/hdphoto21.wdp"/><Relationship Id="rId4" Type="http://schemas.microsoft.com/office/2007/relationships/hdphoto" Target="../media/hdphoto18.wdp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4.wdp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6.wdp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8.wdp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7" Type="http://schemas.microsoft.com/office/2007/relationships/hdphoto" Target="../media/hdphoto30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microsoft.com/office/2007/relationships/hdphoto" Target="../media/hdphoto27.wdp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0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7" Type="http://schemas.microsoft.com/office/2007/relationships/hdphoto" Target="../media/hdphoto34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microsoft.com/office/2007/relationships/hdphoto" Target="../media/hdphoto33.wdp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6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microsoft.com/office/2007/relationships/hdphoto" Target="../media/hdphoto37.wdp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microsoft.com/office/2007/relationships/hdphoto" Target="../media/hdphoto38.wdp"/><Relationship Id="rId7" Type="http://schemas.microsoft.com/office/2007/relationships/hdphoto" Target="../media/hdphoto40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microsoft.com/office/2007/relationships/hdphoto" Target="../media/hdphoto39.wdp"/><Relationship Id="rId10" Type="http://schemas.microsoft.com/office/2007/relationships/hdphoto" Target="../media/hdphoto41.wdp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43.wdp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microsoft.com/office/2007/relationships/hdphoto" Target="../media/hdphoto4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8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463FC8-CA03-4D3A-9181-C4F26384FA7B}"/>
              </a:ext>
            </a:extLst>
          </p:cNvPr>
          <p:cNvSpPr/>
          <p:nvPr/>
        </p:nvSpPr>
        <p:spPr>
          <a:xfrm>
            <a:off x="6454526" y="1912400"/>
            <a:ext cx="512031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1901-1956</a:t>
            </a:r>
          </a:p>
          <a:p>
            <a:pPr algn="ctr"/>
            <a:r>
              <a:rPr lang="ru-RU" sz="6600" b="1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«РАЗГРОМ»</a:t>
            </a:r>
          </a:p>
        </p:txBody>
      </p:sp>
      <p:pic>
        <p:nvPicPr>
          <p:cNvPr id="3" name="Picture 2" descr="https://pp.userapi.com/c824409/v824409437/dd52b/aMw3tii1K9w.jpg">
            <a:extLst>
              <a:ext uri="{FF2B5EF4-FFF2-40B4-BE49-F238E27FC236}">
                <a16:creationId xmlns:a16="http://schemas.microsoft.com/office/drawing/2014/main" id="{89C454BF-C4E3-42C7-B412-5B5EE613E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0623" y="114585"/>
            <a:ext cx="5340096" cy="662883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6EC4C-54BE-41D3-9FF9-4881BFF22CE3}"/>
              </a:ext>
            </a:extLst>
          </p:cNvPr>
          <p:cNvSpPr/>
          <p:nvPr/>
        </p:nvSpPr>
        <p:spPr>
          <a:xfrm>
            <a:off x="6431283" y="790617"/>
            <a:ext cx="53511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000" b="1" dirty="0">
                <a:ln w="10541" cmpd="sng">
                  <a:solidFill>
                    <a:srgbClr val="000099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А.А. ФАДЕЕВ </a:t>
            </a:r>
            <a:endParaRPr lang="ru-RU" sz="6000" dirty="0">
              <a:ln>
                <a:solidFill>
                  <a:srgbClr val="000099"/>
                </a:solidFill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https://images.onlinetestpad.net/b0/57/966cbbc549aea2a8e3dca2132074.png">
            <a:extLst>
              <a:ext uri="{FF2B5EF4-FFF2-40B4-BE49-F238E27FC236}">
                <a16:creationId xmlns:a16="http://schemas.microsoft.com/office/drawing/2014/main" id="{DD394104-CDF4-44B5-B096-877F22C2A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596" y="3951972"/>
            <a:ext cx="2791443" cy="279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620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B539362-C56E-493D-A432-2EBF24716AD0}"/>
              </a:ext>
            </a:extLst>
          </p:cNvPr>
          <p:cNvSpPr/>
          <p:nvPr/>
        </p:nvSpPr>
        <p:spPr>
          <a:xfrm>
            <a:off x="478536" y="1320521"/>
            <a:ext cx="552131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3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происходит в дальневосточной тайге.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3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романе рассказывается о разгроме партизанского отряда Левинсона.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3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 правдиво изображает действительность и в то же время передаёт восторженное отношение автора к этой действительности.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3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романе нет громких речей и звонких революционных фраз, нет и победоносных сражений с гидрой революции. Есть кровь и пот, раздраженный мат, неприкрашенный быт и гибель отряда.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AD6157-6EE9-4FA9-A831-83E8B72C66D3}"/>
              </a:ext>
            </a:extLst>
          </p:cNvPr>
          <p:cNvSpPr/>
          <p:nvPr/>
        </p:nvSpPr>
        <p:spPr>
          <a:xfrm>
            <a:off x="1767742" y="418838"/>
            <a:ext cx="22856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>
                  <a:solidFill>
                    <a:srgbClr val="000099"/>
                  </a:solidFill>
                </a:ln>
                <a:solidFill>
                  <a:srgbClr val="2015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</a:t>
            </a:r>
            <a:endParaRPr lang="ru-RU" sz="4000" dirty="0">
              <a:ln>
                <a:solidFill>
                  <a:srgbClr val="000099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dn1.ozone.ru/multimedia/c500/1011695973.jpg">
            <a:extLst>
              <a:ext uri="{FF2B5EF4-FFF2-40B4-BE49-F238E27FC236}">
                <a16:creationId xmlns:a16="http://schemas.microsoft.com/office/drawing/2014/main" id="{CEF45D81-AA67-468B-A0D2-3896598B0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544" y="311256"/>
            <a:ext cx="2798162" cy="353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otvet.imgsmail.ru/download/fda853ad81e173357808ce60b6bd0daa_i-9438.jpg">
            <a:extLst>
              <a:ext uri="{FF2B5EF4-FFF2-40B4-BE49-F238E27FC236}">
                <a16:creationId xmlns:a16="http://schemas.microsoft.com/office/drawing/2014/main" id="{86AD6AFA-BA8D-4B07-83B8-BFCF16792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233" y="1343040"/>
            <a:ext cx="2229231" cy="316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dn1.ozone.ru/s3/multimedia-6/c500/6359577438.jpg">
            <a:extLst>
              <a:ext uri="{FF2B5EF4-FFF2-40B4-BE49-F238E27FC236}">
                <a16:creationId xmlns:a16="http://schemas.microsoft.com/office/drawing/2014/main" id="{E6C3158A-62AD-47CA-ABCD-CEBD5203F3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0"/>
          <a:stretch/>
        </p:blipFill>
        <p:spPr bwMode="auto">
          <a:xfrm rot="1007990">
            <a:off x="6653140" y="2946638"/>
            <a:ext cx="2370103" cy="353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images.onlinetestpad.net/b0/57/966cbbc549aea2a8e3dca2132074.png">
            <a:extLst>
              <a:ext uri="{FF2B5EF4-FFF2-40B4-BE49-F238E27FC236}">
                <a16:creationId xmlns:a16="http://schemas.microsoft.com/office/drawing/2014/main" id="{C1C9EAB6-1FB9-4911-B5A4-D43FD2964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233" y="4646491"/>
            <a:ext cx="2107028" cy="210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303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C35418-32FE-46EB-99B6-07125178C152}"/>
              </a:ext>
            </a:extLst>
          </p:cNvPr>
          <p:cNvSpPr/>
          <p:nvPr/>
        </p:nvSpPr>
        <p:spPr>
          <a:xfrm>
            <a:off x="497306" y="305068"/>
            <a:ext cx="538693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«...При...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морско́й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областно́й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комите́т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социали́стов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ре-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-не́-ров...»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социалисты-революционеры (эсеры) в годы Гражданской войны не были на стороне большевиков.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ведь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э́то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 — «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максимали́стов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»...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0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имел на руках путёвку от комитета социалистов-революционеров (максималистов), которые в годы Гражданской войны были на стороне большевиков, хотя во многом не разделяли их позицию. Именно поэтому </a:t>
            </a:r>
            <a:r>
              <a:rPr lang="ru-RU" sz="20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которого сначала приняли за эсера, «зря избили», был принят в отряд Левинсона.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чехослова́ки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объяви́лись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военный корпус, состоявший из чехов и словаков, переправлявшийся по железной дороге во Владивосток и выступавший против большевиков. Сын Пики, судя по всему, перешёл на сторону белогвардейцев.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143F4A3-B43C-4009-8C56-04ED6BCFBF8F}"/>
              </a:ext>
            </a:extLst>
          </p:cNvPr>
          <p:cNvSpPr/>
          <p:nvPr/>
        </p:nvSpPr>
        <p:spPr>
          <a:xfrm>
            <a:off x="6400799" y="604135"/>
            <a:ext cx="54863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па́секу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«колчаки́» </a:t>
            </a:r>
            <a:r>
              <a:rPr lang="ru-RU" sz="20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разгроми́ли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имеются в виду противостоявшие большевикам на Дальнем Востоке войска под командованием Александра Васильевича Колчака (1874—1920), крупного российского военного и политического деятеля, адмирала.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F2A391F-04F4-4A57-AE46-854EA5D1E091}"/>
              </a:ext>
            </a:extLst>
          </p:cNvPr>
          <p:cNvSpPr/>
          <p:nvPr/>
        </p:nvSpPr>
        <p:spPr>
          <a:xfrm>
            <a:off x="6400799" y="2786834"/>
            <a:ext cx="509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комментарии, помещённые в учебнике, и дополнительные источники, расскажите о том, кто принимал участие в Гражданской войне на Дальнем Востоке.</a:t>
            </a:r>
            <a:endParaRPr lang="ru-RU" sz="2400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cdn2.static1-sima-land.com/items/6748854/0/700-nw.jpg">
            <a:extLst>
              <a:ext uri="{FF2B5EF4-FFF2-40B4-BE49-F238E27FC236}">
                <a16:creationId xmlns:a16="http://schemas.microsoft.com/office/drawing/2014/main" id="{262A744C-886D-4465-89F0-028612B1CE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r="11986"/>
          <a:stretch/>
        </p:blipFill>
        <p:spPr bwMode="auto">
          <a:xfrm>
            <a:off x="10125777" y="4554380"/>
            <a:ext cx="1761421" cy="2303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225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24F4540-868E-4133-8E6E-2230084F59AF}"/>
              </a:ext>
            </a:extLst>
          </p:cNvPr>
          <p:cNvSpPr/>
          <p:nvPr/>
        </p:nvSpPr>
        <p:spPr>
          <a:xfrm>
            <a:off x="591233" y="641317"/>
            <a:ext cx="509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комментарии, помещённые в учебнике, и дополнительные источники, расскажите о том, кто принимал участие в Гражданской войне на Дальнем Востоке.</a:t>
            </a:r>
            <a:endParaRPr lang="ru-RU" sz="2400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cdn2.static1-sima-land.com/items/6748854/0/700-nw.jpg">
            <a:extLst>
              <a:ext uri="{FF2B5EF4-FFF2-40B4-BE49-F238E27FC236}">
                <a16:creationId xmlns:a16="http://schemas.microsoft.com/office/drawing/2014/main" id="{2D5A582A-95C5-4F8B-8ACE-33A9C5B8A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r="11986"/>
          <a:stretch/>
        </p:blipFill>
        <p:spPr bwMode="auto">
          <a:xfrm>
            <a:off x="1648407" y="2690873"/>
            <a:ext cx="2983832" cy="3902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c.pics.livejournal.com/albert_motsar/33604518/1228496/1228496_800.jpg">
            <a:extLst>
              <a:ext uri="{FF2B5EF4-FFF2-40B4-BE49-F238E27FC236}">
                <a16:creationId xmlns:a16="http://schemas.microsoft.com/office/drawing/2014/main" id="{1AE463C6-29D5-4BA3-A9D4-B7CAA26A4E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853"/>
          <a:stretch/>
        </p:blipFill>
        <p:spPr bwMode="auto">
          <a:xfrm>
            <a:off x="7079226" y="446730"/>
            <a:ext cx="3820267" cy="2697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ld.russianchina.org/wp-content/uploads/2012/09/82820525_4408052_parad-300x214.jpg">
            <a:extLst>
              <a:ext uri="{FF2B5EF4-FFF2-40B4-BE49-F238E27FC236}">
                <a16:creationId xmlns:a16="http://schemas.microsoft.com/office/drawing/2014/main" id="{454AFEB2-1623-4E23-BFBE-584181F84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01" y="3144229"/>
            <a:ext cx="3781539" cy="2697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531175-A3E3-4E8E-B596-C53058535A4B}"/>
              </a:ext>
            </a:extLst>
          </p:cNvPr>
          <p:cNvSpPr/>
          <p:nvPr/>
        </p:nvSpPr>
        <p:spPr>
          <a:xfrm>
            <a:off x="5934322" y="5985110"/>
            <a:ext cx="4227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rPr>
              <a:t>Американские войска во Владивостоке </a:t>
            </a:r>
          </a:p>
        </p:txBody>
      </p:sp>
      <p:sp>
        <p:nvSpPr>
          <p:cNvPr id="6" name="AutoShape 6" descr="https://r.mt.ru/r18/photo72A8/20249078040-0/jpg/bp.webp">
            <a:extLst>
              <a:ext uri="{FF2B5EF4-FFF2-40B4-BE49-F238E27FC236}">
                <a16:creationId xmlns:a16="http://schemas.microsoft.com/office/drawing/2014/main" id="{81B3C55A-2011-4D2E-8119-FA9C4E072C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316B88E-D00C-48CE-94C8-D1F433165D5D}"/>
              </a:ext>
            </a:extLst>
          </p:cNvPr>
          <p:cNvSpPr/>
          <p:nvPr/>
        </p:nvSpPr>
        <p:spPr>
          <a:xfrm>
            <a:off x="9074657" y="3672533"/>
            <a:ext cx="27028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rPr>
              <a:t>Парад был устроен в ознаменование передачи полномочий в городе чехословацким частям.</a:t>
            </a:r>
            <a:endParaRPr lang="ru-RU" sz="2000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75397A3-300D-46C4-8D6B-2BA988882E94}"/>
              </a:ext>
            </a:extLst>
          </p:cNvPr>
          <p:cNvGrpSpPr/>
          <p:nvPr/>
        </p:nvGrpSpPr>
        <p:grpSpPr>
          <a:xfrm>
            <a:off x="504153" y="444216"/>
            <a:ext cx="11577817" cy="6337689"/>
            <a:chOff x="504153" y="444216"/>
            <a:chExt cx="11577817" cy="6337689"/>
          </a:xfrm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A796EA89-E230-4A2B-B501-839A23811614}"/>
                </a:ext>
              </a:extLst>
            </p:cNvPr>
            <p:cNvSpPr/>
            <p:nvPr/>
          </p:nvSpPr>
          <p:spPr>
            <a:xfrm>
              <a:off x="504153" y="532060"/>
              <a:ext cx="5311603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i="1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В интервенции на Дальнем Востоке принимали участие почти все более или менее крупные империалистические государства. Но руководящая роль принадлежала </a:t>
              </a:r>
              <a:r>
                <a:rPr lang="ru-RU" sz="2200" i="1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империалистам</a:t>
              </a:r>
              <a:r>
                <a:rPr lang="ru-RU" sz="2000" i="1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США и Японии. Американские империалисты с первых же дней Великой Октябрьской революции развернули подготовку к нападению на Советскую республику.</a:t>
              </a:r>
              <a:endParaRPr lang="ru-RU" sz="2000" i="1" dirty="0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1DF6024-417D-4A62-8A0D-E6B35AB7826F}"/>
                </a:ext>
              </a:extLst>
            </p:cNvPr>
            <p:cNvSpPr/>
            <p:nvPr/>
          </p:nvSpPr>
          <p:spPr>
            <a:xfrm>
              <a:off x="8778240" y="655314"/>
              <a:ext cx="3099816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Империализм</a:t>
              </a:r>
              <a:r>
                <a:rPr lang="ru-RU" sz="24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(от лат. </a:t>
              </a:r>
              <a:r>
                <a:rPr lang="ru-RU" sz="2400" dirty="0" err="1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imperium</a:t>
              </a:r>
              <a:r>
                <a:rPr lang="ru-RU" sz="24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— власть, господство) — государственная политика, основанная на использовании военной силы для захвата территорий, </a:t>
              </a:r>
            </a:p>
          </p:txBody>
        </p:sp>
        <p:pic>
          <p:nvPicPr>
            <p:cNvPr id="14" name="Picture 2" descr="https://etatprofondbritannique.fr/wp-content/uploads/2018/10/idd_466_IngiltereABD-1-236x300.jpg">
              <a:extLst>
                <a:ext uri="{FF2B5EF4-FFF2-40B4-BE49-F238E27FC236}">
                  <a16:creationId xmlns:a16="http://schemas.microsoft.com/office/drawing/2014/main" id="{3C8D9094-0119-44C4-A0A0-CEC59BFE14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4070" y="3702302"/>
              <a:ext cx="2247900" cy="28575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D:\WINDOWS\Рабочий стол\1.JPG">
              <a:extLst>
                <a:ext uri="{FF2B5EF4-FFF2-40B4-BE49-F238E27FC236}">
                  <a16:creationId xmlns:a16="http://schemas.microsoft.com/office/drawing/2014/main" id="{F53643AC-446F-4BAB-AB3E-21F838945A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247938" y="444216"/>
              <a:ext cx="2247899" cy="2984784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https://alternathistory.ru/wp-content/uploads/2021/08/00-22-768x512.jpg">
              <a:extLst>
                <a:ext uri="{FF2B5EF4-FFF2-40B4-BE49-F238E27FC236}">
                  <a16:creationId xmlns:a16="http://schemas.microsoft.com/office/drawing/2014/main" id="{49D05B31-7C8D-407E-B30C-8E3664DCE3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66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124" y="3551463"/>
              <a:ext cx="4845663" cy="32304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039DE4A4-BB47-49D7-ABAF-82F7F4F083A6}"/>
                </a:ext>
              </a:extLst>
            </p:cNvPr>
            <p:cNvSpPr/>
            <p:nvPr/>
          </p:nvSpPr>
          <p:spPr>
            <a:xfrm>
              <a:off x="6322615" y="3862108"/>
              <a:ext cx="358567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формирования колоний и установления политического или экономического контроля над другими странами.</a:t>
              </a:r>
              <a:endParaRPr lang="ru-RU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847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520E10-9A91-457C-9089-9A01D1C3567A}"/>
              </a:ext>
            </a:extLst>
          </p:cNvPr>
          <p:cNvSpPr/>
          <p:nvPr/>
        </p:nvSpPr>
        <p:spPr>
          <a:xfrm>
            <a:off x="431207" y="389141"/>
            <a:ext cx="57999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по описанию боя, представленному в главе I, определить, кто принимал в нём участие?</a:t>
            </a:r>
            <a:endParaRPr lang="ru-RU" sz="2400" b="1" dirty="0">
              <a:ln>
                <a:solidFill>
                  <a:srgbClr val="800000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589046E-C730-475A-AA40-FBD332C06990}"/>
              </a:ext>
            </a:extLst>
          </p:cNvPr>
          <p:cNvSpPr/>
          <p:nvPr/>
        </p:nvSpPr>
        <p:spPr>
          <a:xfrm>
            <a:off x="385651" y="1761423"/>
            <a:ext cx="5919613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«...Морозка ползком взобрался на вершину. Справа, миновав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Крыловку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правильными цепочками,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разученно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на параде, бежали маленькие одинаковые фигурки с жёлто-зелёными околышами на фуражках. Слева, в панике, расстроенными кучками метались по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златоколосому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ячменю люди, на бегу отстреливаясь из берданок. Разъярённый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Шалдыба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(Морозка узнал его по вороному коню и островерхой барсучьей папахе) хлестал плёткой во все стороны и не мог удержать людей. Видно было, как некоторые срывали украдкой красные бантики».</a:t>
            </a:r>
          </a:p>
        </p:txBody>
      </p:sp>
      <p:pic>
        <p:nvPicPr>
          <p:cNvPr id="5126" name="Picture 6" descr="https://i.pinimg.com/736x/f6/a6/19/f6a619d6211bfbcc0765baf672c31887.jpg">
            <a:extLst>
              <a:ext uri="{FF2B5EF4-FFF2-40B4-BE49-F238E27FC236}">
                <a16:creationId xmlns:a16="http://schemas.microsoft.com/office/drawing/2014/main" id="{DC54687E-0A76-480E-8D58-FC4AA3F631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381"/>
          <a:stretch/>
        </p:blipFill>
        <p:spPr bwMode="auto">
          <a:xfrm>
            <a:off x="6231117" y="286271"/>
            <a:ext cx="4707265" cy="295030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vnikitskom.ru/wp-content/uploads/72-198-F2262926.jpg">
            <a:extLst>
              <a:ext uri="{FF2B5EF4-FFF2-40B4-BE49-F238E27FC236}">
                <a16:creationId xmlns:a16="http://schemas.microsoft.com/office/drawing/2014/main" id="{29780C72-A828-4BB7-91F8-BEF61C3F0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080" y="2754172"/>
            <a:ext cx="2621920" cy="381755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138582-1FE0-4DE7-A5B9-1F6B4F932B16}"/>
              </a:ext>
            </a:extLst>
          </p:cNvPr>
          <p:cNvSpPr/>
          <p:nvPr/>
        </p:nvSpPr>
        <p:spPr>
          <a:xfrm>
            <a:off x="6626046" y="3739620"/>
            <a:ext cx="30364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описанию боя не совсем понятно, кто принимал в нём участие.</a:t>
            </a:r>
            <a:endParaRPr lang="ru-RU" sz="2800" i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FF0C08-2B01-43B6-BB20-1CFA0B61EAA3}"/>
              </a:ext>
            </a:extLst>
          </p:cNvPr>
          <p:cNvSpPr/>
          <p:nvPr/>
        </p:nvSpPr>
        <p:spPr>
          <a:xfrm>
            <a:off x="443060" y="648887"/>
            <a:ext cx="5530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0" dirty="0">
                <a:ln w="12700"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красноармеец Морозка решил спасти незнакомого ему паренька, к которому он не испытывал никакой симпатии? Как это характеризует героя?</a:t>
            </a:r>
            <a:endParaRPr lang="ru-RU" sz="2400" dirty="0">
              <a:ln w="12700">
                <a:solidFill>
                  <a:srgbClr val="800000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E0B46A-A1F4-4935-A1B9-8BB64ED334AD}"/>
              </a:ext>
            </a:extLst>
          </p:cNvPr>
          <p:cNvSpPr/>
          <p:nvPr/>
        </p:nvSpPr>
        <p:spPr>
          <a:xfrm>
            <a:off x="678730" y="2655016"/>
            <a:ext cx="5530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</a:rPr>
              <a:t>«Морозка не любил чистеньких людей. В его жизненной практике это были непостоянные, никчёмные люди, которым нельзя верить. Кроме того, раненый с первых же шагов проявил себя не очень мужественным человеком».</a:t>
            </a:r>
            <a:endParaRPr lang="ru-RU" sz="2400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pic>
        <p:nvPicPr>
          <p:cNvPr id="6152" name="Picture 8" descr="https://a4format.ru/photos/42334ca1.jpg">
            <a:extLst>
              <a:ext uri="{FF2B5EF4-FFF2-40B4-BE49-F238E27FC236}">
                <a16:creationId xmlns:a16="http://schemas.microsoft.com/office/drawing/2014/main" id="{AC4579B9-EEAD-43E9-B2B1-9C82E2265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007" y="1183409"/>
            <a:ext cx="5155933" cy="38448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07A0812-9B83-4662-9BBE-E2D43BC5C800}"/>
              </a:ext>
            </a:extLst>
          </p:cNvPr>
          <p:cNvSpPr/>
          <p:nvPr/>
        </p:nvSpPr>
        <p:spPr>
          <a:xfrm>
            <a:off x="6650408" y="4909412"/>
            <a:ext cx="460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Морозко помог пареньку, потому что даже в самые тяжёлые времена необходимо оставаться человеком.</a:t>
            </a:r>
            <a:endParaRPr lang="ru-RU" dirty="0"/>
          </a:p>
        </p:txBody>
      </p:sp>
      <p:pic>
        <p:nvPicPr>
          <p:cNvPr id="3074" name="Picture 2" descr="https://i.pinimg.com/236x/c6/20/2c/c6202c620d7dd6d405e78eb105dda3a4--russian-civil-war-russian-revolution.jpg">
            <a:extLst>
              <a:ext uri="{FF2B5EF4-FFF2-40B4-BE49-F238E27FC236}">
                <a16:creationId xmlns:a16="http://schemas.microsoft.com/office/drawing/2014/main" id="{F3DEAA11-9AD7-4B3C-BCE7-B4E02A9C3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775" y="4420877"/>
            <a:ext cx="1010828" cy="243712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652DC94-51EF-47AE-82DF-4791D03E8C5F}"/>
              </a:ext>
            </a:extLst>
          </p:cNvPr>
          <p:cNvSpPr/>
          <p:nvPr/>
        </p:nvSpPr>
        <p:spPr>
          <a:xfrm>
            <a:off x="7681143" y="391905"/>
            <a:ext cx="4169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Roboto"/>
              </a:rPr>
              <a:t>Морозка спасает раненого </a:t>
            </a:r>
            <a:r>
              <a:rPr lang="ru-RU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Roboto"/>
              </a:rPr>
              <a:t>Мечика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Roboto"/>
              </a:rPr>
              <a:t>.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Roboto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Roboto"/>
              </a:rPr>
              <a:t>Художники В. И Ю. Ростовцевы</a:t>
            </a:r>
            <a:endParaRPr lang="ru-RU" b="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82638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grinvet.my1.ru/kniga4/ill-kn2305.jpg">
            <a:extLst>
              <a:ext uri="{FF2B5EF4-FFF2-40B4-BE49-F238E27FC236}">
                <a16:creationId xmlns:a16="http://schemas.microsoft.com/office/drawing/2014/main" id="{12215896-9171-4500-BC35-B2A13248A2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0" b="20300"/>
          <a:stretch/>
        </p:blipFill>
        <p:spPr bwMode="auto">
          <a:xfrm>
            <a:off x="395018" y="718830"/>
            <a:ext cx="5657088" cy="613917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448E422-FBC4-4FBE-AAC9-C072B234FDB8}"/>
              </a:ext>
            </a:extLst>
          </p:cNvPr>
          <p:cNvSpPr/>
          <p:nvPr/>
        </p:nvSpPr>
        <p:spPr>
          <a:xfrm>
            <a:off x="6326930" y="582067"/>
            <a:ext cx="551455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Павел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молодой человек, окончивший гимназию, белокурый, с вьющимися волосами. В характере преобладают инфантильные черты. Находясь в плену романтических иллюзий,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вступает в партию эсеров-максималистов и направлен в партизанский отряд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Шалдыбы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жаждет «книжных»  героических подвигов, но в жизни всё не так…</a:t>
            </a:r>
            <a:endParaRPr lang="ru-RU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837DBDF-6F28-4FCE-A2E5-40F99F7189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r="12523" b="15669"/>
          <a:stretch/>
        </p:blipFill>
        <p:spPr bwMode="auto">
          <a:xfrm>
            <a:off x="350520" y="106177"/>
            <a:ext cx="1671526" cy="2421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44497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18827C-04B0-4DA1-866B-797EA8B4C1B0}"/>
              </a:ext>
            </a:extLst>
          </p:cNvPr>
          <p:cNvSpPr/>
          <p:nvPr/>
        </p:nvSpPr>
        <p:spPr>
          <a:xfrm>
            <a:off x="716280" y="549025"/>
            <a:ext cx="5803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>
                <a:ln w="12700"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к </a:t>
            </a:r>
            <a:r>
              <a:rPr lang="ru-RU" sz="2400" b="0" i="0" dirty="0" err="1">
                <a:ln w="12700"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Мечику</a:t>
            </a:r>
            <a:r>
              <a:rPr lang="ru-RU" sz="2400" b="0" i="0" dirty="0">
                <a:ln w="12700"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был принят в отряд Левинсона, отношение было не только настороженное, но и презрительное?</a:t>
            </a:r>
            <a:endParaRPr lang="ru-RU" sz="2400" dirty="0">
              <a:ln w="12700">
                <a:solidFill>
                  <a:srgbClr val="800000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williamfaulkner.ru/wp-content/uploads/fullsize1333.jpg">
            <a:extLst>
              <a:ext uri="{FF2B5EF4-FFF2-40B4-BE49-F238E27FC236}">
                <a16:creationId xmlns:a16="http://schemas.microsoft.com/office/drawing/2014/main" id="{CBA9FEFA-430A-489C-8BF6-C83EA6A7D1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098"/>
          <a:stretch/>
        </p:blipFill>
        <p:spPr bwMode="auto">
          <a:xfrm>
            <a:off x="3515677" y="3999295"/>
            <a:ext cx="5495925" cy="301923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grinvet.my1.ru/kniga4/ill-kn2305.jpg">
            <a:extLst>
              <a:ext uri="{FF2B5EF4-FFF2-40B4-BE49-F238E27FC236}">
                <a16:creationId xmlns:a16="http://schemas.microsoft.com/office/drawing/2014/main" id="{36AE6D55-6785-4E9A-A057-F5EC295B08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0" b="20300"/>
          <a:stretch/>
        </p:blipFill>
        <p:spPr bwMode="auto">
          <a:xfrm>
            <a:off x="8279130" y="2583677"/>
            <a:ext cx="3678174" cy="399161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kino-teatr.ru/movie/kadr/8143/845737.jpg">
            <a:extLst>
              <a:ext uri="{FF2B5EF4-FFF2-40B4-BE49-F238E27FC236}">
                <a16:creationId xmlns:a16="http://schemas.microsoft.com/office/drawing/2014/main" id="{5EE0312C-7685-41A3-8BD6-A88F9DFF4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239331"/>
            <a:ext cx="3526311" cy="2619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75D9CC9-6F6A-4C13-AB71-47AFBF88F5B2}"/>
              </a:ext>
            </a:extLst>
          </p:cNvPr>
          <p:cNvSpPr/>
          <p:nvPr/>
        </p:nvSpPr>
        <p:spPr>
          <a:xfrm>
            <a:off x="569975" y="2278515"/>
            <a:ext cx="755348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«Они издевались над </a:t>
            </a:r>
            <a:r>
              <a:rPr lang="ru-RU" sz="2800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Мечиком</a:t>
            </a:r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 по всякому поводу — над его городским пиджаком, над правильной речью, над тем, что он не умеет чистить винтовку, даже над тем, </a:t>
            </a:r>
          </a:p>
          <a:p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что он съедает </a:t>
            </a:r>
          </a:p>
          <a:p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меньше фунта </a:t>
            </a:r>
          </a:p>
          <a:p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хлеба за обедом».</a:t>
            </a:r>
            <a:endParaRPr lang="ru-RU" sz="2800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0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s://avatars.mds.yandex.net/get-kinopoisk-image/1629390/eeb49a73-0511-46f4-918d-2d38f2d3f6dd/1920x">
            <a:extLst>
              <a:ext uri="{FF2B5EF4-FFF2-40B4-BE49-F238E27FC236}">
                <a16:creationId xmlns:a16="http://schemas.microsoft.com/office/drawing/2014/main" id="{6EAD1A9F-923C-4FCB-A928-1AA14B16E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961" y="318467"/>
            <a:ext cx="3888606" cy="2918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1A1327-22BC-4B24-9259-04C19CE7F557}"/>
              </a:ext>
            </a:extLst>
          </p:cNvPr>
          <p:cNvSpPr/>
          <p:nvPr/>
        </p:nvSpPr>
        <p:spPr>
          <a:xfrm>
            <a:off x="664464" y="472340"/>
            <a:ext cx="54315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детали в описании поведения </a:t>
            </a:r>
            <a:r>
              <a:rPr lang="ru-RU" sz="2000" b="0" i="0" dirty="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Мечика</a:t>
            </a:r>
            <a:r>
              <a:rPr lang="ru-RU" sz="2000" b="0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позволяют судить о его характере? Что ждал </a:t>
            </a:r>
            <a:r>
              <a:rPr lang="ru-RU" sz="2000" b="0" i="0" dirty="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000" b="0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 революционных событий?</a:t>
            </a:r>
            <a:endParaRPr lang="ru-RU" sz="2000" dirty="0">
              <a:ln>
                <a:solidFill>
                  <a:srgbClr val="800000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EA7731-1945-40DB-94F0-C9D412A48016}"/>
              </a:ext>
            </a:extLst>
          </p:cNvPr>
          <p:cNvSpPr/>
          <p:nvPr/>
        </p:nvSpPr>
        <p:spPr>
          <a:xfrm>
            <a:off x="445328" y="1553568"/>
            <a:ext cx="551655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«Недели три тому назад, шагая из города с путёвкой в сапоге и револьвером в кармане, </a:t>
            </a:r>
            <a:r>
              <a:rPr lang="ru-RU" sz="2200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Мечик</a:t>
            </a:r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 очень смутно представлял себе, что его ожидает. Он бодро насвистывал весёленький городской мотивчик — в каждой жилке играла шумная кровь, хотелось борьбы и движения.</a:t>
            </a:r>
          </a:p>
          <a:p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Люди в сопках (знакомые только по газетам) вставали перед глазами как живые — в одежде из порохового дыма и героических подвигов. Голова пухла от любопытства, от дерзкого воображения, от томительно-сладких воспоминаний о девушке в светлых кудряшках».</a:t>
            </a:r>
            <a:endParaRPr lang="ru-RU" sz="2200" b="0" i="0" dirty="0">
              <a:ln>
                <a:solidFill>
                  <a:srgbClr val="000099"/>
                </a:solidFill>
              </a:ln>
              <a:solidFill>
                <a:srgbClr val="000099"/>
              </a:solidFill>
              <a:effectLst/>
              <a:latin typeface="Myriad Pro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859CFD-9643-4067-8089-BF2B980CEA9C}"/>
              </a:ext>
            </a:extLst>
          </p:cNvPr>
          <p:cNvSpPr/>
          <p:nvPr/>
        </p:nvSpPr>
        <p:spPr>
          <a:xfrm>
            <a:off x="6345776" y="4138891"/>
            <a:ext cx="56205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«Окружающие его люди нисколько не походили на созданных его пылким воображением. Эти были грязнее, вшивей, жёстче и непосредственней. Они крали друг у друга патроны, ругались раздражённым матом из-за каждого пустяка и дрались в кровь из-за куска сала». </a:t>
            </a:r>
            <a:endParaRPr lang="ru-RU" sz="2000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AA88A0E-FFA7-46B9-BC5B-192D163B392C}"/>
              </a:ext>
            </a:extLst>
          </p:cNvPr>
          <p:cNvSpPr/>
          <p:nvPr/>
        </p:nvSpPr>
        <p:spPr>
          <a:xfrm>
            <a:off x="6693408" y="3333991"/>
            <a:ext cx="4925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чем он столкнулся в реальной жизни, находясь в отряде Левинсона?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65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grizly.club/uploads/posts/2023-08/1691086621_grizly-club-p-kartinki-sosna-bez-fona-16.png">
            <a:extLst>
              <a:ext uri="{FF2B5EF4-FFF2-40B4-BE49-F238E27FC236}">
                <a16:creationId xmlns:a16="http://schemas.microsoft.com/office/drawing/2014/main" id="{D45D50D7-A000-41C8-8A7A-6D7026E4D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409" y="-40304"/>
            <a:ext cx="3019235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grizly.club/uploads/posts/2023-08/1691086621_grizly-club-p-kartinki-sosna-bez-fona-16.png">
            <a:extLst>
              <a:ext uri="{FF2B5EF4-FFF2-40B4-BE49-F238E27FC236}">
                <a16:creationId xmlns:a16="http://schemas.microsoft.com/office/drawing/2014/main" id="{578D80D1-0281-4EC0-999F-45E8C8BFD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883" y="561262"/>
            <a:ext cx="3019235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grizly.club/uploads/posts/2023-08/1691086621_grizly-club-p-kartinki-sosna-bez-fona-16.png">
            <a:extLst>
              <a:ext uri="{FF2B5EF4-FFF2-40B4-BE49-F238E27FC236}">
                <a16:creationId xmlns:a16="http://schemas.microsoft.com/office/drawing/2014/main" id="{2C1C49EF-090E-4B41-B471-93278E5DC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225" y="126368"/>
            <a:ext cx="3019235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grizly.club/uploads/posts/2023-08/1691086621_grizly-club-p-kartinki-sosna-bez-fona-16.png">
            <a:extLst>
              <a:ext uri="{FF2B5EF4-FFF2-40B4-BE49-F238E27FC236}">
                <a16:creationId xmlns:a16="http://schemas.microsoft.com/office/drawing/2014/main" id="{3A6BEB40-76A4-433D-A0DD-039048B98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454" y="260479"/>
            <a:ext cx="3019235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BE47C7A-40F8-4BC8-9864-95C661C0545C}"/>
              </a:ext>
            </a:extLst>
          </p:cNvPr>
          <p:cNvSpPr/>
          <p:nvPr/>
        </p:nvSpPr>
        <p:spPr>
          <a:xfrm>
            <a:off x="415574" y="582993"/>
            <a:ext cx="55208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проявляется авторское отношение к </a:t>
            </a:r>
            <a:r>
              <a:rPr lang="ru-RU" sz="2400" b="1" dirty="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Мечику</a:t>
            </a:r>
            <a:r>
              <a:rPr lang="ru-RU" sz="2400" b="1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C93FBA-6C51-44E4-BF8D-AEBB745FBA24}"/>
              </a:ext>
            </a:extLst>
          </p:cNvPr>
          <p:cNvSpPr/>
          <p:nvPr/>
        </p:nvSpPr>
        <p:spPr>
          <a:xfrm>
            <a:off x="468178" y="1704524"/>
            <a:ext cx="552089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Мечику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посвящена 2 глава романа,</a:t>
            </a:r>
          </a:p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таким образом в первых двух главах определяется главная антитеза, намечается конфликт: </a:t>
            </a:r>
            <a:r>
              <a:rPr lang="ru-RU" sz="24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«Сказать правду, спасенный не понравился Морозке с первого взгляда».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Так автор через Морозку сразу дает оценку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Мечику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подчеркивая её различными словами: </a:t>
            </a:r>
            <a:r>
              <a:rPr lang="ru-RU" sz="24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«зануда»,</a:t>
            </a:r>
          </a:p>
          <a:p>
            <a:pPr algn="ctr"/>
            <a:r>
              <a:rPr lang="ru-RU" sz="24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 «желторотый», </a:t>
            </a:r>
          </a:p>
          <a:p>
            <a:pPr algn="ctr"/>
            <a:r>
              <a:rPr lang="ru-RU" sz="24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</a:rPr>
              <a:t>«сопливый».</a:t>
            </a:r>
            <a:endParaRPr lang="ru-RU" sz="2400" b="1" i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pic>
        <p:nvPicPr>
          <p:cNvPr id="2050" name="Picture 2" descr="https://grizly.club/uploads/posts/2023-08/1691086621_grizly-club-p-kartinki-sosna-bez-fona-16.png">
            <a:extLst>
              <a:ext uri="{FF2B5EF4-FFF2-40B4-BE49-F238E27FC236}">
                <a16:creationId xmlns:a16="http://schemas.microsoft.com/office/drawing/2014/main" id="{972462F5-2F76-4252-8421-DC2A81451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740" y="126368"/>
            <a:ext cx="3019235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grizly.club/uploads/posts/2023-08/1691086621_grizly-club-p-kartinki-sosna-bez-fona-16.png">
            <a:extLst>
              <a:ext uri="{FF2B5EF4-FFF2-40B4-BE49-F238E27FC236}">
                <a16:creationId xmlns:a16="http://schemas.microsoft.com/office/drawing/2014/main" id="{795AE212-5B5F-42BA-9255-9C3355E2B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036" y="795403"/>
            <a:ext cx="3019235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www.kino-teatr.ru/acter/album/4744/941875.jpg">
            <a:extLst>
              <a:ext uri="{FF2B5EF4-FFF2-40B4-BE49-F238E27FC236}">
                <a16:creationId xmlns:a16="http://schemas.microsoft.com/office/drawing/2014/main" id="{AA2C31E0-C0AC-4D83-B572-7B146F5FC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629" y="3083144"/>
            <a:ext cx="5091959" cy="3782352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602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186B1C-A289-4D74-8FF0-7B223AC3364A}"/>
              </a:ext>
            </a:extLst>
          </p:cNvPr>
          <p:cNvSpPr/>
          <p:nvPr/>
        </p:nvSpPr>
        <p:spPr>
          <a:xfrm>
            <a:off x="554736" y="545050"/>
            <a:ext cx="5193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описании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Мечика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Фадеев часто использует слова с уменьшительными суффиксами,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которые придают образу презрительный оттенок: «в городском пиджачишке», бодро насвистывал веселенький городской мотивчик» - постоянно подчеркивается «городское» происхождение.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 и дело краснеет, говорит неуверенно, «зажмуривается от жути».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B16F8DF-61BF-40BD-9B5A-05EF4743CD6A}"/>
              </a:ext>
            </a:extLst>
          </p:cNvPr>
          <p:cNvSpPr/>
          <p:nvPr/>
        </p:nvSpPr>
        <p:spPr>
          <a:xfrm>
            <a:off x="284988" y="4917704"/>
            <a:ext cx="11622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Фадеев строит роман так, что предоставляет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Мечику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целый ряд возможностей</a:t>
            </a:r>
          </a:p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слиться с отрядом, понять внутреннюю сущность происходящего, но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</a:t>
            </a:r>
          </a:p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не увидел главных пружин отрядного механизма и не чувствовал необходимость всего, что делается.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8573525-1EE2-43BF-8F48-BB6ED00684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r="12523" b="15669"/>
          <a:stretch/>
        </p:blipFill>
        <p:spPr bwMode="auto">
          <a:xfrm>
            <a:off x="6943443" y="-162550"/>
            <a:ext cx="3798995" cy="550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192395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адеев Александр">
            <a:hlinkClick r:id="" action="ppaction://media"/>
            <a:extLst>
              <a:ext uri="{FF2B5EF4-FFF2-40B4-BE49-F238E27FC236}">
                <a16:creationId xmlns:a16="http://schemas.microsoft.com/office/drawing/2014/main" id="{DD6479A9-F0F6-4C3D-A726-C8E56B0AC8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34602" y="846425"/>
            <a:ext cx="8046719" cy="452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5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7EB0513-FBBE-46E1-AD43-CDF776288260}"/>
              </a:ext>
            </a:extLst>
          </p:cNvPr>
          <p:cNvSpPr/>
          <p:nvPr/>
        </p:nvSpPr>
        <p:spPr>
          <a:xfrm>
            <a:off x="395277" y="547588"/>
            <a:ext cx="5356299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Попытайтесь предположить, сможет ли </a:t>
            </a:r>
            <a:r>
              <a:rPr lang="ru-RU" sz="2200" b="1" i="0" dirty="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200" b="1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стать настоящим членом отряда Левинсона, надёжным товарищем. Оправдаются ли опасения Морозки, считавшего, что </a:t>
            </a:r>
            <a:r>
              <a:rPr lang="ru-RU" sz="2200" b="1" i="0" dirty="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200" b="1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тех «никчёмных людей», которым «нельзя верить»?</a:t>
            </a:r>
            <a:endParaRPr lang="ru-RU" sz="2200" b="1" dirty="0">
              <a:ln>
                <a:solidFill>
                  <a:srgbClr val="800000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F2F5043-2DA2-4943-8D64-47C029FB5A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r="12523" b="15669"/>
          <a:stretch/>
        </p:blipFill>
        <p:spPr bwMode="auto">
          <a:xfrm>
            <a:off x="8193024" y="-291819"/>
            <a:ext cx="4131931" cy="598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949B571-6F87-4D29-AD0C-51A1D2372F52}"/>
              </a:ext>
            </a:extLst>
          </p:cNvPr>
          <p:cNvSpPr/>
          <p:nvPr/>
        </p:nvSpPr>
        <p:spPr>
          <a:xfrm>
            <a:off x="520271" y="3207311"/>
            <a:ext cx="55757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совсем ещё юный, почти мальчик. Он «не вписывается» в среду партизан, огрубевших, закалённых суровыми условиями жизни.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оказался в партизанском отряде не из политических убеждений, а из любопытства. 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9C0F4CE-8D24-46DB-A360-E9090CBDABE9}"/>
              </a:ext>
            </a:extLst>
          </p:cNvPr>
          <p:cNvSpPr/>
          <p:nvPr/>
        </p:nvSpPr>
        <p:spPr>
          <a:xfrm>
            <a:off x="6440426" y="1453664"/>
            <a:ext cx="554010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влечёт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романтика.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 первые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пребывания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красных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быстро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убедили героя, что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никакой романтики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этой классовой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борьбе нет, а есть 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суровая проза.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6471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1AE13A-F05E-4FBD-A9B5-F63BBB2FA4DF}"/>
              </a:ext>
            </a:extLst>
          </p:cNvPr>
          <p:cNvSpPr/>
          <p:nvPr/>
        </p:nvSpPr>
        <p:spPr>
          <a:xfrm>
            <a:off x="347472" y="416716"/>
            <a:ext cx="56601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жесткая проверка</a:t>
            </a:r>
          </a:p>
          <a:p>
            <a:pPr algn="ctr"/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– 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выбора между жизнью и смертью.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последней главе Фадеев ставит Морозку и </a:t>
            </a:r>
            <a:r>
              <a:rPr lang="ru-RU" sz="20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Мечика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такую ситуацию, причем одинаковую для обоих. Выбор человека зависит от того, чем он жил до этого, каков его нравственный стержень.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73A2FE-1120-47D2-A212-EFFE4AAC2F70}"/>
              </a:ext>
            </a:extLst>
          </p:cNvPr>
          <p:cNvSpPr/>
          <p:nvPr/>
        </p:nvSpPr>
        <p:spPr>
          <a:xfrm>
            <a:off x="6553200" y="776562"/>
            <a:ext cx="53766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Гибель </a:t>
            </a:r>
            <a:r>
              <a:rPr lang="ru-RU" sz="2200" b="1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Морозки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его подвиг показали, что он тот самый новый человек, каких должна воспитывать революция. Не задумываясь о себе, Морозка отдает свою жизнь ради товарищей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86C43C-F7A3-4AA4-8618-0EA68805B4CD}"/>
              </a:ext>
            </a:extLst>
          </p:cNvPr>
          <p:cNvSpPr/>
          <p:nvPr/>
        </p:nvSpPr>
        <p:spPr>
          <a:xfrm>
            <a:off x="594360" y="2643234"/>
            <a:ext cx="5367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Оказавшись в дозоре впереди всех,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первым наткнулся на неприятеля.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BCED2F3-210E-49F1-9602-71DBD0AEC587}"/>
              </a:ext>
            </a:extLst>
          </p:cNvPr>
          <p:cNvSpPr/>
          <p:nvPr/>
        </p:nvSpPr>
        <p:spPr>
          <a:xfrm>
            <a:off x="6495847" y="3010736"/>
            <a:ext cx="519877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 </a:t>
            </a:r>
            <a:r>
              <a:rPr lang="ru-RU" sz="2200" b="1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Мечика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подчеркивается его унизительными телодвижениями; он барахтается на четвереньках, делает невероятные прыжки, спасая свою жизнь. И мучается он не столько потому, что из-за него погибли люди, сколько потому, что </a:t>
            </a: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«несмываемо-грязное пятно этого поступка противоречило тому хорошему и чистому, что он находил в себе»</a:t>
            </a:r>
          </a:p>
        </p:txBody>
      </p:sp>
      <p:pic>
        <p:nvPicPr>
          <p:cNvPr id="5124" name="Picture 4" descr="https://diafilmy.su/uploads/posts/2013-05/1367779713_25.jpg">
            <a:extLst>
              <a:ext uri="{FF2B5EF4-FFF2-40B4-BE49-F238E27FC236}">
                <a16:creationId xmlns:a16="http://schemas.microsoft.com/office/drawing/2014/main" id="{997ECD34-9DEC-4AF9-AB12-8511C9D79B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937" t="34746" b="3741"/>
          <a:stretch/>
        </p:blipFill>
        <p:spPr bwMode="auto">
          <a:xfrm flipH="1">
            <a:off x="33526" y="3429000"/>
            <a:ext cx="3008375" cy="33924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AB1217A-6CBB-446E-AC58-4D715CFB2EC2}"/>
              </a:ext>
            </a:extLst>
          </p:cNvPr>
          <p:cNvSpPr/>
          <p:nvPr/>
        </p:nvSpPr>
        <p:spPr>
          <a:xfrm>
            <a:off x="2801110" y="3320342"/>
            <a:ext cx="340766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того чтобы предупредить отряд, как договаривались, он бросил коня и сбежал, тем самым предав партизан. </a:t>
            </a:r>
          </a:p>
          <a:p>
            <a:pPr lvl="0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только Морозка ценой своей жизни в какой-то степени спас их от полного уничтожения.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FF6E8377-E966-4682-90DB-1902773D5847}"/>
              </a:ext>
            </a:extLst>
          </p:cNvPr>
          <p:cNvGrpSpPr/>
          <p:nvPr/>
        </p:nvGrpSpPr>
        <p:grpSpPr>
          <a:xfrm>
            <a:off x="6094820" y="681544"/>
            <a:ext cx="5956972" cy="2020550"/>
            <a:chOff x="6094820" y="681544"/>
            <a:chExt cx="5956972" cy="2020550"/>
          </a:xfrm>
        </p:grpSpPr>
        <p:pic>
          <p:nvPicPr>
            <p:cNvPr id="10" name="Picture 2" descr="https://diafilmy.su/uploads/posts/2013-05/1367779810_39.jpg">
              <a:extLst>
                <a:ext uri="{FF2B5EF4-FFF2-40B4-BE49-F238E27FC236}">
                  <a16:creationId xmlns:a16="http://schemas.microsoft.com/office/drawing/2014/main" id="{74C66FB4-5F37-4971-809E-F2293D0950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84" r="24575"/>
            <a:stretch/>
          </p:blipFill>
          <p:spPr bwMode="auto">
            <a:xfrm>
              <a:off x="6094820" y="681544"/>
              <a:ext cx="3141277" cy="2020550"/>
            </a:xfrm>
            <a:prstGeom prst="rect">
              <a:avLst/>
            </a:prstGeom>
            <a:noFill/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Облачко с текстом: прямоугольное со скругленными углами 10">
              <a:extLst>
                <a:ext uri="{FF2B5EF4-FFF2-40B4-BE49-F238E27FC236}">
                  <a16:creationId xmlns:a16="http://schemas.microsoft.com/office/drawing/2014/main" id="{38088FA0-4098-412A-93D5-624D25853D05}"/>
                </a:ext>
              </a:extLst>
            </p:cNvPr>
            <p:cNvSpPr/>
            <p:nvPr/>
          </p:nvSpPr>
          <p:spPr>
            <a:xfrm>
              <a:off x="8845296" y="776562"/>
              <a:ext cx="3206496" cy="1692781"/>
            </a:xfrm>
            <a:prstGeom prst="wedgeRoundRectCallout">
              <a:avLst>
                <a:gd name="adj1" fmla="val -49071"/>
                <a:gd name="adj2" fmla="val 18198"/>
                <a:gd name="adj3" fmla="val 16667"/>
              </a:avLst>
            </a:prstGeom>
            <a:solidFill>
              <a:srgbClr val="CCC0B4"/>
            </a:solidFill>
            <a:ln>
              <a:solidFill>
                <a:srgbClr val="A69A93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92739C4D-3769-41BD-A3FA-C3F96CE986F4}"/>
                </a:ext>
              </a:extLst>
            </p:cNvPr>
            <p:cNvSpPr/>
            <p:nvPr/>
          </p:nvSpPr>
          <p:spPr>
            <a:xfrm>
              <a:off x="8978228" y="1007361"/>
              <a:ext cx="294063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2400" dirty="0" err="1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Мечик</a:t>
              </a:r>
              <a:r>
                <a:rPr lang="ru-RU" sz="24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упал ничком на землю и уткнулся лицом в ладони».</a:t>
              </a:r>
              <a:endPara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1A3C1E3D-A190-4303-931D-F84AEB69A2AD}"/>
              </a:ext>
            </a:extLst>
          </p:cNvPr>
          <p:cNvGrpSpPr/>
          <p:nvPr/>
        </p:nvGrpSpPr>
        <p:grpSpPr>
          <a:xfrm>
            <a:off x="6096000" y="2438786"/>
            <a:ext cx="5731857" cy="4134245"/>
            <a:chOff x="6096000" y="2438786"/>
            <a:chExt cx="5731857" cy="4134245"/>
          </a:xfrm>
        </p:grpSpPr>
        <p:pic>
          <p:nvPicPr>
            <p:cNvPr id="16" name="Picture 6" descr="https://i6.otzovik.com/2018/11/24/7292774/img/46255033.jpeg">
              <a:extLst>
                <a:ext uri="{FF2B5EF4-FFF2-40B4-BE49-F238E27FC236}">
                  <a16:creationId xmlns:a16="http://schemas.microsoft.com/office/drawing/2014/main" id="{A98CC79B-EF2B-422E-A393-A74416B168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60"/>
            <a:stretch/>
          </p:blipFill>
          <p:spPr bwMode="auto">
            <a:xfrm>
              <a:off x="6096000" y="2438786"/>
              <a:ext cx="3837678" cy="3160714"/>
            </a:xfrm>
            <a:prstGeom prst="rect">
              <a:avLst/>
            </a:prstGeom>
            <a:noFill/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Облачко с текстом: прямоугольное со скругленными углами 16">
              <a:extLst>
                <a:ext uri="{FF2B5EF4-FFF2-40B4-BE49-F238E27FC236}">
                  <a16:creationId xmlns:a16="http://schemas.microsoft.com/office/drawing/2014/main" id="{79829149-F2AA-49D4-8242-2130D5131ECB}"/>
                </a:ext>
              </a:extLst>
            </p:cNvPr>
            <p:cNvSpPr/>
            <p:nvPr/>
          </p:nvSpPr>
          <p:spPr>
            <a:xfrm>
              <a:off x="7342632" y="4700017"/>
              <a:ext cx="4485225" cy="1873014"/>
            </a:xfrm>
            <a:prstGeom prst="wedgeRoundRectCallout">
              <a:avLst>
                <a:gd name="adj1" fmla="val -49071"/>
                <a:gd name="adj2" fmla="val 18198"/>
                <a:gd name="adj3" fmla="val 16667"/>
              </a:avLst>
            </a:prstGeom>
            <a:solidFill>
              <a:srgbClr val="CCC0B4"/>
            </a:solidFill>
            <a:ln>
              <a:solidFill>
                <a:srgbClr val="A69A93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719E415-78FC-4AC8-8EC3-8D2798280A12}"/>
                </a:ext>
              </a:extLst>
            </p:cNvPr>
            <p:cNvSpPr/>
            <p:nvPr/>
          </p:nvSpPr>
          <p:spPr>
            <a:xfrm>
              <a:off x="7409840" y="4820916"/>
              <a:ext cx="4408873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i="1" dirty="0">
                  <a:ln>
                    <a:solidFill>
                      <a:srgbClr val="002060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Морозка увидел, что </a:t>
              </a:r>
              <a:r>
                <a:rPr lang="ru-RU" sz="2000" i="1" dirty="0" err="1">
                  <a:ln>
                    <a:solidFill>
                      <a:srgbClr val="002060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Мечик</a:t>
              </a:r>
              <a:r>
                <a:rPr lang="ru-RU" sz="2000" i="1" dirty="0">
                  <a:ln>
                    <a:solidFill>
                      <a:srgbClr val="002060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сбежал. «Он выхватил револьвер и, высоко подняв его над головой…», выстрелил трижды, как было условлено, в предупреждение отряду.</a:t>
              </a:r>
              <a:endParaRPr lang="ru-RU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509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krasnaya-zastava.ru/wp-content/gallery/verey/17.jpg">
            <a:extLst>
              <a:ext uri="{FF2B5EF4-FFF2-40B4-BE49-F238E27FC236}">
                <a16:creationId xmlns:a16="http://schemas.microsoft.com/office/drawing/2014/main" id="{C54EEED1-757B-402E-AED3-76594C6FD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5" y="886753"/>
            <a:ext cx="5610102" cy="539972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7A9C88-98B1-4FBA-9DA9-8F2B5E964F7F}"/>
              </a:ext>
            </a:extLst>
          </p:cNvPr>
          <p:cNvSpPr/>
          <p:nvPr/>
        </p:nvSpPr>
        <p:spPr>
          <a:xfrm>
            <a:off x="6296655" y="427982"/>
            <a:ext cx="54107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через образы Морозки и </a:t>
            </a:r>
            <a:r>
              <a:rPr lang="ru-RU" sz="2400" dirty="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Мечика</a:t>
            </a:r>
            <a:r>
              <a:rPr lang="ru-RU" sz="240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решает автор проблему интеллигенции и революции?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A6855DB-499C-4A65-A793-3F7A2C3D2348}"/>
              </a:ext>
            </a:extLst>
          </p:cNvPr>
          <p:cNvSpPr/>
          <p:nvPr/>
        </p:nvSpPr>
        <p:spPr>
          <a:xfrm>
            <a:off x="6395417" y="1536371"/>
            <a:ext cx="541075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Морозк</a:t>
            </a: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присущи трезвое, реальное отношение к действительности, растущая осознанность</a:t>
            </a:r>
          </a:p>
          <a:p>
            <a:pPr lvl="0"/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происходящего, понимание смысла и цели борьбы.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</a:t>
            </a: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романтик, переполненный не жизненно-реальными, а книжными знаниями, человек, не обладавший четким, ясным видением событий и не осознавший еще своего места в жизни, а главное – не обремененный политическими и нравственными принципами.</a:t>
            </a:r>
          </a:p>
        </p:txBody>
      </p:sp>
    </p:spTree>
    <p:extLst>
      <p:ext uri="{BB962C8B-B14F-4D97-AF65-F5344CB8AC3E}">
        <p14:creationId xmlns:p14="http://schemas.microsoft.com/office/powerpoint/2010/main" val="4275765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C0115D-16CC-41C3-BD9F-C8B36760DB83}"/>
              </a:ext>
            </a:extLst>
          </p:cNvPr>
          <p:cNvSpPr/>
          <p:nvPr/>
        </p:nvSpPr>
        <p:spPr>
          <a:xfrm>
            <a:off x="569976" y="385816"/>
            <a:ext cx="51267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причиной и безответственности, и трусости, и слабости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Мечика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Фадеев</a:t>
            </a:r>
          </a:p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 его эгоизм, индивидуализм, чрезмерно развитое чувство личности.</a:t>
            </a: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0" i="0" dirty="0">
              <a:ln>
                <a:solidFill>
                  <a:srgbClr val="002060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003245A-B28D-40F6-8E36-D1E5C939A32F}"/>
              </a:ext>
            </a:extLst>
          </p:cNvPr>
          <p:cNvSpPr/>
          <p:nvPr/>
        </p:nvSpPr>
        <p:spPr>
          <a:xfrm>
            <a:off x="6419088" y="897880"/>
            <a:ext cx="53035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</a:t>
            </a:r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 Фадееву, - естественный финал, к которому приходит интеллигент, не связанный глубинными корнями с народом, массами, с пролетариатом и его партией. Однако Фадеев показывает, что и в среде интеллигентов есть люди, преданные делу революции. Это люди «особой породы».</a:t>
            </a:r>
          </a:p>
        </p:txBody>
      </p:sp>
      <p:pic>
        <p:nvPicPr>
          <p:cNvPr id="6148" name="Picture 4" descr="https://sun9-39.userapi.com/impg/oMFu-LqZMYPTLJr7hYF_q8BbV_tGFiWmM_WWUQ/QhRpw1mvj5o.jpg?size=320x213&amp;quality=96&amp;crop=79,0,601,400&amp;sign=0327f13c8478fffd283bd7e1ccd72f17&amp;c_uniq_tag=6GuaYsc39GrtlUEA4OaK-Vq2B9wthMI-BHQ4L4rK-q4&amp;type=album">
            <a:extLst>
              <a:ext uri="{FF2B5EF4-FFF2-40B4-BE49-F238E27FC236}">
                <a16:creationId xmlns:a16="http://schemas.microsoft.com/office/drawing/2014/main" id="{A94CB960-87E8-483C-B978-704401193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2" y="3866578"/>
            <a:ext cx="4020312" cy="267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:a16="http://schemas.microsoft.com/office/drawing/2014/main" id="{9EC37B33-31CB-4F66-8195-7A4B8F79B591}"/>
              </a:ext>
            </a:extLst>
          </p:cNvPr>
          <p:cNvSpPr/>
          <p:nvPr/>
        </p:nvSpPr>
        <p:spPr>
          <a:xfrm>
            <a:off x="658368" y="2695573"/>
            <a:ext cx="4910328" cy="1692781"/>
          </a:xfrm>
          <a:prstGeom prst="wedgeRoundRectCallout">
            <a:avLst>
              <a:gd name="adj1" fmla="val -27470"/>
              <a:gd name="adj2" fmla="val 64653"/>
              <a:gd name="adj3" fmla="val 16667"/>
            </a:avLst>
          </a:prstGeom>
          <a:solidFill>
            <a:srgbClr val="CCC0B4"/>
          </a:solidFill>
          <a:ln>
            <a:solidFill>
              <a:srgbClr val="A69A93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B0D131-17E9-4C2A-86D9-BF5C686E2C94}"/>
              </a:ext>
            </a:extLst>
          </p:cNvPr>
          <p:cNvSpPr/>
          <p:nvPr/>
        </p:nvSpPr>
        <p:spPr>
          <a:xfrm>
            <a:off x="872538" y="2803299"/>
            <a:ext cx="45216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удар в спину получаешь от того кого закрываешь грудью.</a:t>
            </a:r>
          </a:p>
          <a:p>
            <a:pPr algn="r"/>
            <a:r>
              <a:rPr lang="ru-RU" sz="24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Эльчин </a:t>
            </a:r>
            <a:r>
              <a:rPr lang="ru-RU" sz="24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Сафарли</a:t>
            </a:r>
            <a:r>
              <a:rPr lang="ru-RU" sz="24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(современный азербайджанский писатель)</a:t>
            </a:r>
          </a:p>
        </p:txBody>
      </p:sp>
    </p:spTree>
    <p:extLst>
      <p:ext uri="{BB962C8B-B14F-4D97-AF65-F5344CB8AC3E}">
        <p14:creationId xmlns:p14="http://schemas.microsoft.com/office/powerpoint/2010/main" val="14021532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E09F2F-9AE2-4A19-928E-123571D8E320}"/>
              </a:ext>
            </a:extLst>
          </p:cNvPr>
          <p:cNvSpPr/>
          <p:nvPr/>
        </p:nvSpPr>
        <p:spPr>
          <a:xfrm>
            <a:off x="639622" y="469579"/>
            <a:ext cx="50978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Чем различаются описания революционных событий, представленные в рассказе Е. И. Замятина «Дракон» и в романе А. А. Фадеева «Разгром»?</a:t>
            </a:r>
            <a:endParaRPr lang="ru-RU" sz="2400" b="1" dirty="0">
              <a:ln>
                <a:solidFill>
                  <a:srgbClr val="800000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46960A-D06E-440E-80B6-9A66A81676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7511" t="31990" r="18489"/>
          <a:stretch/>
        </p:blipFill>
        <p:spPr>
          <a:xfrm>
            <a:off x="1010332" y="2598880"/>
            <a:ext cx="4008001" cy="42591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6" name="Picture 2" descr="https://itemimg.com/i/78449551.0.208x208.jpg">
            <a:extLst>
              <a:ext uri="{FF2B5EF4-FFF2-40B4-BE49-F238E27FC236}">
                <a16:creationId xmlns:a16="http://schemas.microsoft.com/office/drawing/2014/main" id="{8735D264-2BDB-4FB5-BD59-AE593347A0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71" t="9503" r="14974" b="9727"/>
          <a:stretch/>
        </p:blipFill>
        <p:spPr bwMode="auto">
          <a:xfrm>
            <a:off x="9048538" y="634171"/>
            <a:ext cx="2336517" cy="328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cdn1.ozone.ru/multimedia/1009273064.jpg">
            <a:extLst>
              <a:ext uri="{FF2B5EF4-FFF2-40B4-BE49-F238E27FC236}">
                <a16:creationId xmlns:a16="http://schemas.microsoft.com/office/drawing/2014/main" id="{C5DD7D7E-45D0-4627-9F35-30792058C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519" y="298871"/>
            <a:ext cx="2248273" cy="328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670A8A1-4344-42B8-9CF4-17CB74350472}"/>
              </a:ext>
            </a:extLst>
          </p:cNvPr>
          <p:cNvSpPr/>
          <p:nvPr/>
        </p:nvSpPr>
        <p:spPr>
          <a:xfrm>
            <a:off x="6096000" y="4112128"/>
            <a:ext cx="593750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рассказе «Дракон» автор завуалированно, с помощью символов, описывает революционный город. Фадеев же описывает реальных людей </a:t>
            </a:r>
          </a:p>
          <a:p>
            <a:pPr algn="ctr"/>
            <a:r>
              <a:rPr lang="ru-RU" sz="26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их проблемами и переживаниями.</a:t>
            </a:r>
            <a:endParaRPr lang="ru-RU" sz="2600" dirty="0">
              <a:ln>
                <a:solidFill>
                  <a:srgbClr val="002060"/>
                </a:solidFill>
              </a:ln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05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606427-3515-4351-B66B-B00B35D0E1A1}"/>
              </a:ext>
            </a:extLst>
          </p:cNvPr>
          <p:cNvSpPr/>
          <p:nvPr/>
        </p:nvSpPr>
        <p:spPr>
          <a:xfrm>
            <a:off x="416627" y="433629"/>
            <a:ext cx="704360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исторические события изображены в: </a:t>
            </a:r>
            <a:endParaRPr lang="ru-RU" sz="2800" b="0" i="0" dirty="0">
              <a:ln>
                <a:solidFill>
                  <a:srgbClr val="002060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поэме Гомера «Илиада» </a:t>
            </a:r>
          </a:p>
          <a:p>
            <a:pPr marL="514350" indent="-514350">
              <a:buFont typeface="+mj-lt"/>
              <a:buAutoNum type="arabicPeriod"/>
            </a:pPr>
            <a:endParaRPr lang="ru-RU" sz="2800" b="0" i="0" dirty="0">
              <a:ln>
                <a:solidFill>
                  <a:srgbClr val="002060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стихотворении М. Ю. Лермонтова «Бородино»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ln>
                <a:solidFill>
                  <a:srgbClr val="002060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Н. В. Гоголя «Тарас Бульба» </a:t>
            </a:r>
          </a:p>
          <a:p>
            <a:pPr marL="514350" indent="-514350">
              <a:buFont typeface="+mj-lt"/>
              <a:buAutoNum type="arabicPeriod"/>
            </a:pPr>
            <a:endParaRPr lang="ru-RU" sz="2800" b="0" i="0" dirty="0">
              <a:ln>
                <a:solidFill>
                  <a:srgbClr val="002060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поэме Н. А. Некрасова «Русские женщины» </a:t>
            </a:r>
          </a:p>
          <a:p>
            <a:pPr marL="514350" indent="-514350">
              <a:buFont typeface="+mj-lt"/>
              <a:buAutoNum type="arabicPeriod"/>
            </a:pPr>
            <a:endParaRPr lang="ru-RU" sz="2800" b="0" i="0" dirty="0">
              <a:ln>
                <a:solidFill>
                  <a:srgbClr val="002060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В. П. Катаева </a:t>
            </a:r>
          </a:p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«Сын полка»?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EC06520-F6F4-4A6E-A8DC-77556A54D5E5}"/>
              </a:ext>
            </a:extLst>
          </p:cNvPr>
          <p:cNvGrpSpPr/>
          <p:nvPr/>
        </p:nvGrpSpPr>
        <p:grpSpPr>
          <a:xfrm>
            <a:off x="5967345" y="260906"/>
            <a:ext cx="5943595" cy="1981200"/>
            <a:chOff x="6095361" y="429145"/>
            <a:chExt cx="5943595" cy="198120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EF700740-E4A7-439E-98A9-09FB37DF63E4}"/>
                </a:ext>
              </a:extLst>
            </p:cNvPr>
            <p:cNvSpPr/>
            <p:nvPr/>
          </p:nvSpPr>
          <p:spPr>
            <a:xfrm>
              <a:off x="6095361" y="1444605"/>
              <a:ext cx="273228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Троянская война</a:t>
              </a:r>
              <a:endParaRPr lang="ru-RU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  <p:pic>
          <p:nvPicPr>
            <p:cNvPr id="9218" name="Picture 2" descr="https://i.pinimg.com/236x/1e/7f/11/1e7f117fbed1a7c0d679cedd13d0b218--mythology-watercolor.jpg">
              <a:extLst>
                <a:ext uri="{FF2B5EF4-FFF2-40B4-BE49-F238E27FC236}">
                  <a16:creationId xmlns:a16="http://schemas.microsoft.com/office/drawing/2014/main" id="{7F8904BB-D9CF-482F-BF6E-7AC6458A68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6197" y="429145"/>
              <a:ext cx="2238375" cy="1981200"/>
            </a:xfrm>
            <a:prstGeom prst="rect">
              <a:avLst/>
            </a:prstGeom>
            <a:noFill/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68539AB-AB22-4066-A4AA-CBDF7BA8C1B7}"/>
                </a:ext>
              </a:extLst>
            </p:cNvPr>
            <p:cNvSpPr/>
            <p:nvPr/>
          </p:nvSpPr>
          <p:spPr>
            <a:xfrm>
              <a:off x="10741806" y="927179"/>
              <a:ext cx="129715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i="1" dirty="0">
                  <a:ln>
                    <a:solidFill>
                      <a:srgbClr val="800000"/>
                    </a:solidFill>
                  </a:ln>
                  <a:solidFill>
                    <a:srgbClr val="800000"/>
                  </a:solidFill>
                </a:rPr>
                <a:t>Поединок </a:t>
              </a:r>
            </a:p>
            <a:p>
              <a:r>
                <a:rPr lang="ru-RU" i="1" dirty="0">
                  <a:ln>
                    <a:solidFill>
                      <a:srgbClr val="800000"/>
                    </a:solidFill>
                  </a:ln>
                  <a:solidFill>
                    <a:srgbClr val="800000"/>
                  </a:solidFill>
                </a:rPr>
                <a:t>Ахиллеса с </a:t>
              </a:r>
            </a:p>
            <a:p>
              <a:r>
                <a:rPr lang="ru-RU" i="1" dirty="0">
                  <a:ln>
                    <a:solidFill>
                      <a:srgbClr val="800000"/>
                    </a:solidFill>
                  </a:ln>
                  <a:solidFill>
                    <a:srgbClr val="800000"/>
                  </a:solidFill>
                </a:rPr>
                <a:t>Гектором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05E6E18-65CE-4B50-B0A8-06D362F5D550}"/>
              </a:ext>
            </a:extLst>
          </p:cNvPr>
          <p:cNvGrpSpPr/>
          <p:nvPr/>
        </p:nvGrpSpPr>
        <p:grpSpPr>
          <a:xfrm>
            <a:off x="4218051" y="2180304"/>
            <a:ext cx="7044314" cy="1111759"/>
            <a:chOff x="4346067" y="2348543"/>
            <a:chExt cx="7044314" cy="1111759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EFD4AC30-B4BD-4A95-9137-2C94C74D2234}"/>
                </a:ext>
              </a:extLst>
            </p:cNvPr>
            <p:cNvSpPr/>
            <p:nvPr/>
          </p:nvSpPr>
          <p:spPr>
            <a:xfrm>
              <a:off x="6618434" y="2348543"/>
              <a:ext cx="47719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Бородинское сражение 1812 г.</a:t>
              </a:r>
              <a:endParaRPr lang="ru-RU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  <p:pic>
          <p:nvPicPr>
            <p:cNvPr id="9220" name="Picture 4" descr="https://grizly.club/uploads/posts/2023-02/thumbs/1676668832_grizly-club-p-voina-1812-goda-klipart-3.png">
              <a:extLst>
                <a:ext uri="{FF2B5EF4-FFF2-40B4-BE49-F238E27FC236}">
                  <a16:creationId xmlns:a16="http://schemas.microsoft.com/office/drawing/2014/main" id="{A1A1E0E7-0A00-4C9B-99D3-E2A734A124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6067" y="2526852"/>
              <a:ext cx="4286250" cy="933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AD30431B-5A49-425C-A1FA-B16B670E5459}"/>
              </a:ext>
            </a:extLst>
          </p:cNvPr>
          <p:cNvGrpSpPr/>
          <p:nvPr/>
        </p:nvGrpSpPr>
        <p:grpSpPr>
          <a:xfrm>
            <a:off x="6717092" y="2822667"/>
            <a:ext cx="5193699" cy="1459207"/>
            <a:chOff x="6845108" y="2990906"/>
            <a:chExt cx="5193699" cy="1459207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79D72B06-521A-4192-A76C-1A687BC152C7}"/>
                </a:ext>
              </a:extLst>
            </p:cNvPr>
            <p:cNvSpPr/>
            <p:nvPr/>
          </p:nvSpPr>
          <p:spPr>
            <a:xfrm>
              <a:off x="6845108" y="3496006"/>
              <a:ext cx="322030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казацкое восстание </a:t>
              </a:r>
            </a:p>
            <a:p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1637-1638 гг.</a:t>
              </a:r>
              <a:endParaRPr lang="ru-RU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  <p:pic>
          <p:nvPicPr>
            <p:cNvPr id="9222" name="Picture 6" descr="https://i.pinimg.com/236x/01/95/4e/01954e0f56e89003efe926170592991f.jpg?nii=t">
              <a:extLst>
                <a:ext uri="{FF2B5EF4-FFF2-40B4-BE49-F238E27FC236}">
                  <a16:creationId xmlns:a16="http://schemas.microsoft.com/office/drawing/2014/main" id="{5BE5A46B-5386-41BC-AE9B-C8AC536B1C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5384" y="2990906"/>
              <a:ext cx="2213423" cy="145373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E1FED757-7C7A-4136-8D8B-5F2D716D0CF0}"/>
              </a:ext>
            </a:extLst>
          </p:cNvPr>
          <p:cNvGrpSpPr/>
          <p:nvPr/>
        </p:nvGrpSpPr>
        <p:grpSpPr>
          <a:xfrm>
            <a:off x="6297168" y="4143909"/>
            <a:ext cx="5675198" cy="1452428"/>
            <a:chOff x="6425184" y="4312148"/>
            <a:chExt cx="5675198" cy="1452428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08DB2B7-9885-4B02-BC8F-B483A338A47A}"/>
                </a:ext>
              </a:extLst>
            </p:cNvPr>
            <p:cNvSpPr/>
            <p:nvPr/>
          </p:nvSpPr>
          <p:spPr>
            <a:xfrm>
              <a:off x="8314730" y="4466430"/>
              <a:ext cx="3785652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восстание декабристов </a:t>
              </a:r>
            </a:p>
            <a:p>
              <a:pPr algn="ctr"/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1825 г.</a:t>
              </a:r>
              <a:endParaRPr lang="ru-RU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  <p:pic>
          <p:nvPicPr>
            <p:cNvPr id="9224" name="Picture 8" descr="https://sun9-34.userapi.com/c622616/u134104815/video/l_476dd729.jpg">
              <a:extLst>
                <a:ext uri="{FF2B5EF4-FFF2-40B4-BE49-F238E27FC236}">
                  <a16:creationId xmlns:a16="http://schemas.microsoft.com/office/drawing/2014/main" id="{F6BE3103-07A0-497F-961C-A13FF392132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0" t="17878" r="22599" b="14001"/>
            <a:stretch/>
          </p:blipFill>
          <p:spPr bwMode="auto">
            <a:xfrm>
              <a:off x="6425184" y="4312148"/>
              <a:ext cx="1782469" cy="14524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546EB8F-19EB-4409-A5EF-7F534A9B5206}"/>
              </a:ext>
            </a:extLst>
          </p:cNvPr>
          <p:cNvGrpSpPr/>
          <p:nvPr/>
        </p:nvGrpSpPr>
        <p:grpSpPr>
          <a:xfrm>
            <a:off x="4641182" y="5358732"/>
            <a:ext cx="7026046" cy="1303332"/>
            <a:chOff x="4769198" y="5526971"/>
            <a:chExt cx="7026046" cy="1303332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CDDE5D70-A066-4769-A9CA-11036E28E75D}"/>
                </a:ext>
              </a:extLst>
            </p:cNvPr>
            <p:cNvSpPr/>
            <p:nvPr/>
          </p:nvSpPr>
          <p:spPr>
            <a:xfrm>
              <a:off x="4769198" y="5752713"/>
              <a:ext cx="479330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Великая Отечественная война</a:t>
              </a:r>
              <a:endParaRPr lang="ru-RU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</a:endParaRPr>
            </a:p>
          </p:txBody>
        </p:sp>
        <p:pic>
          <p:nvPicPr>
            <p:cNvPr id="9226" name="Picture 10" descr="https://tula.spravedlivo.ru/depot/pict/111/11159303200240.jpg">
              <a:extLst>
                <a:ext uri="{FF2B5EF4-FFF2-40B4-BE49-F238E27FC236}">
                  <a16:creationId xmlns:a16="http://schemas.microsoft.com/office/drawing/2014/main" id="{BE30B6D8-F0FD-41D7-8BC0-D4184133684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8" t="5439" r="5201" b="14881"/>
            <a:stretch/>
          </p:blipFill>
          <p:spPr bwMode="auto">
            <a:xfrm>
              <a:off x="9637432" y="5526971"/>
              <a:ext cx="2157812" cy="13033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10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74D79E1-D35E-4C00-81D9-FF7D09A9C9FA}"/>
              </a:ext>
            </a:extLst>
          </p:cNvPr>
          <p:cNvSpPr/>
          <p:nvPr/>
        </p:nvSpPr>
        <p:spPr>
          <a:xfrm>
            <a:off x="675597" y="395455"/>
            <a:ext cx="54204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i="0" dirty="0">
                <a:ln>
                  <a:solidFill>
                    <a:srgbClr val="002060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другие примеры литературных произведений, в которых изображены известные исторические события.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i.ytimg.com/vi/5vaRsStFgEQ/hqdefault.jpg">
            <a:extLst>
              <a:ext uri="{FF2B5EF4-FFF2-40B4-BE49-F238E27FC236}">
                <a16:creationId xmlns:a16="http://schemas.microsoft.com/office/drawing/2014/main" id="{A495DD2C-FCEB-4353-A5FD-714B32161E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r="7733"/>
          <a:stretch/>
        </p:blipFill>
        <p:spPr bwMode="auto">
          <a:xfrm rot="21207189">
            <a:off x="978698" y="2580168"/>
            <a:ext cx="3840480" cy="37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mir-knigi.net/uk/uploads/posts/books/5/1/7/9/tyhyj-din.jpg">
            <a:extLst>
              <a:ext uri="{FF2B5EF4-FFF2-40B4-BE49-F238E27FC236}">
                <a16:creationId xmlns:a16="http://schemas.microsoft.com/office/drawing/2014/main" id="{7A06B3DF-28B6-4D7F-BC32-7A1D59E9AE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https://cdn.optipic.io/site-1370/upload/resize_cache/iblock/podarochnye-knigi-tihii-don-mihail-sholohov/435_600_1/sholohov-tihii-don-podarochnye-knigi-1200.jpg">
            <a:extLst>
              <a:ext uri="{FF2B5EF4-FFF2-40B4-BE49-F238E27FC236}">
                <a16:creationId xmlns:a16="http://schemas.microsoft.com/office/drawing/2014/main" id="{E660F587-01D6-45B2-B996-D161715B46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2313" r="2783" b="2404"/>
          <a:stretch/>
        </p:blipFill>
        <p:spPr bwMode="auto">
          <a:xfrm>
            <a:off x="4853079" y="2188758"/>
            <a:ext cx="3358233" cy="4532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BDCBC9A-CC6E-4E0C-92C9-B750B132FCE0}"/>
              </a:ext>
            </a:extLst>
          </p:cNvPr>
          <p:cNvGrpSpPr/>
          <p:nvPr/>
        </p:nvGrpSpPr>
        <p:grpSpPr>
          <a:xfrm>
            <a:off x="7592029" y="447792"/>
            <a:ext cx="4317255" cy="5962416"/>
            <a:chOff x="7892159" y="1330152"/>
            <a:chExt cx="3945386" cy="5217480"/>
          </a:xfrm>
        </p:grpSpPr>
        <p:pic>
          <p:nvPicPr>
            <p:cNvPr id="12298" name="Picture 10" descr="https://lerm-cbs.ru/images/2023/OKiOD/04/99b50e5e08911b36ad3104bfb.jpg">
              <a:extLst>
                <a:ext uri="{FF2B5EF4-FFF2-40B4-BE49-F238E27FC236}">
                  <a16:creationId xmlns:a16="http://schemas.microsoft.com/office/drawing/2014/main" id="{F3C42795-1A3F-4B48-839E-C53DA588E4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2159" y="2585738"/>
              <a:ext cx="3945386" cy="396189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0" name="Picture 12" descr="https://knigamir.com/upload/iblock/314/31408fd63a9e67cfc1ab910d548814fb.jpg">
              <a:extLst>
                <a:ext uri="{FF2B5EF4-FFF2-40B4-BE49-F238E27FC236}">
                  <a16:creationId xmlns:a16="http://schemas.microsoft.com/office/drawing/2014/main" id="{6FDF02C9-8867-40AA-9AE4-F96487F67CB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250" b="2696"/>
            <a:stretch/>
          </p:blipFill>
          <p:spPr bwMode="auto">
            <a:xfrm>
              <a:off x="7892159" y="1330152"/>
              <a:ext cx="3909951" cy="2172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" descr="https://u.9111s.ru/uploads/202011/05/4679394af20022a36352a223732f9713.jpg">
            <a:extLst>
              <a:ext uri="{FF2B5EF4-FFF2-40B4-BE49-F238E27FC236}">
                <a16:creationId xmlns:a16="http://schemas.microsoft.com/office/drawing/2014/main" id="{94E5868B-21D7-4F4B-91C3-6CA4F19CE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56" y="390934"/>
            <a:ext cx="5574453" cy="638093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02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70C304-35D2-43FF-A56C-9CF70C457EB2}"/>
              </a:ext>
            </a:extLst>
          </p:cNvPr>
          <p:cNvSpPr/>
          <p:nvPr/>
        </p:nvSpPr>
        <p:spPr>
          <a:xfrm>
            <a:off x="275925" y="401136"/>
            <a:ext cx="53163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ctr">
              <a:spcAft>
                <a:spcPts val="0"/>
              </a:spcAft>
            </a:pPr>
            <a:r>
              <a:rPr lang="ru-RU" sz="2800" dirty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Литературная ситуация времен создания Фадеевым романа «Разгром».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CC42214-8FFF-40E7-80F1-E941FF12BE47}"/>
              </a:ext>
            </a:extLst>
          </p:cNvPr>
          <p:cNvSpPr/>
          <p:nvPr/>
        </p:nvSpPr>
        <p:spPr>
          <a:xfrm>
            <a:off x="574308" y="1786131"/>
            <a:ext cx="5316353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spcAft>
                <a:spcPts val="0"/>
              </a:spcAft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Революция и гражданская война, расколовшие общество и страну надвое, заставляли каждого сделать жестки выбор, неизбежно ставили вопросы: с кем я? за кого я? Особенно остро и бескомпромиссно встали эти вопросы перед представителями интеллигенции, с одной стороны сочувствовавшими народу, идеям революции, с другой — защищавшими ценности культуры от разрушения, отстаивавшими принципы гуманизма, нравственности как высшие критерии человеческого существования. </a:t>
            </a:r>
          </a:p>
        </p:txBody>
      </p:sp>
      <p:pic>
        <p:nvPicPr>
          <p:cNvPr id="6146" name="Picture 2" descr="https://i.pinimg.com/236x/c6/d5/34/c6d534056bd49cd8972d625cd6d9589c.jpg">
            <a:extLst>
              <a:ext uri="{FF2B5EF4-FFF2-40B4-BE49-F238E27FC236}">
                <a16:creationId xmlns:a16="http://schemas.microsoft.com/office/drawing/2014/main" id="{219E8281-77B5-4145-827A-605213AE7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279" y="2542602"/>
            <a:ext cx="1452338" cy="190349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i.postimg.cc/3NgzQRd1/1927.jpg">
            <a:extLst>
              <a:ext uri="{FF2B5EF4-FFF2-40B4-BE49-F238E27FC236}">
                <a16:creationId xmlns:a16="http://schemas.microsoft.com/office/drawing/2014/main" id="{52F772EA-A535-4428-89F6-F23A8B35A7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408"/>
          <a:stretch/>
        </p:blipFill>
        <p:spPr bwMode="auto">
          <a:xfrm>
            <a:off x="8932982" y="2542261"/>
            <a:ext cx="2074788" cy="213906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i.pinimg.com/736x/bd/c3/e7/bdc3e73ecfc05446f36af4e10793d46e.jpg">
            <a:extLst>
              <a:ext uri="{FF2B5EF4-FFF2-40B4-BE49-F238E27FC236}">
                <a16:creationId xmlns:a16="http://schemas.microsoft.com/office/drawing/2014/main" id="{2DF14296-F2E4-4C3E-B095-EF7E794FB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092" y="3265406"/>
            <a:ext cx="1434755" cy="183942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s://d37e98a2-3644-435d-b7be-ef61b4252a03.selcdn.net/dk/images/dk370/T5b30d3b01dadc2a2024979c4aea88b06.jpg">
            <a:extLst>
              <a:ext uri="{FF2B5EF4-FFF2-40B4-BE49-F238E27FC236}">
                <a16:creationId xmlns:a16="http://schemas.microsoft.com/office/drawing/2014/main" id="{C7F0CDB6-5880-4D76-8CB8-AA4E1C5C3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593" y="3582591"/>
            <a:ext cx="1908379" cy="19083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gorenka.org/images/chitalnya/trenev.jpg">
            <a:extLst>
              <a:ext uri="{FF2B5EF4-FFF2-40B4-BE49-F238E27FC236}">
                <a16:creationId xmlns:a16="http://schemas.microsoft.com/office/drawing/2014/main" id="{4D7B83AB-2400-4607-BFF9-0718A99A38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4"/>
          <a:stretch/>
        </p:blipFill>
        <p:spPr bwMode="auto">
          <a:xfrm>
            <a:off x="7482359" y="4760322"/>
            <a:ext cx="1521913" cy="19083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https://dvorec.ru/dll_image2/1346996996.jpg">
            <a:extLst>
              <a:ext uri="{FF2B5EF4-FFF2-40B4-BE49-F238E27FC236}">
                <a16:creationId xmlns:a16="http://schemas.microsoft.com/office/drawing/2014/main" id="{DB23B665-B661-4246-BDCA-58B845FC7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048" y="4681330"/>
            <a:ext cx="1317442" cy="194695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7A04296-7CCD-44FF-9F2A-DE7D82963B5F}"/>
              </a:ext>
            </a:extLst>
          </p:cNvPr>
          <p:cNvSpPr/>
          <p:nvPr/>
        </p:nvSpPr>
        <p:spPr>
          <a:xfrm>
            <a:off x="10528762" y="2785300"/>
            <a:ext cx="14478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К. Федин,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0D3032A-21D1-4765-BD14-6390960718C1}"/>
              </a:ext>
            </a:extLst>
          </p:cNvPr>
          <p:cNvSpPr/>
          <p:nvPr/>
        </p:nvSpPr>
        <p:spPr>
          <a:xfrm>
            <a:off x="7445728" y="4390350"/>
            <a:ext cx="3478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М. Шолохов, Б. Лавренев, 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139FE9-DF5F-447E-8E50-90A472B02CFE}"/>
              </a:ext>
            </a:extLst>
          </p:cNvPr>
          <p:cNvSpPr/>
          <p:nvPr/>
        </p:nvSpPr>
        <p:spPr>
          <a:xfrm>
            <a:off x="10017639" y="5462049"/>
            <a:ext cx="212376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Л. Сейфуллина.</a:t>
            </a:r>
            <a:endParaRPr lang="ru-RU" sz="2200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6979717-C99D-4558-8E51-D49DF0B101D2}"/>
              </a:ext>
            </a:extLst>
          </p:cNvPr>
          <p:cNvSpPr/>
          <p:nvPr/>
        </p:nvSpPr>
        <p:spPr>
          <a:xfrm>
            <a:off x="6279945" y="5462049"/>
            <a:ext cx="15023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К. Тренев,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4138AD-4DAA-4FB5-8C40-B594972F7A9A}"/>
              </a:ext>
            </a:extLst>
          </p:cNvPr>
          <p:cNvSpPr/>
          <p:nvPr/>
        </p:nvSpPr>
        <p:spPr>
          <a:xfrm>
            <a:off x="6599724" y="784534"/>
            <a:ext cx="50885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дискуссии об «истинном» и «ложном» гуманизме, о гуманизме «революционном» и «абстрактном», о «мертвой» морали и «большевистской» этике выступали в эти годы </a:t>
            </a:r>
          </a:p>
          <a:p>
            <a:r>
              <a:rPr lang="ru-RU" sz="22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 Иванов, </a:t>
            </a:r>
          </a:p>
        </p:txBody>
      </p:sp>
    </p:spTree>
    <p:extLst>
      <p:ext uri="{BB962C8B-B14F-4D97-AF65-F5344CB8AC3E}">
        <p14:creationId xmlns:p14="http://schemas.microsoft.com/office/powerpoint/2010/main" val="2006467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0DFC66-6C15-446A-9BFA-4E9850A6F198}"/>
              </a:ext>
            </a:extLst>
          </p:cNvPr>
          <p:cNvSpPr/>
          <p:nvPr/>
        </p:nvSpPr>
        <p:spPr>
          <a:xfrm>
            <a:off x="439554" y="335845"/>
            <a:ext cx="556019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spcAft>
                <a:spcPts val="0"/>
              </a:spcAft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Гражданская война, потрясшая огромную страну, осознавалась в литературе по-разному: и как трагедия народа, влекущая за собой необратимые последствия, и как романтически окрашенное великое событие, закрепившее победу большевиков в революции. В условиях «диктатуры пролетариата» главенствовала и побеждала, конечно, точка зрения, оправдывавшая любые средства на пути революционных завоеваний. </a:t>
            </a:r>
            <a:endParaRPr lang="ru-RU" sz="22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C5DC140-9800-468B-964B-942528AB7284}"/>
              </a:ext>
            </a:extLst>
          </p:cNvPr>
          <p:cNvSpPr/>
          <p:nvPr/>
        </p:nvSpPr>
        <p:spPr>
          <a:xfrm>
            <a:off x="6528816" y="3171389"/>
            <a:ext cx="522363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Новую «мораль» ясно выразила, например, Л. Сейфуллина, которая из всех человеческих эмоций предпочитала «классовую ненависть»: </a:t>
            </a: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«Сострадание и любовь можно обмануть; ненависть — священное, боевое чувство в борьбе человека со злом, дает человеку видеть это зло во всей его черноте сквозь всякие </a:t>
            </a:r>
            <a:r>
              <a:rPr lang="ru-RU" sz="22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приукрасы</a:t>
            </a: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dirty="0"/>
          </a:p>
        </p:txBody>
      </p:sp>
      <p:pic>
        <p:nvPicPr>
          <p:cNvPr id="4" name="Picture 2" descr="https://images.satom.ru/i3/firms/28/34/34106/pic_7a730de83165763_300x300.webp.jpg">
            <a:extLst>
              <a:ext uri="{FF2B5EF4-FFF2-40B4-BE49-F238E27FC236}">
                <a16:creationId xmlns:a16="http://schemas.microsoft.com/office/drawing/2014/main" id="{C798B2D1-9A9A-4078-91A1-4BAA379493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7" t="11280" r="9893" b="10640"/>
          <a:stretch/>
        </p:blipFill>
        <p:spPr bwMode="auto">
          <a:xfrm>
            <a:off x="1746503" y="4263586"/>
            <a:ext cx="2528927" cy="24389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mg3.fonwall.ru/o/gb/horse-leningrad-animals.jpeg?route=mid&amp;amp;h=750">
            <a:extLst>
              <a:ext uri="{FF2B5EF4-FFF2-40B4-BE49-F238E27FC236}">
                <a16:creationId xmlns:a16="http://schemas.microsoft.com/office/drawing/2014/main" id="{09EE6373-F551-4450-AC9B-5CD34BD7B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3" t="13607" r="5146" b="40360"/>
          <a:stretch/>
        </p:blipFill>
        <p:spPr bwMode="auto">
          <a:xfrm>
            <a:off x="6181140" y="702509"/>
            <a:ext cx="5918981" cy="246888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39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D03BF0-5611-4BAC-BC08-296A0F37DD2D}"/>
              </a:ext>
            </a:extLst>
          </p:cNvPr>
          <p:cNvSpPr/>
          <p:nvPr/>
        </p:nvSpPr>
        <p:spPr>
          <a:xfrm>
            <a:off x="535807" y="595727"/>
            <a:ext cx="540298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spcAft>
                <a:spcPts val="0"/>
              </a:spcAft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Характерной не только для тех, но и многих последующих лет, была романтизация гражданской войны. Страшная трагедия, имевшая необратимые для страны последствия, в художественных произведениях советских лет была окутана неким героическим и романтическим ореолом. Прочитаем хотя бы стихотворение М. Светлова «Гренада», вспомним цикл фильмов о «неуловимых мстителях». Для революционной романтики характерны чрезвычайные обстоятельства, «приподнятость» героев, явное пристрастие автора к своим героям, героизация «своих» и принижение «чужих», мифологизация действительности.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FF32EDD-ECC3-44B7-9259-34C32D332332}"/>
              </a:ext>
            </a:extLst>
          </p:cNvPr>
          <p:cNvSpPr/>
          <p:nvPr/>
        </p:nvSpPr>
        <p:spPr>
          <a:xfrm>
            <a:off x="3048000" y="-104914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0" i="0" dirty="0">
              <a:solidFill>
                <a:srgbClr val="3C3C3C"/>
              </a:solidFill>
              <a:effectLst/>
              <a:latin typeface="Noto Serif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B247AF-8045-4998-897C-236164C5EA0E}"/>
              </a:ext>
            </a:extLst>
          </p:cNvPr>
          <p:cNvSpPr/>
          <p:nvPr/>
        </p:nvSpPr>
        <p:spPr>
          <a:xfrm>
            <a:off x="7476622" y="287925"/>
            <a:ext cx="4142072" cy="6051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Михаил Светлов</a:t>
            </a:r>
            <a:endParaRPr lang="ru-RU" sz="1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300"/>
              </a:spcAft>
            </a:pPr>
            <a:r>
              <a:rPr lang="ru-RU" sz="36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Гренада</a:t>
            </a:r>
            <a:endParaRPr lang="ru-RU" sz="1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 ехали шагом,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 мчались в боях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«Яблочко»-песню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Держали в зубах.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Ах, песенку эту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Доныне хранит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Трава молодая —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Степной малахит.</a:t>
            </a:r>
            <a:endParaRPr lang="ru-RU" sz="16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 песню иную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 дальней земле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Возил мой приятель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 собою в седле.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 пел, озирая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Родные края: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«Гренада, Гренада,</a:t>
            </a:r>
            <a:b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Гренада моя!»</a:t>
            </a:r>
            <a:endParaRPr lang="ru-RU" sz="16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bor.47lib.ru/Pictures/picnewslent/big/15283604451427402250_04_-_kopiya.jpg">
            <a:extLst>
              <a:ext uri="{FF2B5EF4-FFF2-40B4-BE49-F238E27FC236}">
                <a16:creationId xmlns:a16="http://schemas.microsoft.com/office/drawing/2014/main" id="{D93AA766-F369-4A2A-BBC9-BF2201864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91031"/>
            <a:ext cx="3422832" cy="2574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rtnow.ru/img/1223000/1223761.jpg">
            <a:extLst>
              <a:ext uri="{FF2B5EF4-FFF2-40B4-BE49-F238E27FC236}">
                <a16:creationId xmlns:a16="http://schemas.microsoft.com/office/drawing/2014/main" id="{A18CD996-9BF9-470C-8F97-21A063922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78" y="3488375"/>
            <a:ext cx="3253287" cy="307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241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D2D1FF-2B83-4332-95D0-3A5E4CDED7A6}"/>
              </a:ext>
            </a:extLst>
          </p:cNvPr>
          <p:cNvSpPr/>
          <p:nvPr/>
        </p:nvSpPr>
        <p:spPr>
          <a:xfrm>
            <a:off x="6448925" y="667420"/>
            <a:ext cx="54478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1919 года Фадеев поступил в </a:t>
            </a:r>
            <a:r>
              <a:rPr lang="ru-RU" sz="2200" b="0" i="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Сучанский</a:t>
            </a:r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партизанский отряд, где прошёл путь от рядового бойца до комиссара бригады. Многое из увиденного и пережитого им в то время нашло отражение в романе.</a:t>
            </a:r>
            <a:endParaRPr lang="ru-RU" sz="22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586896-34E2-4587-A332-BF319BFFB60A}"/>
              </a:ext>
            </a:extLst>
          </p:cNvPr>
          <p:cNvSpPr/>
          <p:nvPr/>
        </p:nvSpPr>
        <p:spPr>
          <a:xfrm>
            <a:off x="6695973" y="3269744"/>
            <a:ext cx="495380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романе 17 глав, которые можно разделить на 3 части: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Стихия массы и её отдельных представителей.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Перевоспитание, отсеивание чуждого революции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Результат этого перевоспитания.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FC03FA-FFF2-4481-A9DE-61FDAC0DA029}"/>
              </a:ext>
            </a:extLst>
          </p:cNvPr>
          <p:cNvSpPr/>
          <p:nvPr/>
        </p:nvSpPr>
        <p:spPr>
          <a:xfrm>
            <a:off x="420406" y="754046"/>
            <a:ext cx="23356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 «Разгром», впервые опубликованный в 1927 году, основан на реальных событиях, происходивших на Дальнем Востоке в первые послереволюционные годы, участником которых был сам писатель.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5" name="Picture 4" descr="https://www.libex.ru/img/x/25/1b/8b6e5.jpg">
            <a:extLst>
              <a:ext uri="{FF2B5EF4-FFF2-40B4-BE49-F238E27FC236}">
                <a16:creationId xmlns:a16="http://schemas.microsoft.com/office/drawing/2014/main" id="{8414B946-BE91-44BE-AA13-C993D7671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801" y="439207"/>
            <a:ext cx="2231805" cy="31601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cdn1.ozone.ru/multimedia/c750/1014964956.jpg">
            <a:extLst>
              <a:ext uri="{FF2B5EF4-FFF2-40B4-BE49-F238E27FC236}">
                <a16:creationId xmlns:a16="http://schemas.microsoft.com/office/drawing/2014/main" id="{7097550E-E96F-4ABC-A8A0-A5F9A7864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35" y="2459043"/>
            <a:ext cx="2106113" cy="293591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5o.ru/storage/simple/ru/ugc/09/c5/17/61/ruue1e9275d6b.jpg">
            <a:extLst>
              <a:ext uri="{FF2B5EF4-FFF2-40B4-BE49-F238E27FC236}">
                <a16:creationId xmlns:a16="http://schemas.microsoft.com/office/drawing/2014/main" id="{082EBBF2-C019-43E2-AC8D-7F60784B4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286" y="3338581"/>
            <a:ext cx="1704979" cy="26765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375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un9-10.userapi.com/impg/e27oKD2Pc-K5vMLUaHeeTzKP8SztyzQYmsZoWw/UfKhztMUbpM.jpg?size=394x604&amp;quality=95&amp;sign=b1ccd4c45a4d13963a37554a7715fc75&amp;c_uniq_tag=Zn56SqRF5GD0YX9QcCy2WkN8mDLcmjxq40EPIoroJj8&amp;type=album">
            <a:extLst>
              <a:ext uri="{FF2B5EF4-FFF2-40B4-BE49-F238E27FC236}">
                <a16:creationId xmlns:a16="http://schemas.microsoft.com/office/drawing/2014/main" id="{2A9809AD-9EEF-4539-B76E-08F7B2341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12" y="454822"/>
            <a:ext cx="4048526" cy="6206370"/>
          </a:xfrm>
          <a:prstGeom prst="roundRect">
            <a:avLst>
              <a:gd name="adj" fmla="val 14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263E1DE-9D5A-4D21-82A6-B23EE57EE2B8}"/>
              </a:ext>
            </a:extLst>
          </p:cNvPr>
          <p:cNvSpPr/>
          <p:nvPr/>
        </p:nvSpPr>
        <p:spPr>
          <a:xfrm>
            <a:off x="6375028" y="454822"/>
            <a:ext cx="523584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spcAft>
                <a:spcPts val="0"/>
              </a:spcAft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Фадеев видел идею своего романа в переделке «человеческого материала» в ходе революции под руководством коммуниста-организатора: </a:t>
            </a: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«В гражданской войне происходит отбор человеческого материала, все враждебное сметается революцией, все неспособное к настоящей революционной борьбе, случайно попавшее в лагерь революции отсеивается, а все поднявшееся из подлинных корней революции, из миллионных масс народа закаляется, растет развивается в этой борьбе».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81F853-CED7-473B-ACC6-5023FA3200DC}"/>
              </a:ext>
            </a:extLst>
          </p:cNvPr>
          <p:cNvSpPr/>
          <p:nvPr/>
        </p:nvSpPr>
        <p:spPr>
          <a:xfrm>
            <a:off x="6891687" y="5408906"/>
            <a:ext cx="40485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огромнейшая  переделка  людей. 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285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EAC65E-5397-468C-9A2F-05E944A4170C}"/>
              </a:ext>
            </a:extLst>
          </p:cNvPr>
          <p:cNvSpPr/>
          <p:nvPr/>
        </p:nvSpPr>
        <p:spPr>
          <a:xfrm>
            <a:off x="738739" y="535460"/>
            <a:ext cx="110570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spcAft>
                <a:spcPts val="0"/>
              </a:spcAft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Фадееву важно было показать не столько широту, размах революции, сколько ее глубину — влияние на человека, важно было исследовать изменения, происходившие с отдельным человеком под воздействием великих исторических событий. Всем тоном повествования автор подчеркивает значительность и трагизм описываемых событий, оттеняет при этом идею победы «революционного гуманизма».</a:t>
            </a:r>
          </a:p>
        </p:txBody>
      </p:sp>
      <p:pic>
        <p:nvPicPr>
          <p:cNvPr id="15362" name="Picture 2" descr="https://sun9-36.userapi.com/c849236/v849236826/1daf4/3WKDqdN6ySY.jpg">
            <a:extLst>
              <a:ext uri="{FF2B5EF4-FFF2-40B4-BE49-F238E27FC236}">
                <a16:creationId xmlns:a16="http://schemas.microsoft.com/office/drawing/2014/main" id="{EFDB0E01-F9E2-489E-9FC3-28DF7544F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151" y="2843784"/>
            <a:ext cx="8981808" cy="40142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485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629115-E0F3-4D5F-8B08-FF36D61605EC}"/>
              </a:ext>
            </a:extLst>
          </p:cNvPr>
          <p:cNvSpPr/>
          <p:nvPr/>
        </p:nvSpPr>
        <p:spPr>
          <a:xfrm>
            <a:off x="158014" y="363401"/>
            <a:ext cx="57607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ctr">
              <a:spcAft>
                <a:spcPts val="0"/>
              </a:spcAft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Фадеева как пролетарского писателя и активного деятеля </a:t>
            </a:r>
            <a:r>
              <a:rPr lang="ru-RU" sz="22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РАПП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очень важно противопоставление героев в классовом, социально-политическом плане.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44CA1F-18F9-48B4-8E43-E02C4937A64E}"/>
              </a:ext>
            </a:extLst>
          </p:cNvPr>
          <p:cNvSpPr/>
          <p:nvPr/>
        </p:nvSpPr>
        <p:spPr>
          <a:xfrm>
            <a:off x="6525127" y="363401"/>
            <a:ext cx="550885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Противопоставление это всегда прямолинейно и однозначно. 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Антитеза — главный прием романа. Противопоставление происходит на разных уровнях: внешнем («красные» и «белые») и внутреннем (инстинкт — сознание, добро — зло, любовь — ненависть, анархия — дисциплина и т. д.). В системе образов также явна антитеза. Это прежде всего противопоставление двух героев —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Мечика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Морозки. Морозка — рабочий, </a:t>
            </a:r>
            <a:r>
              <a:rPr lang="ru-RU" sz="2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Мечик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интеллигент. Этим противопоставлением Фадеев по-своему решает важнейший вопрос: каковы пути народа в революции.</a:t>
            </a:r>
            <a:endParaRPr lang="ru-RU" sz="22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storage.theoryandpractice.ru/tnp/uploads/image_unit/000/123/923/image/preview_5e81ff6a08.jpg">
            <a:extLst>
              <a:ext uri="{FF2B5EF4-FFF2-40B4-BE49-F238E27FC236}">
                <a16:creationId xmlns:a16="http://schemas.microsoft.com/office/drawing/2014/main" id="{9CE2BFAF-7ED7-4DA5-A961-09BACE114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44" y="2000050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Круг: прозрачная заливка 2">
            <a:extLst>
              <a:ext uri="{FF2B5EF4-FFF2-40B4-BE49-F238E27FC236}">
                <a16:creationId xmlns:a16="http://schemas.microsoft.com/office/drawing/2014/main" id="{5F318BAF-3595-410A-99A9-21E8BB08D763}"/>
              </a:ext>
            </a:extLst>
          </p:cNvPr>
          <p:cNvSpPr/>
          <p:nvPr/>
        </p:nvSpPr>
        <p:spPr>
          <a:xfrm>
            <a:off x="3675888" y="3767092"/>
            <a:ext cx="758952" cy="713232"/>
          </a:xfrm>
          <a:prstGeom prst="donut">
            <a:avLst>
              <a:gd name="adj" fmla="val 39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DEFE865-7724-4FD1-A6E8-ABF60A9C1B41}"/>
              </a:ext>
            </a:extLst>
          </p:cNvPr>
          <p:cNvSpPr/>
          <p:nvPr/>
        </p:nvSpPr>
        <p:spPr>
          <a:xfrm>
            <a:off x="598932" y="5294270"/>
            <a:ext cx="1099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ассоциация пролетарских писателей (РАПП) — литературное объединение в СССР послереволюционных времён.</a:t>
            </a:r>
          </a:p>
          <a:p>
            <a:r>
              <a:rPr lang="ru-RU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образована в 1925 году . Расформирована постановлением ЦК ВКП(б) от 23 апреля 1932 года, введшим единую организацию — Союз писателей СССР.</a:t>
            </a:r>
            <a:endParaRPr lang="ru-RU" b="0" i="1" dirty="0">
              <a:ln>
                <a:solidFill>
                  <a:srgbClr val="000099"/>
                </a:solidFill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007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1918</Words>
  <Application>Microsoft Office PowerPoint</Application>
  <PresentationFormat>Широкоэкранный</PresentationFormat>
  <Paragraphs>131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Calibri</vt:lpstr>
      <vt:lpstr>Calibri Light</vt:lpstr>
      <vt:lpstr>Myriad Pro</vt:lpstr>
      <vt:lpstr>Noto Serif</vt:lpstr>
      <vt:lpstr>Roboto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Дёмина</dc:creator>
  <cp:lastModifiedBy>Марина Дёмина</cp:lastModifiedBy>
  <cp:revision>57</cp:revision>
  <dcterms:created xsi:type="dcterms:W3CDTF">2024-03-12T16:30:25Z</dcterms:created>
  <dcterms:modified xsi:type="dcterms:W3CDTF">2024-03-15T19:20:53Z</dcterms:modified>
</cp:coreProperties>
</file>