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9" r:id="rId15"/>
    <p:sldId id="271" r:id="rId16"/>
    <p:sldId id="270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5882"/>
    <a:srgbClr val="C886A4"/>
    <a:srgbClr val="CC0066"/>
    <a:srgbClr val="B693BB"/>
    <a:srgbClr val="FBE3FD"/>
    <a:srgbClr val="E052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>
        <p:scale>
          <a:sx n="58" d="100"/>
          <a:sy n="58" d="100"/>
        </p:scale>
        <p:origin x="76" y="3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8A6A7-0E97-4D60-BE5A-45BB634FCC9F}" type="datetimeFigureOut">
              <a:rPr lang="ru-RU" smtClean="0"/>
              <a:t>пт 17.02.23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81BF-F4A5-4E12-9292-6A2CBB1052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972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8A6A7-0E97-4D60-BE5A-45BB634FCC9F}" type="datetimeFigureOut">
              <a:rPr lang="ru-RU" smtClean="0"/>
              <a:t>пт 17.02.23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81BF-F4A5-4E12-9292-6A2CBB1052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600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8A6A7-0E97-4D60-BE5A-45BB634FCC9F}" type="datetimeFigureOut">
              <a:rPr lang="ru-RU" smtClean="0"/>
              <a:t>пт 17.02.23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81BF-F4A5-4E12-9292-6A2CBB1052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4606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пт 17.02.23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1434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пт 17.02.23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5634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пт 17.02.23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032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пт 17.02.23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1533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пт 17.02.23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3334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пт 17.02.23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030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пт 17.02.23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7683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пт 17.02.23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685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8A6A7-0E97-4D60-BE5A-45BB634FCC9F}" type="datetimeFigureOut">
              <a:rPr lang="ru-RU" smtClean="0"/>
              <a:t>пт 17.02.23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81BF-F4A5-4E12-9292-6A2CBB1052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435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пт 17.02.23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9699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пт 17.02.23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0167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пт 17.02.23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869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8A6A7-0E97-4D60-BE5A-45BB634FCC9F}" type="datetimeFigureOut">
              <a:rPr lang="ru-RU" smtClean="0"/>
              <a:t>пт 17.02.23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81BF-F4A5-4E12-9292-6A2CBB1052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478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8A6A7-0E97-4D60-BE5A-45BB634FCC9F}" type="datetimeFigureOut">
              <a:rPr lang="ru-RU" smtClean="0"/>
              <a:t>пт 17.02.23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81BF-F4A5-4E12-9292-6A2CBB1052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493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8A6A7-0E97-4D60-BE5A-45BB634FCC9F}" type="datetimeFigureOut">
              <a:rPr lang="ru-RU" smtClean="0"/>
              <a:t>пт 17.02.23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81BF-F4A5-4E12-9292-6A2CBB1052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103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8A6A7-0E97-4D60-BE5A-45BB634FCC9F}" type="datetimeFigureOut">
              <a:rPr lang="ru-RU" smtClean="0"/>
              <a:t>пт 17.02.23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81BF-F4A5-4E12-9292-6A2CBB1052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796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8A6A7-0E97-4D60-BE5A-45BB634FCC9F}" type="datetimeFigureOut">
              <a:rPr lang="ru-RU" smtClean="0"/>
              <a:t>пт 17.02.23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81BF-F4A5-4E12-9292-6A2CBB1052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339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8A6A7-0E97-4D60-BE5A-45BB634FCC9F}" type="datetimeFigureOut">
              <a:rPr lang="ru-RU" smtClean="0"/>
              <a:t>пт 17.02.23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81BF-F4A5-4E12-9292-6A2CBB1052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487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8A6A7-0E97-4D60-BE5A-45BB634FCC9F}" type="datetimeFigureOut">
              <a:rPr lang="ru-RU" smtClean="0"/>
              <a:t>пт 17.02.23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81BF-F4A5-4E12-9292-6A2CBB1052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241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E3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8A6A7-0E97-4D60-BE5A-45BB634FCC9F}" type="datetimeFigureOut">
              <a:rPr lang="ru-RU" smtClean="0"/>
              <a:t>пт 17.02.23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E281BF-F4A5-4E12-9292-6A2CBB1052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628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E3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8B6927-95B7-415D-9B72-49636AFEC9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пт 17.02.23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B7879-5750-4203-9198-2C8ED4EDAB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416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0411" y="2348754"/>
            <a:ext cx="11539728" cy="1658470"/>
          </a:xfrm>
          <a:solidFill>
            <a:srgbClr val="C06E9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Тема: «Порошки как лекарственная форма. Проверка доз ядовитых и сильнодействующих веществ в порошках»</a:t>
            </a:r>
            <a:endParaRPr lang="ru-RU" sz="3600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015859" y="5988689"/>
            <a:ext cx="3764280" cy="393192"/>
          </a:xfrm>
          <a:solidFill>
            <a:srgbClr val="C06E9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25000" lnSpcReduction="20000"/>
          </a:bodyPr>
          <a:lstStyle/>
          <a:p>
            <a:endParaRPr lang="ru-RU" sz="1800" b="1" dirty="0" smtClean="0"/>
          </a:p>
          <a:p>
            <a:r>
              <a:rPr lang="ru-RU" sz="5600" dirty="0" smtClean="0">
                <a:solidFill>
                  <a:schemeClr val="bg1"/>
                </a:solidFill>
              </a:rPr>
              <a:t>Преподаватель: Королёва И.В</a:t>
            </a:r>
            <a:r>
              <a:rPr lang="ru-RU" sz="1800" b="1" dirty="0" smtClean="0"/>
              <a:t>.</a:t>
            </a:r>
            <a:endParaRPr lang="ru-RU" sz="1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73736" y="122089"/>
            <a:ext cx="11539728" cy="646331"/>
          </a:xfrm>
          <a:prstGeom prst="rect">
            <a:avLst/>
          </a:prstGeom>
          <a:solidFill>
            <a:srgbClr val="E6ACC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Министерство здравоохранения Оренбургской области</a:t>
            </a:r>
          </a:p>
          <a:p>
            <a:pPr algn="ctr">
              <a:spcAft>
                <a:spcPts val="600"/>
              </a:spcAft>
            </a:pPr>
            <a:r>
              <a:rPr lang="ru-RU" b="1" cap="all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ГАПОУ «ООМК»</a:t>
            </a:r>
            <a:endParaRPr lang="ru-RU" b="1" dirty="0">
              <a:solidFill>
                <a:prstClr val="whit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3736" y="958114"/>
            <a:ext cx="114730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ПМ.02 ИЗГОТОВЛЕНИЕ ЛЕКАРСТВЕННЫХ ПРЕПАРАТОВ </a:t>
            </a: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УСЛОВИЯХ АПТЕЧНЫХ ОРГАНИЗАЦИЙ И </a:t>
            </a: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ВЕТЕРИНАРНЫХ АПТЕЧНЫХ </a:t>
            </a: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ОРГАНИЗАЦИЙ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3736" y="1486362"/>
            <a:ext cx="114730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МДК 02.01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Технология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изготовления лекарственных форм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09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3890" r="5346"/>
          <a:stretch/>
        </p:blipFill>
        <p:spPr>
          <a:xfrm>
            <a:off x="99153" y="-1"/>
            <a:ext cx="11986350" cy="6764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47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6377" r="-1" b="49312"/>
          <a:stretch/>
        </p:blipFill>
        <p:spPr>
          <a:xfrm>
            <a:off x="1002534" y="0"/>
            <a:ext cx="100033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01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6363" t="50607" b="7213"/>
          <a:stretch/>
        </p:blipFill>
        <p:spPr>
          <a:xfrm>
            <a:off x="826265" y="672029"/>
            <a:ext cx="10432973" cy="58389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2540" y="27274"/>
            <a:ext cx="11743980" cy="461665"/>
          </a:xfrm>
          <a:prstGeom prst="rect">
            <a:avLst/>
          </a:prstGeom>
          <a:solidFill>
            <a:srgbClr val="B45882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Разделительный                                                         Распределительный               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12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6549" b="3755"/>
          <a:stretch/>
        </p:blipFill>
        <p:spPr>
          <a:xfrm>
            <a:off x="2016087" y="551482"/>
            <a:ext cx="8053330" cy="630651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2540" y="27274"/>
            <a:ext cx="11743980" cy="461665"/>
          </a:xfrm>
          <a:prstGeom prst="rect">
            <a:avLst/>
          </a:prstGeom>
          <a:solidFill>
            <a:srgbClr val="B45882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Разделительный                                                         Распределительный               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716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r="16714" b="4205"/>
          <a:stretch/>
        </p:blipFill>
        <p:spPr>
          <a:xfrm>
            <a:off x="1894903" y="488939"/>
            <a:ext cx="8394851" cy="635188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2540" y="27274"/>
            <a:ext cx="11743980" cy="461665"/>
          </a:xfrm>
          <a:prstGeom prst="rect">
            <a:avLst/>
          </a:prstGeom>
          <a:solidFill>
            <a:srgbClr val="B45882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Разделительный                                  Распределительный               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05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432" r="16803" b="4028"/>
          <a:stretch/>
        </p:blipFill>
        <p:spPr>
          <a:xfrm>
            <a:off x="2766310" y="567369"/>
            <a:ext cx="7137854" cy="62906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2540" y="27274"/>
            <a:ext cx="11743980" cy="461665"/>
          </a:xfrm>
          <a:prstGeom prst="rect">
            <a:avLst/>
          </a:prstGeom>
          <a:solidFill>
            <a:srgbClr val="B45882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Разделительный                                  Распределительный               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8958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4091"/>
          <a:stretch/>
        </p:blipFill>
        <p:spPr>
          <a:xfrm>
            <a:off x="1740223" y="490214"/>
            <a:ext cx="8968613" cy="63677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2540" y="27274"/>
            <a:ext cx="11743980" cy="461665"/>
          </a:xfrm>
          <a:prstGeom prst="rect">
            <a:avLst/>
          </a:prstGeom>
          <a:solidFill>
            <a:srgbClr val="B45882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Разделительный                            Распределительный               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39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0170" y="115543"/>
            <a:ext cx="11975334" cy="769441"/>
          </a:xfrm>
          <a:prstGeom prst="rect">
            <a:avLst/>
          </a:prstGeom>
          <a:solidFill>
            <a:srgbClr val="C886A4"/>
          </a:solidFill>
        </p:spPr>
        <p:txBody>
          <a:bodyPr wrap="square">
            <a:spAutoFit/>
          </a:bodyPr>
          <a:lstStyle/>
          <a:p>
            <a:pPr marL="457200" algn="ctr">
              <a:spcAft>
                <a:spcPts val="1000"/>
              </a:spcAft>
            </a:pPr>
            <a:r>
              <a:rPr lang="ru-RU" sz="44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Понятие о порошках</a:t>
            </a:r>
            <a:endParaRPr lang="ru-RU" sz="4400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70" y="1047817"/>
            <a:ext cx="4330503" cy="256571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68326" y="1047817"/>
            <a:ext cx="751717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определению ОФС.1.4.1.0010.15 Порошки- это лекарственная форма, состоящая из твердых отдельных сухих частиц различной дисперсности, обладающая свойством сыпучести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0169" y="3820032"/>
            <a:ext cx="11975333" cy="3000821"/>
          </a:xfrm>
          <a:prstGeom prst="rect">
            <a:avLst/>
          </a:prstGeom>
          <a:solidFill>
            <a:srgbClr val="B45882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агрегатному состоянию</a:t>
            </a:r>
            <a:r>
              <a:rPr lang="ru-RU" sz="28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порошки относится к твёрдым.</a:t>
            </a:r>
            <a:endParaRPr lang="ru-RU" sz="2800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28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</a:t>
            </a:r>
            <a:r>
              <a:rPr lang="ru-RU" sz="28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дисперсологической</a:t>
            </a:r>
            <a:r>
              <a:rPr lang="ru-RU" sz="28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классификации порошки являются дисперсными системами, состоящими из твердых частиц дисперсной фазы и газообразной дисперсионной средой (воздух). Дисперсными называют системы, состоящие из множества малых частиц, распределенных в жидкой, твёрдой или газообразной среде. </a:t>
            </a:r>
            <a:endParaRPr lang="ru-RU" sz="2800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1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096" y="0"/>
            <a:ext cx="10862631" cy="31838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095" y="3183875"/>
            <a:ext cx="10862631" cy="175168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961" y="5034709"/>
            <a:ext cx="11049919" cy="1675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69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5252" y="0"/>
            <a:ext cx="11876183" cy="954107"/>
          </a:xfrm>
          <a:prstGeom prst="rect">
            <a:avLst/>
          </a:prstGeom>
          <a:solidFill>
            <a:srgbClr val="B45882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твердым ЛФ относятся таб­летки, драже, гранулы, порошки, капсулы, карамели, карандаши, пилюли</a:t>
            </a:r>
            <a:endParaRPr lang="ru-RU" sz="2800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b="4187"/>
          <a:stretch/>
        </p:blipFill>
        <p:spPr>
          <a:xfrm>
            <a:off x="2291508" y="954106"/>
            <a:ext cx="7987230" cy="5903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4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386" y="1070254"/>
            <a:ext cx="10142650" cy="578774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12192000" cy="729430"/>
          </a:xfrm>
          <a:prstGeom prst="rect">
            <a:avLst/>
          </a:prstGeom>
          <a:solidFill>
            <a:srgbClr val="B45882"/>
          </a:solidFill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36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порошков</a:t>
            </a:r>
            <a:endParaRPr lang="ru-RU" sz="3600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6850"/>
          <a:stretch/>
        </p:blipFill>
        <p:spPr>
          <a:xfrm>
            <a:off x="319489" y="0"/>
            <a:ext cx="11567711" cy="6841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18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745" y="517793"/>
            <a:ext cx="11744269" cy="5034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96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8304" y="92776"/>
            <a:ext cx="11732964" cy="613245"/>
          </a:xfrm>
          <a:prstGeom prst="rect">
            <a:avLst/>
          </a:prstGeom>
          <a:solidFill>
            <a:srgbClr val="B45882"/>
          </a:solidFill>
        </p:spPr>
        <p:txBody>
          <a:bodyPr wrap="square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Характеристика порошков как лекарственной формы</a:t>
            </a:r>
            <a:endParaRPr lang="ru-RU" sz="3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863" y="1143460"/>
            <a:ext cx="10808545" cy="5339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81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838" y="82627"/>
            <a:ext cx="10003316" cy="6775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27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162</Words>
  <Application>Microsoft Office PowerPoint</Application>
  <PresentationFormat>Широкоэкранный</PresentationFormat>
  <Paragraphs>19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Тема Office</vt:lpstr>
      <vt:lpstr>1_Тема Office</vt:lpstr>
      <vt:lpstr>Тема: «Порошки как лекарственная форма. Проверка доз ядовитых и сильнодействующих веществ в порошках»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«Порошки как лекарственная форма. Проверка доз ядовитых и сильнодействующих веществ в порошках»</dc:title>
  <dc:creator>AMD</dc:creator>
  <cp:lastModifiedBy>AMD</cp:lastModifiedBy>
  <cp:revision>15</cp:revision>
  <dcterms:created xsi:type="dcterms:W3CDTF">2023-02-17T16:57:00Z</dcterms:created>
  <dcterms:modified xsi:type="dcterms:W3CDTF">2023-02-17T18:16:23Z</dcterms:modified>
</cp:coreProperties>
</file>